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1" r:id="rId1"/>
    <p:sldMasterId id="2147483675" r:id="rId2"/>
  </p:sldMasterIdLst>
  <p:notesMasterIdLst>
    <p:notesMasterId r:id="rId29"/>
  </p:notesMasterIdLst>
  <p:handoutMasterIdLst>
    <p:handoutMasterId r:id="rId30"/>
  </p:handoutMasterIdLst>
  <p:sldIdLst>
    <p:sldId id="289" r:id="rId3"/>
    <p:sldId id="257" r:id="rId4"/>
    <p:sldId id="261" r:id="rId5"/>
    <p:sldId id="258" r:id="rId6"/>
    <p:sldId id="263" r:id="rId7"/>
    <p:sldId id="262" r:id="rId8"/>
    <p:sldId id="265" r:id="rId9"/>
    <p:sldId id="291" r:id="rId10"/>
    <p:sldId id="269" r:id="rId11"/>
    <p:sldId id="293" r:id="rId12"/>
    <p:sldId id="266" r:id="rId13"/>
    <p:sldId id="270" r:id="rId14"/>
    <p:sldId id="267" r:id="rId15"/>
    <p:sldId id="268" r:id="rId16"/>
    <p:sldId id="295" r:id="rId17"/>
    <p:sldId id="292" r:id="rId18"/>
    <p:sldId id="273" r:id="rId19"/>
    <p:sldId id="272" r:id="rId20"/>
    <p:sldId id="274" r:id="rId21"/>
    <p:sldId id="275" r:id="rId22"/>
    <p:sldId id="278" r:id="rId23"/>
    <p:sldId id="276" r:id="rId24"/>
    <p:sldId id="277" r:id="rId25"/>
    <p:sldId id="296" r:id="rId26"/>
    <p:sldId id="290" r:id="rId27"/>
    <p:sldId id="288" r:id="rId2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Liedl" initials="BL" lastIdx="2" clrIdx="0">
    <p:extLst>
      <p:ext uri="{19B8F6BF-5375-455C-9EA6-DF929625EA0E}">
        <p15:presenceInfo xmlns:p15="http://schemas.microsoft.com/office/powerpoint/2012/main" userId="0cb7190dc3e050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58743" autoAdjust="0"/>
  </p:normalViewPr>
  <p:slideViewPr>
    <p:cSldViewPr snapToGrid="0">
      <p:cViewPr varScale="1">
        <p:scale>
          <a:sx n="52" d="100"/>
          <a:sy n="52" d="100"/>
        </p:scale>
        <p:origin x="2266" y="43"/>
      </p:cViewPr>
      <p:guideLst/>
    </p:cSldViewPr>
  </p:slideViewPr>
  <p:outlineViewPr>
    <p:cViewPr>
      <p:scale>
        <a:sx n="33" d="100"/>
        <a:sy n="33" d="100"/>
      </p:scale>
      <p:origin x="0" y="0"/>
    </p:cViewPr>
  </p:outlineViewPr>
  <p:notesTextViewPr>
    <p:cViewPr>
      <p:scale>
        <a:sx n="150" d="100"/>
        <a:sy n="150" d="100"/>
      </p:scale>
      <p:origin x="0" y="-2626"/>
    </p:cViewPr>
  </p:notesTextViewPr>
  <p:notesViewPr>
    <p:cSldViewPr snapToGrid="0">
      <p:cViewPr varScale="1">
        <p:scale>
          <a:sx n="62" d="100"/>
          <a:sy n="62" d="100"/>
        </p:scale>
        <p:origin x="3062"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A8E49BE-9A2D-4AF7-93AF-244F29CE6F80}" type="datetimeFigureOut">
              <a:rPr lang="en-US" smtClean="0"/>
              <a:t>5/23/2021</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A344776-6311-4827-ADB4-1026B2977AC1}" type="slidenum">
              <a:rPr lang="en-US" smtClean="0"/>
              <a:t>‹#›</a:t>
            </a:fld>
            <a:endParaRPr lang="en-US"/>
          </a:p>
        </p:txBody>
      </p:sp>
    </p:spTree>
    <p:extLst>
      <p:ext uri="{BB962C8B-B14F-4D97-AF65-F5344CB8AC3E}">
        <p14:creationId xmlns:p14="http://schemas.microsoft.com/office/powerpoint/2010/main" val="185831062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472249" cy="481727"/>
          </a:xfrm>
          <a:prstGeom prst="rect">
            <a:avLst/>
          </a:prstGeom>
        </p:spPr>
        <p:txBody>
          <a:bodyPr vert="horz" lIns="96661" tIns="48331" rIns="96661" bIns="48331" rtlCol="0"/>
          <a:lstStyle>
            <a:lvl1pPr algn="l">
              <a:defRPr sz="1300"/>
            </a:lvl1pPr>
          </a:lstStyle>
          <a:p>
            <a:r>
              <a:rPr lang="en-US" dirty="0" smtClean="0"/>
              <a:t>Produce Safety During COVID-19 – Module B</a:t>
            </a:r>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22ED0E-0E8D-435A-BFB0-7679DF640C4C}" type="datetimeFigureOut">
              <a:rPr lang="en-US" smtClean="0"/>
              <a:t>5/23/2021</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C57A5A0-1C2C-414E-8202-4CC0C112F958}" type="slidenum">
              <a:rPr lang="en-US" smtClean="0"/>
              <a:t>‹#›</a:t>
            </a:fld>
            <a:endParaRPr lang="en-US" dirty="0"/>
          </a:p>
        </p:txBody>
      </p:sp>
      <p:sp>
        <p:nvSpPr>
          <p:cNvPr id="8" name="Notes Placeholder 7"/>
          <p:cNvSpPr>
            <a:spLocks noGrp="1"/>
          </p:cNvSpPr>
          <p:nvPr>
            <p:ph type="body" sz="quarter" idx="3"/>
          </p:nvPr>
        </p:nvSpPr>
        <p:spPr>
          <a:xfrm>
            <a:off x="731520" y="4620577"/>
            <a:ext cx="5852160" cy="4412212"/>
          </a:xfrm>
          <a:prstGeom prst="rect">
            <a:avLst/>
          </a:prstGeom>
        </p:spPr>
        <p:txBody>
          <a:bodyPr vert="horz" lIns="96661" tIns="48331" rIns="96661" bIns="4833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652925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ho.int/philippines/emergencies/covid-19-response-in-the-philippines/information/handwashin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da.gov/news-events/press-announcements/coronavirus-covid-19-update-fda-takes-action-warn-protect-consumers-dangerous-alcohol-based-hand#:~:text=If%20soap%20and%20water%20are,least%2060%20percent%20ethano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document/d/12sLifH-6Dm48lm_s2OIM3rIrN54Fv__z_i52Mvy5yGA/edi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foodsafety.ces.ncsu.edu/wp-content/uploads/2021/04/Foodservice-Facecovers_COVID-19_Flyer_040920.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hhr.wv.gov/COVID-19/Documents/face%20covering%20social%20media/GOV_COVID19_FaceCovering_ProperWear_FB.pn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hhr.wv.gov/COVID-19/Documents/face%20covering%20social%20media/GOV_COVID19_FaceMask_DosAndDontsV2_FB.pn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document/d/12sLifH-6Dm48lm_s2OIM3rIrN54Fv__z_i52Mvy5yGA/edi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osha.gov/safety-management"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psla.umd.edu/sites/psla.umd.edu/files/files/documents/Food%20Safety/Ag%20COVID19%20WorkforceTraining_v1%20(1).pdf" TargetMode="External"/><Relationship Id="rId3" Type="http://schemas.openxmlformats.org/officeDocument/2006/relationships/hyperlink" Target="https://docs.google.com/document/d/12sLifH-6Dm48lm_s2OIM3rIrN54Fv__z_i52Mvy5yGA/edit" TargetMode="External"/><Relationship Id="rId7" Type="http://schemas.openxmlformats.org/officeDocument/2006/relationships/hyperlink" Target="https://psla.umd.edu/sites/psla.umd.edu/files/files/documents/Food%20Safety/Ag%20COVID19%20WorkforceGuidance_v1.pdf"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foodsafety.ces.ncsu.edu/wp-content/uploads/2020/03/Packinghouse_COVID-19_Flyer-2.pdf" TargetMode="External"/><Relationship Id="rId5" Type="http://schemas.openxmlformats.org/officeDocument/2006/relationships/hyperlink" Target="https://www.cdc.gov/coronavirus/2019-ncov/community/guidance-agricultural-workers.html" TargetMode="External"/><Relationship Id="rId4" Type="http://schemas.openxmlformats.org/officeDocument/2006/relationships/hyperlink" Target="https://www.wsgr.com/a/web/26191/COVID-19-Health-Screening-Questionnaire.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coronavirus/2019-ncov/symptoms-testing/symptoms.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hrive.kaiserpermanente.org/thrive-together/live-well/10-warning-signs-dehydration-watch-ou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google.com/document/d/12sLifH-6Dm48lm_s2OIM3rIrN54Fv__z_i52Mvy5yGA/edit"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ncat.edu/caes/cooperative-extension/covid-19/prevent-the-spread.php" TargetMode="External"/><Relationship Id="rId4" Type="http://schemas.openxmlformats.org/officeDocument/2006/relationships/hyperlink" Target="https://foodsafety.ces.ncsu.edu/wp-content/uploads/2020/03/Packinghouse_COVID-19_Flyer-2.pd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document/d/12sLifH-6Dm48lm_s2OIM3rIrN54Fv__z_i52Mvy5yGA/edit"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psla.umd.edu/sites/psla.umd.edu/files/files/documents/Food%20Safety/Ag%20COVID19%20DeliveryGuidance_v1%20(1).pdf" TargetMode="External"/><Relationship Id="rId4" Type="http://schemas.openxmlformats.org/officeDocument/2006/relationships/hyperlink" Target="https://www.cdc.gov/coronavirus/2019-ncov/community/guidance-agricultural-workers.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cs.google.com/document/d/12sLifH-6Dm48lm_s2OIM3rIrN54Fv__z_i52Mvy5yGA/edit" TargetMode="External"/><Relationship Id="rId7" Type="http://schemas.openxmlformats.org/officeDocument/2006/relationships/hyperlink" Target="https://psla.umd.edu/sites/psla.umd.edu/files/files/documents/Food%20Safety/Ag%20COVID19%20DeliveryGuidance_v1%20(1).pdf"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psla.umd.edu/sites/psla.umd.edu/files/files/documents/Food%20Safety/Ag%20COVID19%20BusinessChecklist_v1%20(2).pdf" TargetMode="External"/><Relationship Id="rId5" Type="http://schemas.openxmlformats.org/officeDocument/2006/relationships/hyperlink" Target="https://foodsafety.ces.ncsu.edu/wp-content/uploads/2020/04/Agribusiness_COVID-19_Flyer-2.pdf" TargetMode="External"/><Relationship Id="rId4" Type="http://schemas.openxmlformats.org/officeDocument/2006/relationships/hyperlink" Target="https://www.cdc.gov/coronavirus/2019-ncov/community/outdoor-farmers-markets.html"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cs.google.com/document/d/12sLifH-6Dm48lm_s2OIM3rIrN54Fv__z_i52Mvy5yGA/edit"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psla.umd.edu/sites/psla.umd.edu/files/files/documents/Food%20Safety/Ag%20COVID19%20BusinessChecklist_v1%20(2).pdf"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psla.umd.edu/sites/psla.umd.edu/files/files/documents/Food%20Safety/Ag%20COVID19%20BusinessChecklist_v1%20(2).pdf" TargetMode="External"/><Relationship Id="rId3" Type="http://schemas.openxmlformats.org/officeDocument/2006/relationships/hyperlink" Target="https://docs.google.com/document/d/12sLifH-6Dm48lm_s2OIM3rIrN54Fv__z_i52Mvy5yGA/edit" TargetMode="External"/><Relationship Id="rId7" Type="http://schemas.openxmlformats.org/officeDocument/2006/relationships/hyperlink" Target="https://www.growingproduce.com/vegetables/ways-to-keep-agritourism-relevant-through-the-covid-19-pandemic/"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ucanr.edu/sites/agritourism/COVID-19/" TargetMode="External"/><Relationship Id="rId5" Type="http://schemas.openxmlformats.org/officeDocument/2006/relationships/hyperlink" Target="https://smallfarms.cornell.edu/resources/farm-resilience/best-management-practices-for-agritourism-covid/" TargetMode="External"/><Relationship Id="rId4" Type="http://schemas.openxmlformats.org/officeDocument/2006/relationships/hyperlink" Target="https://www.mass.gov/doc/mdar-bulletin-16-farm-pick-your-own-pyoagricultural-tourism-activities/download" TargetMode="External"/><Relationship Id="rId9" Type="http://schemas.openxmlformats.org/officeDocument/2006/relationships/hyperlink" Target="https://www.canr.msu.edu/resources/bucket-sticker"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ocs.google.com/document/d/12sLifH-6Dm48lm_s2OIM3rIrN54Fv__z_i52Mvy5yGA/edit"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psla.umd.edu/sites/psla.umd.edu/files/files/documents/Food%20Safety/Ag%20COVID19%20WorkforceTraining_v1%20(1).pdf" TargetMode="External"/><Relationship Id="rId4" Type="http://schemas.openxmlformats.org/officeDocument/2006/relationships/hyperlink" Target="https://psla.umd.edu/sites/psla.umd.edu/files/files/documents/Food%20Safety/Ag%20COVID19%20WorkforceGuidance_v1.pdf"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coronavirus/2019-ncov/community/guidance-agricultural-workers.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fda.gov/food/food-safety-during-emergencies/food-safety-and-coronavirus-disease-2019-covid-19"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qWiA3NUD1Mw"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youtube.com/watch?v=OQUMLJa0tA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document/d/12sLifH-6Dm48lm_s2OIM3rIrN54Fv__z_i52Mvy5yGA/edit"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psla.umd.edu/sites/psla.umd.edu/files/files/documents/Food%20Safety/Ag%20COVID19%20BusinessChecklist_v1%20(2).pdf" TargetMode="External"/><Relationship Id="rId5" Type="http://schemas.openxmlformats.org/officeDocument/2006/relationships/hyperlink" Target="https://foodsafety.ces.ncsu.edu/wp-content/uploads/2020/03/Food-Safety_COVID-19_Flyer_031720-1.pdf" TargetMode="External"/><Relationship Id="rId4" Type="http://schemas.openxmlformats.org/officeDocument/2006/relationships/hyperlink" Target="https://www.cdc.gov/coronavirus/2019-ncov/community/guidance-agricultural-workers.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google.com/document/d/12sLifH-6Dm48lm_s2OIM3rIrN54Fv__z_i52Mvy5yGA/edi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dc.gov/coronavirus/2019-ncov/community/guidance-agricultural-workers.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google.com/document/d/12sLifH-6Dm48lm_s2OIM3rIrN54Fv__z_i52Mvy5yGA/edi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dc.gov/coronavirus/2019-ncov/community/guidance-agricultural-workers.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coronavirus/2019-ncov/global-covid-19/handwashing.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docs.google.com/document/d/12sLifH-6Dm48lm_s2OIM3rIrN54Fv__z_i52Mvy5yGA/edit" TargetMode="External"/><Relationship Id="rId5" Type="http://schemas.openxmlformats.org/officeDocument/2006/relationships/hyperlink" Target="https://foodsafety.ces.ncsu.edu/wp-content/uploads/2020/04/Handwashing_COVID-19_Flyer.pdf?fwd=no" TargetMode="External"/><Relationship Id="rId4" Type="http://schemas.openxmlformats.org/officeDocument/2006/relationships/hyperlink" Target="https://www.who.int/philippines/emergencies/covid-19-response-in-the-philippines/information/handwashing"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coronavirus/2019-ncov/global-covid-19/handwashing.html"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foodsafety.ces.ncsu.edu/wp-content/uploads/2020/04/Handwashing_COVID-19_Flyer.pdf?fwd=no" TargetMode="External"/><Relationship Id="rId4" Type="http://schemas.openxmlformats.org/officeDocument/2006/relationships/hyperlink" Target="https://www.who.int/philippines/emergencies/covid-19-response-in-the-philippines/information/handwashin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xtension.umn.edu/growing-safe-food/handwashing-station" TargetMode="External"/><Relationship Id="rId7" Type="http://schemas.openxmlformats.org/officeDocument/2006/relationships/hyperlink" Target="https://www.youngfarmers.org/fsma_resources/portable-handwashing-station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youtube.com/watch?v=0XCXVcTVQMc" TargetMode="External"/><Relationship Id="rId5" Type="http://schemas.openxmlformats.org/officeDocument/2006/relationships/hyperlink" Target="https://foodsafety.ces.ncsu.edu/wp-content/uploads/2021/04/Handwashing-station_Safe-Plates.png" TargetMode="External"/><Relationship Id="rId4" Type="http://schemas.openxmlformats.org/officeDocument/2006/relationships/hyperlink" Target="https://www.facebook.com/281495325336707/videos/76240325429687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6C57A5A0-1C2C-414E-8202-4CC0C112F958}" type="slidenum">
              <a:rPr lang="en-US" smtClean="0"/>
              <a:t>1</a:t>
            </a:fld>
            <a:endParaRPr lang="en-US" dirty="0"/>
          </a:p>
        </p:txBody>
      </p:sp>
      <p:sp>
        <p:nvSpPr>
          <p:cNvPr id="5" name="Header Placeholder 4"/>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3168380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sz="1300" dirty="0"/>
              <a:t>Notes</a:t>
            </a:r>
          </a:p>
          <a:p>
            <a:pPr marL="181240" indent="-181240">
              <a:buFont typeface="Arial" panose="020B0604020202020204" pitchFamily="34" charset="0"/>
              <a:buChar char="•"/>
            </a:pPr>
            <a:r>
              <a:rPr lang="en-US" sz="1300" dirty="0"/>
              <a:t>The recommendation is to use a hand sanitizer and rub hands for hand hygiene when hands are not visibly dirty (soiled)</a:t>
            </a:r>
          </a:p>
          <a:p>
            <a:pPr marL="181240" indent="-181240">
              <a:buFont typeface="Arial" panose="020B0604020202020204" pitchFamily="34" charset="0"/>
              <a:buChar char="•"/>
            </a:pPr>
            <a:r>
              <a:rPr lang="en-US" sz="1300" dirty="0"/>
              <a:t>Use a hand sanitizer product with at least 60% alcohol</a:t>
            </a:r>
          </a:p>
          <a:p>
            <a:pPr marL="181240" indent="-181240">
              <a:buFont typeface="Arial" panose="020B0604020202020204" pitchFamily="34" charset="0"/>
              <a:buChar char="•"/>
            </a:pPr>
            <a:r>
              <a:rPr lang="en-US" sz="1300" dirty="0"/>
              <a:t>WARNING:  hand sanitizer products containing methanol, or wood alcohol — a substance often used to create fuel and antifreeze that is not an acceptable active ingredient for hand sanitizer products and can be toxic when absorbed through the skin as well as life-threatening when ingested. </a:t>
            </a:r>
          </a:p>
          <a:p>
            <a:endParaRPr lang="en-US" sz="1300" dirty="0"/>
          </a:p>
          <a:p>
            <a:r>
              <a:rPr lang="en-US" sz="1300" dirty="0"/>
              <a:t>Resources</a:t>
            </a:r>
          </a:p>
          <a:p>
            <a:pPr marL="181240" indent="-181240">
              <a:buFont typeface="Arial" panose="020B0604020202020204" pitchFamily="34" charset="0"/>
              <a:buChar char="•"/>
            </a:pPr>
            <a:r>
              <a:rPr lang="en-US" sz="1300" dirty="0"/>
              <a:t>How to </a:t>
            </a:r>
            <a:r>
              <a:rPr lang="en-US" sz="1300" dirty="0" err="1"/>
              <a:t>Handrub</a:t>
            </a:r>
            <a:r>
              <a:rPr lang="en-US" sz="1300" dirty="0"/>
              <a:t>?  (WHO) </a:t>
            </a:r>
            <a:r>
              <a:rPr lang="en-US" sz="1300" u="sng" dirty="0">
                <a:hlinkClick r:id="rId3"/>
              </a:rPr>
              <a:t>https://www.who.int/philippines/emergencies/covid-19-response-in-the-philippines/information/handwashing</a:t>
            </a:r>
            <a:r>
              <a:rPr lang="en-US" sz="1300" dirty="0"/>
              <a:t>  </a:t>
            </a:r>
          </a:p>
          <a:p>
            <a:pPr marL="181240" indent="-181240">
              <a:buFont typeface="Arial" panose="020B0604020202020204" pitchFamily="34" charset="0"/>
              <a:buChar char="•"/>
            </a:pPr>
            <a:r>
              <a:rPr lang="en-US" sz="1300" dirty="0"/>
              <a:t>Coronavirus (COVID-19) Update:  FDA Takes Action to Warn, Protect Consumers from Dangerous Alcohol-Based Hand Sanitizers Containing Methanol </a:t>
            </a:r>
            <a:r>
              <a:rPr lang="en-US" sz="1300" u="sng" dirty="0">
                <a:hlinkClick r:id="rId4"/>
              </a:rPr>
              <a:t>https://www.fda.gov/news-events/press-announcements/coronavirus-covid-19-update-fda-takes-action-warn-protect-consumers-dangerous-alcohol-based-hand#:~:text=If%20soap%20and%20water%20are,least%2060%20percent%20ethanol</a:t>
            </a:r>
            <a:endParaRPr lang="en-US" sz="1300" dirty="0"/>
          </a:p>
        </p:txBody>
      </p:sp>
      <p:sp>
        <p:nvSpPr>
          <p:cNvPr id="4" name="Slide Number Placeholder 3"/>
          <p:cNvSpPr>
            <a:spLocks noGrp="1"/>
          </p:cNvSpPr>
          <p:nvPr>
            <p:ph type="sldNum" sz="quarter" idx="5"/>
          </p:nvPr>
        </p:nvSpPr>
        <p:spPr/>
        <p:txBody>
          <a:bodyPr/>
          <a:lstStyle/>
          <a:p>
            <a:fld id="{6C57A5A0-1C2C-414E-8202-4CC0C112F958}" type="slidenum">
              <a:rPr lang="en-US" smtClean="0"/>
              <a:t>10</a:t>
            </a:fld>
            <a:endParaRPr lang="en-US" dirty="0"/>
          </a:p>
        </p:txBody>
      </p:sp>
      <p:sp>
        <p:nvSpPr>
          <p:cNvPr id="5" name="Header Placeholder 4"/>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2760661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smtClean="0"/>
              <a:t>Notes</a:t>
            </a:r>
          </a:p>
          <a:p>
            <a:pPr marL="181240" indent="-181240">
              <a:buFont typeface="Arial" panose="020B0604020202020204" pitchFamily="34" charset="0"/>
              <a:buChar char="•"/>
            </a:pPr>
            <a:r>
              <a:rPr lang="en-US" dirty="0" smtClean="0"/>
              <a:t>The first step should</a:t>
            </a:r>
            <a:r>
              <a:rPr lang="en-US" baseline="0" dirty="0" smtClean="0"/>
              <a:t> always be to determine the local and state guidelines for use of additional PPE, such as face coverings/masks.</a:t>
            </a:r>
          </a:p>
          <a:p>
            <a:pPr marL="181240" indent="-181240">
              <a:buFont typeface="Arial" panose="020B0604020202020204" pitchFamily="34" charset="0"/>
              <a:buChar char="•"/>
            </a:pPr>
            <a:r>
              <a:rPr lang="en-US" baseline="0" dirty="0" smtClean="0"/>
              <a:t>Next, even if there is no requirement by the local or state government to wear it, it can be made a farm policy if that is deemed necessary due to risk assessments – such as a staff or family member who can not wear a mask or be vaccinated due to a medical condition.</a:t>
            </a:r>
          </a:p>
          <a:p>
            <a:pPr marL="181240" indent="-181240">
              <a:buFont typeface="Arial" panose="020B0604020202020204" pitchFamily="34" charset="0"/>
              <a:buChar char="•"/>
            </a:pPr>
            <a:r>
              <a:rPr lang="en-US" baseline="0" dirty="0" smtClean="0"/>
              <a:t>Consider all types of PPE including but not limited to:  masks, gloves and respirators.  Remember you should choose PPE based on what you are trying to accomplish with it, not just use it because it is available.  For COVID-19, PPE should be used to stop respiratory droplets.  </a:t>
            </a:r>
          </a:p>
          <a:p>
            <a:pPr marL="181240" indent="-181240">
              <a:buFont typeface="Arial" panose="020B0604020202020204" pitchFamily="34" charset="0"/>
              <a:buChar char="•"/>
            </a:pPr>
            <a:r>
              <a:rPr lang="en-US" baseline="0" dirty="0" smtClean="0"/>
              <a:t>Review existing SOPs for use and disposal of PPE or develop new SOPs</a:t>
            </a:r>
          </a:p>
          <a:p>
            <a:pPr marL="181240" indent="-181240">
              <a:buFont typeface="Arial" panose="020B0604020202020204" pitchFamily="34" charset="0"/>
              <a:buChar char="•"/>
            </a:pPr>
            <a:r>
              <a:rPr lang="en-US" baseline="0" dirty="0" smtClean="0"/>
              <a:t>Train staff and implement SOPs.  The next slide will show how to properly apply a mask as well as dos and don’ts.  </a:t>
            </a:r>
          </a:p>
          <a:p>
            <a:pPr marL="181240" indent="-181240">
              <a:buFont typeface="Arial" panose="020B0604020202020204" pitchFamily="34" charset="0"/>
              <a:buChar char="•"/>
            </a:pPr>
            <a:r>
              <a:rPr lang="en-US" baseline="0" dirty="0" smtClean="0"/>
              <a:t>Gloves vs No gloves - </a:t>
            </a:r>
            <a:r>
              <a:rPr lang="en-US" sz="1300" dirty="0"/>
              <a:t>Although gloves can reduce virus spread, gloves should be worn with caution, since they can be misused i.e. contamination can happen if gloves touch dirty surfaces and then the food. In addition, if workers are sick and wipe their nose with their hands, or cough on hands (with or without gloves) and touch the food, it is no better than not wearing gloves. It is also important to choose the right gloves for the job as well as properly training workers on how to put on and take off gloves as well as disposing of them and to also wash your hands before wearing them and after removing them.</a:t>
            </a:r>
            <a:endParaRPr lang="en-US" baseline="0" dirty="0" smtClean="0"/>
          </a:p>
          <a:p>
            <a:pPr marL="181240" indent="-181240">
              <a:buFont typeface="Arial" panose="020B0604020202020204" pitchFamily="34" charset="0"/>
              <a:buChar char="•"/>
            </a:pPr>
            <a:r>
              <a:rPr lang="en-US" baseline="0" dirty="0" smtClean="0"/>
              <a:t>Besides standard PPE, you may also consider using physical barriers such as Plexiglas, plastic shower curtains, tables or displays as a way to create a barrier or distance between yourself, your workers and your customers.  Another option to consider is contactless transactions.  </a:t>
            </a:r>
            <a:endParaRPr lang="en-US" sz="1300" dirty="0"/>
          </a:p>
          <a:p>
            <a:endParaRPr lang="en-US" dirty="0" smtClean="0"/>
          </a:p>
          <a:p>
            <a:r>
              <a:rPr lang="en-US" dirty="0" smtClean="0"/>
              <a:t>Resources</a:t>
            </a:r>
          </a:p>
          <a:p>
            <a:pPr marL="181240" indent="-181240" defTabSz="966612">
              <a:buFont typeface="Arial" panose="020B0604020202020204" pitchFamily="34" charset="0"/>
              <a:buChar char="•"/>
              <a:defRPr/>
            </a:pPr>
            <a:r>
              <a:rPr lang="en-US" sz="1300" dirty="0"/>
              <a:t>COVID-19 Response Plan Template for Fruit and Vegetable Farms </a:t>
            </a:r>
            <a:r>
              <a:rPr lang="en-US" sz="1300" u="sng" dirty="0">
                <a:hlinkClick r:id="rId3"/>
              </a:rPr>
              <a:t>https://docs.google.com/document/d/12sLifH-6Dm48lm_s2OIM3rIrN54Fv__z_i52Mvy5yGA/edit</a:t>
            </a:r>
            <a:endParaRPr lang="en-US" sz="1300" u="sng" dirty="0"/>
          </a:p>
          <a:p>
            <a:pPr marL="181240" indent="-181240" defTabSz="966612">
              <a:buFont typeface="Arial" panose="020B0604020202020204" pitchFamily="34" charset="0"/>
              <a:buChar char="•"/>
              <a:defRPr/>
            </a:pPr>
            <a:r>
              <a:rPr lang="en-US" sz="1300" dirty="0"/>
              <a:t>COVID-19 Preventative measures Cloth coverings for Food Employees </a:t>
            </a:r>
            <a:r>
              <a:rPr lang="en-US" sz="1300" u="sng" dirty="0">
                <a:hlinkClick r:id="rId4"/>
              </a:rPr>
              <a:t>https://foodsafety.ces.ncsu.edu/wp-content/uploads/2021/04/Foodservice-Facecovers_COVID-19_Flyer_040920.pdf</a:t>
            </a:r>
            <a:endParaRPr lang="en-US" sz="1300" u="sng" dirty="0"/>
          </a:p>
          <a:p>
            <a:endParaRPr lang="en-US" sz="1300" dirty="0"/>
          </a:p>
          <a:p>
            <a:endParaRPr lang="en-US" sz="2500" dirty="0"/>
          </a:p>
        </p:txBody>
      </p:sp>
      <p:sp>
        <p:nvSpPr>
          <p:cNvPr id="4" name="Slide Number Placeholder 3"/>
          <p:cNvSpPr>
            <a:spLocks noGrp="1"/>
          </p:cNvSpPr>
          <p:nvPr>
            <p:ph type="sldNum" sz="quarter" idx="5"/>
          </p:nvPr>
        </p:nvSpPr>
        <p:spPr/>
        <p:txBody>
          <a:bodyPr/>
          <a:lstStyle/>
          <a:p>
            <a:fld id="{6C57A5A0-1C2C-414E-8202-4CC0C112F958}" type="slidenum">
              <a:rPr lang="en-US" smtClean="0"/>
              <a:t>11</a:t>
            </a:fld>
            <a:endParaRPr lang="en-US" dirty="0"/>
          </a:p>
        </p:txBody>
      </p:sp>
      <p:sp>
        <p:nvSpPr>
          <p:cNvPr id="5" name="Header Placeholder 4"/>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3162937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sz="1300" dirty="0"/>
              <a:t>Notes</a:t>
            </a:r>
          </a:p>
          <a:p>
            <a:pPr marL="181240" indent="-181240">
              <a:buFont typeface="Arial" panose="020B0604020202020204" pitchFamily="34" charset="0"/>
              <a:buChar char="•"/>
            </a:pPr>
            <a:r>
              <a:rPr lang="en-US" sz="1300" dirty="0"/>
              <a:t>It is important to provide training in proper use of PPE as well as signage to help remember how to do the procedure properly.</a:t>
            </a:r>
          </a:p>
          <a:p>
            <a:endParaRPr lang="en-US" sz="1300" dirty="0"/>
          </a:p>
          <a:p>
            <a:r>
              <a:rPr lang="en-US" sz="1300" dirty="0"/>
              <a:t>Resources</a:t>
            </a:r>
          </a:p>
          <a:p>
            <a:pPr marL="181240" indent="-181240">
              <a:buFont typeface="Arial" panose="020B0604020202020204" pitchFamily="34" charset="0"/>
              <a:buChar char="•"/>
            </a:pPr>
            <a:r>
              <a:rPr lang="en-US" sz="1300" dirty="0"/>
              <a:t>Properly Wear Your Mask </a:t>
            </a:r>
            <a:r>
              <a:rPr lang="en-US" sz="1300" u="sng" dirty="0">
                <a:hlinkClick r:id="rId3"/>
              </a:rPr>
              <a:t>https://dhhr.wv.gov/COVID-19/Documents/face%20covering%20social%20media/GOV_COVID19_FaceCovering_ProperWear_FB.png</a:t>
            </a:r>
            <a:r>
              <a:rPr lang="en-US" sz="1300" dirty="0"/>
              <a:t>  </a:t>
            </a:r>
          </a:p>
          <a:p>
            <a:pPr marL="181240" indent="-181240">
              <a:buFont typeface="Arial" panose="020B0604020202020204" pitchFamily="34" charset="0"/>
              <a:buChar char="•"/>
            </a:pPr>
            <a:r>
              <a:rPr lang="en-US" sz="1300" dirty="0"/>
              <a:t>Wearing a Mask Dos &amp; Don’ts </a:t>
            </a:r>
            <a:r>
              <a:rPr lang="en-US" sz="1300" u="sng" dirty="0">
                <a:hlinkClick r:id="rId4"/>
              </a:rPr>
              <a:t>https://dhhr.wv.gov/COVID-19/Documents/face%20covering%20social%20media/GOV_COVID19_FaceMask_DosAndDontsV2_FB.png</a:t>
            </a:r>
            <a:r>
              <a:rPr lang="en-US" sz="1300" dirty="0"/>
              <a:t>  </a:t>
            </a:r>
          </a:p>
        </p:txBody>
      </p:sp>
      <p:sp>
        <p:nvSpPr>
          <p:cNvPr id="4" name="Slide Number Placeholder 3"/>
          <p:cNvSpPr>
            <a:spLocks noGrp="1"/>
          </p:cNvSpPr>
          <p:nvPr>
            <p:ph type="sldNum" sz="quarter" idx="5"/>
          </p:nvPr>
        </p:nvSpPr>
        <p:spPr/>
        <p:txBody>
          <a:bodyPr/>
          <a:lstStyle/>
          <a:p>
            <a:fld id="{6C57A5A0-1C2C-414E-8202-4CC0C112F958}" type="slidenum">
              <a:rPr lang="en-US" smtClean="0"/>
              <a:t>12</a:t>
            </a:fld>
            <a:endParaRPr lang="en-US" dirty="0"/>
          </a:p>
        </p:txBody>
      </p:sp>
      <p:sp>
        <p:nvSpPr>
          <p:cNvPr id="5" name="Header Placeholder 4"/>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2620982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sz="1300" dirty="0"/>
              <a:t>Notes</a:t>
            </a:r>
          </a:p>
          <a:p>
            <a:pPr marL="181240" indent="-181240">
              <a:buFont typeface="Arial" panose="020B0604020202020204" pitchFamily="34" charset="0"/>
              <a:buChar char="•"/>
            </a:pPr>
            <a:r>
              <a:rPr lang="en-US" sz="1300" dirty="0">
                <a:solidFill>
                  <a:srgbClr val="000000"/>
                </a:solidFill>
              </a:rPr>
              <a:t>Remember there is no evidence that livestock, crops, or products that may be handled by staff involved in production agriculture are sources of COVID-19 infection. However, close contact with coworkers may contribute to spreading the virus among staff.</a:t>
            </a:r>
          </a:p>
          <a:p>
            <a:pPr marL="181240" indent="-181240">
              <a:buFont typeface="Arial" panose="020B0604020202020204" pitchFamily="34" charset="0"/>
              <a:buChar char="•"/>
            </a:pPr>
            <a:r>
              <a:rPr lang="en-US" sz="1300" dirty="0">
                <a:solidFill>
                  <a:srgbClr val="000000"/>
                </a:solidFill>
              </a:rPr>
              <a:t>Because there will be shared and common areas as well as your employees may often be in close contact with one another at your operation, you will need to consider:</a:t>
            </a:r>
          </a:p>
          <a:p>
            <a:pPr marL="664546" lvl="1" indent="-181240">
              <a:buFont typeface="Arial" panose="020B0604020202020204" pitchFamily="34" charset="0"/>
              <a:buChar char="•"/>
            </a:pPr>
            <a:r>
              <a:rPr lang="en-US" sz="1300" dirty="0">
                <a:solidFill>
                  <a:srgbClr val="000000"/>
                </a:solidFill>
              </a:rPr>
              <a:t>Distance between workers during their assigned tasks</a:t>
            </a:r>
          </a:p>
          <a:p>
            <a:pPr marL="664546" lvl="1" indent="-181240">
              <a:buFont typeface="Arial" panose="020B0604020202020204" pitchFamily="34" charset="0"/>
              <a:buChar char="•"/>
            </a:pPr>
            <a:r>
              <a:rPr lang="en-US" sz="1300" dirty="0">
                <a:solidFill>
                  <a:srgbClr val="000000"/>
                </a:solidFill>
              </a:rPr>
              <a:t>Duration of contact both at the farm as well as during transpiration and is shared housing is being used.  </a:t>
            </a:r>
          </a:p>
          <a:p>
            <a:pPr marL="664546" lvl="1" indent="-181240">
              <a:buFont typeface="Arial" panose="020B0604020202020204" pitchFamily="34" charset="0"/>
              <a:buChar char="•"/>
            </a:pPr>
            <a:r>
              <a:rPr lang="en-US" sz="1300" dirty="0">
                <a:solidFill>
                  <a:srgbClr val="000000"/>
                </a:solidFill>
              </a:rPr>
              <a:t>Type of contact.  Contact where </a:t>
            </a:r>
            <a:r>
              <a:rPr lang="en-US" sz="1300" dirty="0" err="1">
                <a:solidFill>
                  <a:srgbClr val="000000"/>
                </a:solidFill>
              </a:rPr>
              <a:t>repiratory</a:t>
            </a:r>
            <a:r>
              <a:rPr lang="en-US" sz="1300" dirty="0">
                <a:solidFill>
                  <a:srgbClr val="000000"/>
                </a:solidFill>
              </a:rPr>
              <a:t> droplets in the air can be transmitted are of the highest concern for possible spread. Exposure may also occur when workers have contact with contaminated surfaces, such as tools, equipment, restrooms, or break room tables as well as touching their own mouth, nose, or possibly their eyes. </a:t>
            </a:r>
          </a:p>
          <a:p>
            <a:endParaRPr lang="en-US" sz="1300" dirty="0"/>
          </a:p>
          <a:p>
            <a:r>
              <a:rPr lang="en-US" sz="1300" dirty="0"/>
              <a:t>Resources</a:t>
            </a:r>
          </a:p>
          <a:p>
            <a:pPr marL="181240" indent="-181240">
              <a:buFont typeface="Arial" panose="020B0604020202020204" pitchFamily="34" charset="0"/>
              <a:buChar char="•"/>
            </a:pPr>
            <a:r>
              <a:rPr lang="en-US" sz="1300" dirty="0"/>
              <a:t>COVID-19 Response Plan Template for Fruit and Vegetable Farms </a:t>
            </a:r>
            <a:r>
              <a:rPr lang="en-US" sz="1300" u="sng" dirty="0">
                <a:hlinkClick r:id="rId3"/>
              </a:rPr>
              <a:t>https://docs.google.com/document/d/12sLifH-6Dm48lm_s2OIM3rIrN54Fv__z_i52Mvy5yGA/edit</a:t>
            </a:r>
            <a:endParaRPr lang="en-US" sz="1300" u="sng" dirty="0"/>
          </a:p>
          <a:p>
            <a:pPr marL="181240" indent="-181240">
              <a:buFont typeface="Arial" panose="020B0604020202020204" pitchFamily="34" charset="0"/>
              <a:buChar char="•"/>
            </a:pPr>
            <a:r>
              <a:rPr lang="en-US" sz="1300" dirty="0"/>
              <a:t>Recommended Practices for Safety and Health Programs - </a:t>
            </a:r>
            <a:r>
              <a:rPr lang="en-US" sz="1300" u="sng" dirty="0">
                <a:hlinkClick r:id="rId4"/>
              </a:rPr>
              <a:t>https://www.osha.gov/safety-management</a:t>
            </a:r>
            <a:endParaRPr lang="en-US" sz="1300" dirty="0"/>
          </a:p>
          <a:p>
            <a:endParaRPr lang="en-US" sz="1300" dirty="0"/>
          </a:p>
        </p:txBody>
      </p:sp>
      <p:sp>
        <p:nvSpPr>
          <p:cNvPr id="4" name="Slide Number Placeholder 3"/>
          <p:cNvSpPr>
            <a:spLocks noGrp="1"/>
          </p:cNvSpPr>
          <p:nvPr>
            <p:ph type="sldNum" sz="quarter" idx="5"/>
          </p:nvPr>
        </p:nvSpPr>
        <p:spPr/>
        <p:txBody>
          <a:bodyPr/>
          <a:lstStyle/>
          <a:p>
            <a:fld id="{6C57A5A0-1C2C-414E-8202-4CC0C112F958}" type="slidenum">
              <a:rPr lang="en-US" smtClean="0"/>
              <a:t>13</a:t>
            </a:fld>
            <a:endParaRPr lang="en-US" dirty="0"/>
          </a:p>
        </p:txBody>
      </p:sp>
      <p:sp>
        <p:nvSpPr>
          <p:cNvPr id="5" name="Header Placeholder 4"/>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3334113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sz="1300" dirty="0"/>
              <a:t>Notes</a:t>
            </a:r>
          </a:p>
          <a:p>
            <a:pPr marL="181240" indent="-181240">
              <a:buFont typeface="Arial" panose="020B0604020202020204" pitchFamily="34" charset="0"/>
              <a:buChar char="•"/>
            </a:pPr>
            <a:r>
              <a:rPr lang="en-US" sz="1300" dirty="0"/>
              <a:t>Identify one person to be the main point of contact for </a:t>
            </a:r>
            <a:r>
              <a:rPr lang="en-US" sz="1300" dirty="0" err="1"/>
              <a:t>emplyees</a:t>
            </a:r>
            <a:r>
              <a:rPr lang="en-US" sz="1300" dirty="0"/>
              <a:t> with questions about COVID-19 as well as </a:t>
            </a:r>
            <a:r>
              <a:rPr lang="en-US" sz="1300" dirty="0" err="1"/>
              <a:t>havint</a:t>
            </a:r>
            <a:r>
              <a:rPr lang="en-US" sz="1300" dirty="0"/>
              <a:t> this person be the one that employees report to if they become ill.  This person should also be the one that takes the lead in training employees and keeping everyone up to date on COVID-19 as well as changes in policies and procedures</a:t>
            </a:r>
          </a:p>
          <a:p>
            <a:pPr marL="181240" indent="-181240">
              <a:buFont typeface="Arial" panose="020B0604020202020204" pitchFamily="34" charset="0"/>
              <a:buChar char="•"/>
            </a:pPr>
            <a:r>
              <a:rPr lang="en-US" sz="1300" dirty="0"/>
              <a:t>This contact person can also be the one that deals with the local health department in case contact tracing is needed.</a:t>
            </a:r>
          </a:p>
          <a:p>
            <a:pPr marL="181240" indent="-181240">
              <a:buFont typeface="Arial" panose="020B0604020202020204" pitchFamily="34" charset="0"/>
              <a:buChar char="•"/>
            </a:pPr>
            <a:r>
              <a:rPr lang="en-US" sz="1300" dirty="0"/>
              <a:t>Encourage employees to self-report any sicknesses not just COVID-19 to move towards creating a food safety culture at your farm.  Consider using a screening questionnaire each day (see Excel workbook with this training).  </a:t>
            </a:r>
          </a:p>
          <a:p>
            <a:pPr marL="181240" indent="-181240">
              <a:buFont typeface="Arial" panose="020B0604020202020204" pitchFamily="34" charset="0"/>
              <a:buChar char="•"/>
            </a:pPr>
            <a:r>
              <a:rPr lang="en-US" sz="1300" dirty="0"/>
              <a:t>You may need to talk with employees if they or someone in their family has a higher risk of severe consequences if they contract COVID-19.  For instance, someone who is immunocompromised or with a heart condition is at a higher risk.  If so you may want to rethink placing this employee working in a group with others to reduce possibility of they being exposed.  </a:t>
            </a:r>
          </a:p>
          <a:p>
            <a:pPr marL="181240" indent="-181240">
              <a:buFont typeface="Arial" panose="020B0604020202020204" pitchFamily="34" charset="0"/>
              <a:buChar char="•"/>
            </a:pPr>
            <a:r>
              <a:rPr lang="en-US" sz="1300" dirty="0"/>
              <a:t>Providing clear signage will also help remind your employees what your expectations are as well as those for your visitors as well.</a:t>
            </a:r>
          </a:p>
          <a:p>
            <a:endParaRPr lang="en-US" sz="1300" dirty="0"/>
          </a:p>
          <a:p>
            <a:r>
              <a:rPr lang="en-US" sz="1300" dirty="0"/>
              <a:t>Resources</a:t>
            </a:r>
          </a:p>
          <a:p>
            <a:pPr marL="181240" indent="-181240" defTabSz="966612">
              <a:buFont typeface="Arial" panose="020B0604020202020204" pitchFamily="34" charset="0"/>
              <a:buChar char="•"/>
              <a:defRPr/>
            </a:pPr>
            <a:r>
              <a:rPr lang="en-US" sz="1300" dirty="0"/>
              <a:t>COVID-19 Response Plan Template for Fruit and Vegetable Farms </a:t>
            </a:r>
            <a:r>
              <a:rPr lang="en-US" sz="1300" u="sng" dirty="0">
                <a:hlinkClick r:id="rId3"/>
              </a:rPr>
              <a:t>https://docs.google.com/document/d/12sLifH-6Dm48lm_s2OIM3rIrN54Fv__z_i52Mvy5yGA/edit</a:t>
            </a:r>
            <a:endParaRPr lang="en-US" sz="1300" dirty="0"/>
          </a:p>
          <a:p>
            <a:pPr marL="181240" indent="-181240" defTabSz="966612">
              <a:buFont typeface="Arial" panose="020B0604020202020204" pitchFamily="34" charset="0"/>
              <a:buChar char="•"/>
              <a:defRPr/>
            </a:pPr>
            <a:r>
              <a:rPr lang="en-US" sz="1300" dirty="0"/>
              <a:t>Health Screening Employee Questionnaire </a:t>
            </a:r>
            <a:r>
              <a:rPr lang="en-US" sz="1300" u="sng" dirty="0">
                <a:hlinkClick r:id="rId4"/>
              </a:rPr>
              <a:t>https://www.wsgr.com/a/web/26191/COVID-19-Health-Screening-Questionnaire.pdf</a:t>
            </a:r>
            <a:endParaRPr lang="en-US" sz="1300" dirty="0"/>
          </a:p>
          <a:p>
            <a:pPr marL="181240" indent="-181240">
              <a:buFont typeface="Arial" panose="020B0604020202020204" pitchFamily="34" charset="0"/>
              <a:buChar char="•"/>
            </a:pPr>
            <a:r>
              <a:rPr lang="en-US" sz="1300" dirty="0"/>
              <a:t>Agriculture Workers and Employers </a:t>
            </a:r>
            <a:r>
              <a:rPr lang="en-US" sz="1300" u="sng" dirty="0">
                <a:hlinkClick r:id="rId5"/>
              </a:rPr>
              <a:t>https://www.cdc.gov/coronavirus/2019-ncov/community/guidance-agricultural-workers.html</a:t>
            </a:r>
            <a:endParaRPr lang="en-US" sz="1300" u="sng" dirty="0"/>
          </a:p>
          <a:p>
            <a:pPr marL="181240" indent="-181240">
              <a:buFont typeface="Arial" panose="020B0604020202020204" pitchFamily="34" charset="0"/>
              <a:buChar char="•"/>
            </a:pPr>
            <a:r>
              <a:rPr lang="en-US" sz="1300" dirty="0"/>
              <a:t>Handling COVID-19 Produce Farms and Packinghouses </a:t>
            </a:r>
            <a:r>
              <a:rPr lang="en-US" sz="1300" u="sng" dirty="0">
                <a:hlinkClick r:id="rId6"/>
              </a:rPr>
              <a:t>https://</a:t>
            </a:r>
            <a:r>
              <a:rPr lang="en-US" sz="1300" u="sng" dirty="0" smtClean="0">
                <a:hlinkClick r:id="rId6"/>
              </a:rPr>
              <a:t>foodsafety.ces.ncsu.edu/wp-content/uploads/2020/03/Packinghouse_COVID-19_Flyer-2.pdf</a:t>
            </a:r>
            <a:endParaRPr lang="en-US" sz="1300" u="sng"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COVID-19 Facility/Site Compliance:  Agricultural – Workforce Guidance </a:t>
            </a:r>
            <a:r>
              <a:rPr lang="en-US" sz="1200" u="sng" kern="1200" dirty="0" smtClean="0">
                <a:solidFill>
                  <a:schemeClr val="tx1"/>
                </a:solidFill>
                <a:effectLst/>
                <a:latin typeface="+mn-lt"/>
                <a:ea typeface="+mn-ea"/>
                <a:cs typeface="+mn-cs"/>
                <a:hlinkClick r:id="rId7"/>
              </a:rPr>
              <a:t>https://psla.umd.edu/sites/psla.umd.edu/files/files/documents/Food%20Safety/Ag%20COVID19%20WorkforceGuidance_v1.pdf</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COVID-19 Facility/Site Compliance:  Agricultural – Workforce Training Guidance </a:t>
            </a:r>
            <a:r>
              <a:rPr lang="en-US" sz="1200" u="sng" kern="1200" dirty="0" smtClean="0">
                <a:solidFill>
                  <a:schemeClr val="tx1"/>
                </a:solidFill>
                <a:effectLst/>
                <a:latin typeface="+mn-lt"/>
                <a:ea typeface="+mn-ea"/>
                <a:cs typeface="+mn-cs"/>
                <a:hlinkClick r:id="rId8"/>
              </a:rPr>
              <a:t>https://psla.umd.edu/sites/psla.umd.edu/files/files/documents/Food%20Safety/Ag%20COVID19%20WorkforceTraining_v1%20(1).pdf</a:t>
            </a:r>
            <a:r>
              <a:rPr lang="en-US" sz="1200" kern="1200" dirty="0" smtClean="0">
                <a:solidFill>
                  <a:schemeClr val="tx1"/>
                </a:solidFill>
                <a:effectLst/>
                <a:latin typeface="+mn-lt"/>
                <a:ea typeface="+mn-ea"/>
                <a:cs typeface="+mn-cs"/>
              </a:rPr>
              <a:t> </a:t>
            </a:r>
          </a:p>
          <a:p>
            <a:pPr marL="181240" indent="-181240">
              <a:buFont typeface="Arial" panose="020B0604020202020204" pitchFamily="34" charset="0"/>
              <a:buChar char="•"/>
            </a:pPr>
            <a:endParaRPr lang="en-US" sz="1300" dirty="0"/>
          </a:p>
        </p:txBody>
      </p:sp>
      <p:sp>
        <p:nvSpPr>
          <p:cNvPr id="4" name="Slide Number Placeholder 3"/>
          <p:cNvSpPr>
            <a:spLocks noGrp="1"/>
          </p:cNvSpPr>
          <p:nvPr>
            <p:ph type="sldNum" sz="quarter" idx="5"/>
          </p:nvPr>
        </p:nvSpPr>
        <p:spPr/>
        <p:txBody>
          <a:bodyPr/>
          <a:lstStyle/>
          <a:p>
            <a:fld id="{6C57A5A0-1C2C-414E-8202-4CC0C112F958}" type="slidenum">
              <a:rPr lang="en-US" smtClean="0"/>
              <a:t>14</a:t>
            </a:fld>
            <a:endParaRPr lang="en-US" dirty="0"/>
          </a:p>
        </p:txBody>
      </p:sp>
      <p:sp>
        <p:nvSpPr>
          <p:cNvPr id="5" name="Header Placeholder 4"/>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138338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Notes</a:t>
            </a:r>
          </a:p>
          <a:p>
            <a:pPr marL="181240" indent="-181240">
              <a:buFont typeface="Arial" panose="020B0604020202020204" pitchFamily="34" charset="0"/>
              <a:buChar char="•"/>
            </a:pPr>
            <a:r>
              <a:rPr lang="en-US" sz="1300" dirty="0"/>
              <a:t>Providing training backed up with signage of the symptoms of COVID-19 will help your staff know if they have the disease.</a:t>
            </a:r>
          </a:p>
          <a:p>
            <a:endParaRPr lang="en-US" sz="1300" dirty="0"/>
          </a:p>
          <a:p>
            <a:r>
              <a:rPr lang="en-US" sz="1300" dirty="0"/>
              <a:t>Resources</a:t>
            </a:r>
          </a:p>
          <a:p>
            <a:pPr marL="181240" indent="-181240" defTabSz="966612">
              <a:buFont typeface="Arial" panose="020B0604020202020204" pitchFamily="34" charset="0"/>
              <a:buChar char="•"/>
              <a:defRPr/>
            </a:pPr>
            <a:r>
              <a:rPr lang="en-US" sz="1300" dirty="0"/>
              <a:t>Symptoms of Coronavirus (COVID-19) </a:t>
            </a:r>
            <a:r>
              <a:rPr lang="en-US" sz="1300" u="sng" dirty="0">
                <a:hlinkClick r:id="rId3"/>
              </a:rPr>
              <a:t>https://www.cdc.gov/coronavirus/2019-ncov/symptoms-testing/symptoms.html</a:t>
            </a:r>
            <a:r>
              <a:rPr lang="en-US" sz="1300" dirty="0"/>
              <a:t> </a:t>
            </a:r>
          </a:p>
          <a:p>
            <a:endParaRPr lang="en-US" sz="1300" dirty="0"/>
          </a:p>
        </p:txBody>
      </p:sp>
      <p:sp>
        <p:nvSpPr>
          <p:cNvPr id="4" name="Slide Number Placeholder 3"/>
          <p:cNvSpPr>
            <a:spLocks noGrp="1"/>
          </p:cNvSpPr>
          <p:nvPr>
            <p:ph type="sldNum" sz="quarter" idx="10"/>
          </p:nvPr>
        </p:nvSpPr>
        <p:spPr/>
        <p:txBody>
          <a:bodyPr/>
          <a:lstStyle/>
          <a:p>
            <a:fld id="{6C57A5A0-1C2C-414E-8202-4CC0C112F958}" type="slidenum">
              <a:rPr lang="en-US" smtClean="0"/>
              <a:t>15</a:t>
            </a:fld>
            <a:endParaRPr lang="en-US" dirty="0"/>
          </a:p>
        </p:txBody>
      </p:sp>
      <p:sp>
        <p:nvSpPr>
          <p:cNvPr id="5" name="Header Placeholder 4"/>
          <p:cNvSpPr>
            <a:spLocks noGrp="1"/>
          </p:cNvSpPr>
          <p:nvPr>
            <p:ph type="hdr" sz="quarter" idx="11"/>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3273776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sz="1300" dirty="0"/>
              <a:t>Notes</a:t>
            </a:r>
          </a:p>
          <a:p>
            <a:pPr marL="181240" indent="-181240">
              <a:buFont typeface="Arial" panose="020B0604020202020204" pitchFamily="34" charset="0"/>
              <a:buChar char="•"/>
            </a:pPr>
            <a:r>
              <a:rPr lang="en-US" sz="1300" dirty="0"/>
              <a:t>Keeping a sign-in sheet for both staff/workers and visitors will allow you to be able to contact people in case someone contracts COVID-19 or your operation is contacted by the local health department about a case through contact tracing.</a:t>
            </a:r>
          </a:p>
          <a:p>
            <a:endParaRPr lang="en-US" sz="1300" dirty="0"/>
          </a:p>
          <a:p>
            <a:r>
              <a:rPr lang="en-US" sz="1300" dirty="0"/>
              <a:t>Resources</a:t>
            </a:r>
          </a:p>
          <a:p>
            <a:pPr marL="181240" indent="-181240">
              <a:buFont typeface="Arial" panose="020B0604020202020204" pitchFamily="34" charset="0"/>
              <a:buChar char="•"/>
            </a:pPr>
            <a:r>
              <a:rPr lang="en-US" sz="1300" dirty="0"/>
              <a:t>This is available from this site as an Excel workbook with worksheets for both Staff and Visitors.</a:t>
            </a:r>
          </a:p>
          <a:p>
            <a:endParaRPr lang="en-US" sz="1300" dirty="0"/>
          </a:p>
        </p:txBody>
      </p:sp>
      <p:sp>
        <p:nvSpPr>
          <p:cNvPr id="4" name="Slide Number Placeholder 3"/>
          <p:cNvSpPr>
            <a:spLocks noGrp="1"/>
          </p:cNvSpPr>
          <p:nvPr>
            <p:ph type="sldNum" sz="quarter" idx="5"/>
          </p:nvPr>
        </p:nvSpPr>
        <p:spPr/>
        <p:txBody>
          <a:bodyPr/>
          <a:lstStyle/>
          <a:p>
            <a:fld id="{6C57A5A0-1C2C-414E-8202-4CC0C112F958}" type="slidenum">
              <a:rPr lang="en-US" smtClean="0"/>
              <a:t>16</a:t>
            </a:fld>
            <a:endParaRPr lang="en-US" dirty="0"/>
          </a:p>
        </p:txBody>
      </p:sp>
      <p:sp>
        <p:nvSpPr>
          <p:cNvPr id="5" name="Header Placeholder 4"/>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1426908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sz="1300" dirty="0"/>
              <a:t>Notes</a:t>
            </a:r>
          </a:p>
          <a:p>
            <a:pPr marL="181240" indent="-181240">
              <a:buFont typeface="Arial" panose="020B0604020202020204" pitchFamily="34" charset="0"/>
              <a:buChar char="•"/>
            </a:pPr>
            <a:r>
              <a:rPr lang="en-US" sz="1300" dirty="0"/>
              <a:t>Keeping yourself and your staff hydrated will be important during COVID-19 since you will be working with a mask on at least part of the time. </a:t>
            </a:r>
          </a:p>
          <a:p>
            <a:pPr marL="181240" indent="-181240">
              <a:buFont typeface="Arial" panose="020B0604020202020204" pitchFamily="34" charset="0"/>
              <a:buChar char="•"/>
            </a:pPr>
            <a:r>
              <a:rPr lang="en-US" sz="1300" dirty="0"/>
              <a:t>An easy way would be to provide additional hydration stations where hand washing is available.  </a:t>
            </a:r>
          </a:p>
          <a:p>
            <a:pPr marL="181240" indent="-181240">
              <a:buFont typeface="Arial" panose="020B0604020202020204" pitchFamily="34" charset="0"/>
              <a:buChar char="•"/>
            </a:pPr>
            <a:r>
              <a:rPr lang="en-US" sz="1300" dirty="0"/>
              <a:t>Remember to keep social distant while hydrating. </a:t>
            </a:r>
          </a:p>
          <a:p>
            <a:pPr marL="181240" indent="-181240">
              <a:buFont typeface="Arial" panose="020B0604020202020204" pitchFamily="34" charset="0"/>
              <a:buChar char="•"/>
            </a:pPr>
            <a:r>
              <a:rPr lang="en-US" sz="1300" dirty="0"/>
              <a:t>Consider providing identifying cups or bottles for your staff to use to reduce the possibility of sharing of containers.</a:t>
            </a:r>
          </a:p>
          <a:p>
            <a:pPr marL="181240" indent="-181240">
              <a:buFont typeface="Arial" panose="020B0604020202020204" pitchFamily="34" charset="0"/>
              <a:buChar char="•"/>
            </a:pPr>
            <a:r>
              <a:rPr lang="en-US" sz="1300" dirty="0"/>
              <a:t>Also remember to remove garbage on a regular basis to also remove the chance that someone may get exposed to the virus thru contaminated materials in the garbage.</a:t>
            </a:r>
          </a:p>
          <a:p>
            <a:endParaRPr lang="en-US" sz="1300" dirty="0"/>
          </a:p>
          <a:p>
            <a:r>
              <a:rPr lang="en-US" sz="1300" dirty="0"/>
              <a:t>Resources</a:t>
            </a:r>
          </a:p>
          <a:p>
            <a:pPr marL="181240" indent="-181240">
              <a:buFont typeface="Arial" panose="020B0604020202020204" pitchFamily="34" charset="0"/>
              <a:buChar char="•"/>
            </a:pPr>
            <a:r>
              <a:rPr lang="en-US" sz="1300" dirty="0"/>
              <a:t>10 warning signs of dehydration.  And staying hydrated while wearing a mask </a:t>
            </a:r>
            <a:r>
              <a:rPr lang="en-US" sz="1300" u="sng" dirty="0">
                <a:hlinkClick r:id="rId3"/>
              </a:rPr>
              <a:t>https://thrive.kaiserpermanente.org/thrive-together/live-well/10-warning-signs-dehydration-watch-out</a:t>
            </a:r>
            <a:endParaRPr lang="en-US" sz="1300" dirty="0"/>
          </a:p>
        </p:txBody>
      </p:sp>
      <p:sp>
        <p:nvSpPr>
          <p:cNvPr id="4" name="Slide Number Placeholder 3"/>
          <p:cNvSpPr>
            <a:spLocks noGrp="1"/>
          </p:cNvSpPr>
          <p:nvPr>
            <p:ph type="sldNum" sz="quarter" idx="5"/>
          </p:nvPr>
        </p:nvSpPr>
        <p:spPr/>
        <p:txBody>
          <a:bodyPr/>
          <a:lstStyle/>
          <a:p>
            <a:fld id="{6C57A5A0-1C2C-414E-8202-4CC0C112F958}" type="slidenum">
              <a:rPr lang="en-US" smtClean="0"/>
              <a:t>17</a:t>
            </a:fld>
            <a:endParaRPr lang="en-US" dirty="0"/>
          </a:p>
        </p:txBody>
      </p:sp>
      <p:sp>
        <p:nvSpPr>
          <p:cNvPr id="5" name="Header Placeholder 4"/>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3148970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sz="1300" dirty="0"/>
              <a:t>Notes</a:t>
            </a:r>
          </a:p>
          <a:p>
            <a:pPr marL="181240" indent="-181240">
              <a:buFont typeface="Arial" panose="020B0604020202020204" pitchFamily="34" charset="0"/>
              <a:buChar char="•"/>
            </a:pPr>
            <a:r>
              <a:rPr lang="en-US" sz="1300" dirty="0"/>
              <a:t>Because of the possibility of transfer of SARS-CoV-2 on surfaces, it may be time to consider assigning tools to individual employees that they are responsible for the care, upkeep and sanitation of them.  </a:t>
            </a:r>
          </a:p>
          <a:p>
            <a:pPr marL="181240" indent="-181240">
              <a:buFont typeface="Arial" panose="020B0604020202020204" pitchFamily="34" charset="0"/>
              <a:buChar char="•"/>
            </a:pPr>
            <a:r>
              <a:rPr lang="en-US" sz="1300" dirty="0"/>
              <a:t>Whether tools are assigned or not, there should be SOPs in place on how tools and equipment are sanitized.</a:t>
            </a:r>
          </a:p>
          <a:p>
            <a:pPr marL="181240" indent="-181240">
              <a:buFont typeface="Arial" panose="020B0604020202020204" pitchFamily="34" charset="0"/>
              <a:buChar char="•"/>
            </a:pPr>
            <a:r>
              <a:rPr lang="en-US" sz="1300" dirty="0"/>
              <a:t>Revising or creating SOPs, also means that the employees will need to be trained for that protocol.</a:t>
            </a:r>
          </a:p>
          <a:p>
            <a:pPr marL="181240" indent="-181240">
              <a:buFont typeface="Arial" panose="020B0604020202020204" pitchFamily="34" charset="0"/>
              <a:buChar char="•"/>
            </a:pPr>
            <a:r>
              <a:rPr lang="en-US" sz="1300" dirty="0"/>
              <a:t>Some surface will be easier to sanitize so if new or replacement tools or equipment are needed that may factor into the decision to purchase replacements.</a:t>
            </a:r>
          </a:p>
          <a:p>
            <a:pPr marL="181240" indent="-181240">
              <a:buFont typeface="Arial" panose="020B0604020202020204" pitchFamily="34" charset="0"/>
              <a:buChar char="•"/>
            </a:pPr>
            <a:r>
              <a:rPr lang="en-US" sz="1300" dirty="0"/>
              <a:t>Evaluate the storage site for tools and equipment to reduce the potential for contamination from SARS-CoV-2 as well as any other pathogens.  </a:t>
            </a:r>
          </a:p>
          <a:p>
            <a:endParaRPr lang="en-US" sz="1300" dirty="0"/>
          </a:p>
          <a:p>
            <a:r>
              <a:rPr lang="en-US" sz="1300" dirty="0"/>
              <a:t>Resources</a:t>
            </a:r>
          </a:p>
          <a:p>
            <a:pPr marL="181240" indent="-181240" defTabSz="966612">
              <a:buFont typeface="Arial" panose="020B0604020202020204" pitchFamily="34" charset="0"/>
              <a:buChar char="•"/>
              <a:defRPr/>
            </a:pPr>
            <a:r>
              <a:rPr lang="en-US" sz="1300" dirty="0"/>
              <a:t>COVID-19 Response Plan Template for Fruit and Vegetable Farms </a:t>
            </a:r>
            <a:r>
              <a:rPr lang="en-US" sz="1300" u="sng" dirty="0">
                <a:hlinkClick r:id="rId3"/>
              </a:rPr>
              <a:t>https://docs.google.com/document/d/12sLifH-6Dm48lm_s2OIM3rIrN54Fv__z_i52Mvy5yGA/edit</a:t>
            </a:r>
            <a:endParaRPr lang="en-US" sz="1300" u="sng" dirty="0"/>
          </a:p>
          <a:p>
            <a:pPr marL="181240" indent="-181240" defTabSz="966612">
              <a:buFont typeface="Arial" panose="020B0604020202020204" pitchFamily="34" charset="0"/>
              <a:buChar char="•"/>
              <a:defRPr/>
            </a:pPr>
            <a:r>
              <a:rPr lang="en-US" sz="1300" dirty="0"/>
              <a:t>Handling COVID-19 Produce Farms and Packinghouses </a:t>
            </a:r>
            <a:r>
              <a:rPr lang="en-US" sz="1300" u="sng" dirty="0">
                <a:hlinkClick r:id="rId4"/>
              </a:rPr>
              <a:t>https://foodsafety.ces.ncsu.edu/wp-content/uploads/2020/03/Packinghouse_COVID-19_Flyer-2.pdf</a:t>
            </a:r>
            <a:endParaRPr lang="en-US" sz="1300" u="sng" dirty="0"/>
          </a:p>
          <a:p>
            <a:pPr marL="181240" indent="-181240" defTabSz="966612">
              <a:buFont typeface="Arial" panose="020B0604020202020204" pitchFamily="34" charset="0"/>
              <a:buChar char="•"/>
              <a:defRPr/>
            </a:pPr>
            <a:r>
              <a:rPr lang="en-US" sz="1300" dirty="0"/>
              <a:t>Prevent the spread of COVID-19 through shared equipment and tools </a:t>
            </a:r>
            <a:r>
              <a:rPr lang="en-US" sz="1300" u="sng" dirty="0">
                <a:hlinkClick r:id="rId5"/>
              </a:rPr>
              <a:t>https://www.ncat.edu/caes/cooperative-extension/covid-19/prevent-the-spread.php</a:t>
            </a:r>
            <a:r>
              <a:rPr lang="en-US" sz="1300" dirty="0"/>
              <a:t> </a:t>
            </a:r>
          </a:p>
          <a:p>
            <a:pPr marL="362480" indent="-362480">
              <a:buFont typeface="Arial" panose="020B0604020202020204" pitchFamily="34" charset="0"/>
              <a:buChar char="•"/>
            </a:pPr>
            <a:endParaRPr lang="en-US" sz="1300" dirty="0"/>
          </a:p>
        </p:txBody>
      </p:sp>
      <p:sp>
        <p:nvSpPr>
          <p:cNvPr id="4" name="Slide Number Placeholder 3"/>
          <p:cNvSpPr>
            <a:spLocks noGrp="1"/>
          </p:cNvSpPr>
          <p:nvPr>
            <p:ph type="sldNum" sz="quarter" idx="5"/>
          </p:nvPr>
        </p:nvSpPr>
        <p:spPr/>
        <p:txBody>
          <a:bodyPr/>
          <a:lstStyle/>
          <a:p>
            <a:fld id="{6C57A5A0-1C2C-414E-8202-4CC0C112F958}" type="slidenum">
              <a:rPr lang="en-US" smtClean="0"/>
              <a:t>18</a:t>
            </a:fld>
            <a:endParaRPr lang="en-US" dirty="0"/>
          </a:p>
        </p:txBody>
      </p:sp>
      <p:sp>
        <p:nvSpPr>
          <p:cNvPr id="5" name="Header Placeholder 4"/>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1411240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smtClean="0"/>
              <a:t>Notes</a:t>
            </a:r>
          </a:p>
          <a:p>
            <a:pPr marL="181240" indent="-181240">
              <a:buFont typeface="Arial" panose="020B0604020202020204" pitchFamily="34" charset="0"/>
              <a:buChar char="•"/>
            </a:pPr>
            <a:r>
              <a:rPr lang="en-US" sz="1300" dirty="0">
                <a:solidFill>
                  <a:srgbClr val="000000"/>
                </a:solidFill>
              </a:rPr>
              <a:t>Your staff needs to understand your expectations for safety and use of PPE will be the same whether on the farm or off.</a:t>
            </a:r>
          </a:p>
          <a:p>
            <a:pPr marL="181240" indent="-181240">
              <a:buFont typeface="Arial" panose="020B0604020202020204" pitchFamily="34" charset="0"/>
              <a:buChar char="•"/>
            </a:pPr>
            <a:r>
              <a:rPr lang="en-US" sz="1300" dirty="0">
                <a:solidFill>
                  <a:srgbClr val="000000"/>
                </a:solidFill>
              </a:rPr>
              <a:t>For each off site location – farmers market, CSA pickup, restaurant, </a:t>
            </a:r>
            <a:r>
              <a:rPr lang="en-US" sz="1300" dirty="0" err="1">
                <a:solidFill>
                  <a:srgbClr val="000000"/>
                </a:solidFill>
              </a:rPr>
              <a:t>etc</a:t>
            </a:r>
            <a:r>
              <a:rPr lang="en-US" sz="1300" dirty="0">
                <a:solidFill>
                  <a:srgbClr val="000000"/>
                </a:solidFill>
              </a:rPr>
              <a:t> – evaluate each location to determine ways to reduce you and your staffs risks of contracting the SARS-CoV-2 virus.  </a:t>
            </a:r>
          </a:p>
          <a:p>
            <a:pPr marL="664546" lvl="1" indent="-181240">
              <a:buFont typeface="Arial" panose="020B0604020202020204" pitchFamily="34" charset="0"/>
              <a:buChar char="•"/>
            </a:pPr>
            <a:r>
              <a:rPr lang="en-US" sz="1300" dirty="0">
                <a:solidFill>
                  <a:srgbClr val="000000"/>
                </a:solidFill>
              </a:rPr>
              <a:t>Outdoor activities generally are lower risk than indoor activities but there are still important ways to prevent the spread of COVID-19 that should be followed</a:t>
            </a:r>
          </a:p>
          <a:p>
            <a:pPr marL="181240" indent="-181240">
              <a:buFont typeface="Arial" panose="020B0604020202020204" pitchFamily="34" charset="0"/>
              <a:buChar char="•"/>
            </a:pPr>
            <a:r>
              <a:rPr lang="en-US" sz="1300" dirty="0">
                <a:solidFill>
                  <a:srgbClr val="000000"/>
                </a:solidFill>
              </a:rPr>
              <a:t>Just as on the farm provide the required PPE for your employees</a:t>
            </a:r>
            <a:endParaRPr lang="en-US" sz="1300" dirty="0"/>
          </a:p>
          <a:p>
            <a:pPr marL="181240" indent="-181240" defTabSz="966612">
              <a:buFont typeface="Arial" panose="020B0604020202020204" pitchFamily="34" charset="0"/>
              <a:buChar char="•"/>
              <a:defRPr/>
            </a:pPr>
            <a:r>
              <a:rPr lang="en-US" sz="1300" dirty="0">
                <a:solidFill>
                  <a:srgbClr val="000000"/>
                </a:solidFill>
              </a:rPr>
              <a:t>Consider providing a portable hand wash station for your employees and/or provide hand sanitizer that contains at least 60% alcohol. </a:t>
            </a:r>
            <a:endParaRPr lang="en-US" dirty="0" smtClean="0"/>
          </a:p>
          <a:p>
            <a:endParaRPr lang="en-US" dirty="0" smtClean="0"/>
          </a:p>
          <a:p>
            <a:r>
              <a:rPr lang="en-US" dirty="0" smtClean="0"/>
              <a:t>Resources</a:t>
            </a:r>
          </a:p>
          <a:p>
            <a:pPr marL="181240" indent="-181240" defTabSz="966612">
              <a:buFont typeface="Arial" panose="020B0604020202020204" pitchFamily="34" charset="0"/>
              <a:buChar char="•"/>
            </a:pPr>
            <a:r>
              <a:rPr lang="en-US" sz="1300" dirty="0"/>
              <a:t>COVID-19 Response Plan Template for Fruit and Vegetable Farms </a:t>
            </a:r>
            <a:r>
              <a:rPr lang="en-US" sz="1300" u="sng" dirty="0">
                <a:hlinkClick r:id="rId3"/>
              </a:rPr>
              <a:t>https://docs.google.com/document/d/12sLifH-6Dm48lm_s2OIM3rIrN54Fv__z_i52Mvy5yGA/edit</a:t>
            </a:r>
            <a:endParaRPr lang="en-US" sz="1300" dirty="0"/>
          </a:p>
          <a:p>
            <a:pPr marL="181240" indent="-181240">
              <a:buFont typeface="Arial" panose="020B0604020202020204" pitchFamily="34" charset="0"/>
              <a:buChar char="•"/>
            </a:pPr>
            <a:r>
              <a:rPr lang="en-US" sz="1300" dirty="0"/>
              <a:t>Agriculture Workers and Employers </a:t>
            </a:r>
            <a:r>
              <a:rPr lang="en-US" sz="1300" u="sng" dirty="0">
                <a:hlinkClick r:id="rId4"/>
              </a:rPr>
              <a:t>https://</a:t>
            </a:r>
            <a:r>
              <a:rPr lang="en-US" sz="1300" u="sng" dirty="0" smtClean="0">
                <a:hlinkClick r:id="rId4"/>
              </a:rPr>
              <a:t>www.cdc.gov/coronavirus/2019-ncov/community/guidance-agricultural-workers.html</a:t>
            </a:r>
            <a:endParaRPr lang="en-US" sz="1300" u="sng" dirty="0" smtClean="0"/>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COVID-19 Facility/Site Compliance:  Agricultural – Delivery Guidance </a:t>
            </a:r>
            <a:r>
              <a:rPr lang="en-US" sz="1200" u="sng" kern="1200" dirty="0" smtClean="0">
                <a:solidFill>
                  <a:schemeClr val="tx1"/>
                </a:solidFill>
                <a:effectLst/>
                <a:latin typeface="+mn-lt"/>
                <a:ea typeface="+mn-ea"/>
                <a:cs typeface="+mn-cs"/>
                <a:hlinkClick r:id="rId5"/>
              </a:rPr>
              <a:t>https://psla.umd.edu/sites/psla.umd.edu/files/files/documents/Food%20Safety/Ag%20COVID19%20DeliveryGuidance_v1%20(1).pdf</a:t>
            </a:r>
            <a:r>
              <a:rPr lang="en-US" sz="1200" kern="1200" dirty="0" smtClean="0">
                <a:solidFill>
                  <a:schemeClr val="tx1"/>
                </a:solidFill>
                <a:effectLst/>
                <a:latin typeface="+mn-lt"/>
                <a:ea typeface="+mn-ea"/>
                <a:cs typeface="+mn-cs"/>
              </a:rPr>
              <a:t> </a:t>
            </a:r>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C57A5A0-1C2C-414E-8202-4CC0C112F958}" type="slidenum">
              <a:rPr lang="en-US" smtClean="0"/>
              <a:t>19</a:t>
            </a:fld>
            <a:endParaRPr lang="en-US" dirty="0"/>
          </a:p>
        </p:txBody>
      </p:sp>
      <p:sp>
        <p:nvSpPr>
          <p:cNvPr id="5" name="Header Placeholder 4"/>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363298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sz="2100" dirty="0"/>
          </a:p>
        </p:txBody>
      </p:sp>
      <p:sp>
        <p:nvSpPr>
          <p:cNvPr id="4" name="Slide Number Placeholder 3"/>
          <p:cNvSpPr>
            <a:spLocks noGrp="1"/>
          </p:cNvSpPr>
          <p:nvPr>
            <p:ph type="sldNum" sz="quarter" idx="5"/>
          </p:nvPr>
        </p:nvSpPr>
        <p:spPr/>
        <p:txBody>
          <a:bodyPr/>
          <a:lstStyle/>
          <a:p>
            <a:fld id="{6C57A5A0-1C2C-414E-8202-4CC0C112F958}" type="slidenum">
              <a:rPr lang="en-US" smtClean="0"/>
              <a:t>2</a:t>
            </a:fld>
            <a:endParaRPr lang="en-US" dirty="0"/>
          </a:p>
        </p:txBody>
      </p:sp>
      <p:sp>
        <p:nvSpPr>
          <p:cNvPr id="5" name="Header Placeholder 4"/>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2397333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sz="1300" dirty="0"/>
              <a:t>Notes</a:t>
            </a:r>
          </a:p>
          <a:p>
            <a:pPr marL="181240" indent="-181240">
              <a:buFont typeface="Arial" panose="020B0604020202020204" pitchFamily="34" charset="0"/>
              <a:buChar char="•"/>
            </a:pPr>
            <a:r>
              <a:rPr lang="en-US" sz="1300" dirty="0"/>
              <a:t>Over the last year, farms and businesses that have provided clear communications on their operations and how they are dealing with the pandemic have done the best and even gained new customers, which is why it is important to provide clear communications.</a:t>
            </a:r>
          </a:p>
          <a:p>
            <a:pPr marL="181240" indent="-181240">
              <a:buFont typeface="Arial" panose="020B0604020202020204" pitchFamily="34" charset="0"/>
              <a:buChar char="•"/>
            </a:pPr>
            <a:r>
              <a:rPr lang="en-US" sz="1300" dirty="0">
                <a:solidFill>
                  <a:srgbClr val="000000"/>
                </a:solidFill>
              </a:rPr>
              <a:t>Outdoor activities generally are lower risk than indoor activities but there are still important ways to prevent the spread of COVID-19 that should be followed</a:t>
            </a:r>
            <a:endParaRPr lang="en-US" sz="1300" dirty="0"/>
          </a:p>
          <a:p>
            <a:pPr marL="181240" indent="-181240">
              <a:buFont typeface="Arial" panose="020B0604020202020204" pitchFamily="34" charset="0"/>
              <a:buChar char="•"/>
            </a:pPr>
            <a:r>
              <a:rPr lang="en-US" sz="1300" dirty="0"/>
              <a:t>Social media as well as other marketing tools are a great way to inform customers about what you will have available and when as well as if you have any restrictions (i.e. masks required).  </a:t>
            </a:r>
          </a:p>
          <a:p>
            <a:pPr marL="664546" lvl="1" indent="-181240">
              <a:buFont typeface="Arial" panose="020B0604020202020204" pitchFamily="34" charset="0"/>
              <a:buChar char="•"/>
            </a:pPr>
            <a:r>
              <a:rPr lang="en-US" sz="1300" dirty="0"/>
              <a:t>If you have a website or Facebook page be sure to include what you require for your customers to buy your products.  For instance, can they come to the farm or not?  What farmers markets you will be at and when?</a:t>
            </a:r>
          </a:p>
          <a:p>
            <a:pPr marL="664546" lvl="1" indent="-181240">
              <a:buFont typeface="Arial" panose="020B0604020202020204" pitchFamily="34" charset="0"/>
              <a:buChar char="•"/>
            </a:pPr>
            <a:r>
              <a:rPr lang="en-US" sz="1300" dirty="0"/>
              <a:t>Remind customers to stay </a:t>
            </a:r>
            <a:r>
              <a:rPr lang="en-US" sz="1300" dirty="0" err="1"/>
              <a:t>hom</a:t>
            </a:r>
            <a:r>
              <a:rPr lang="en-US" sz="1300" dirty="0"/>
              <a:t> e if they are sick.</a:t>
            </a:r>
          </a:p>
          <a:p>
            <a:pPr marL="664546" lvl="1" indent="-181240">
              <a:buFont typeface="Arial" panose="020B0604020202020204" pitchFamily="34" charset="0"/>
              <a:buChar char="•"/>
            </a:pPr>
            <a:r>
              <a:rPr lang="en-US" sz="1300" dirty="0"/>
              <a:t>Consider offering a curbside service for pre-paid orders similar to the “big box” stores</a:t>
            </a:r>
          </a:p>
          <a:p>
            <a:pPr marL="181240" indent="-181240">
              <a:buFont typeface="Arial" panose="020B0604020202020204" pitchFamily="34" charset="0"/>
              <a:buChar char="•"/>
            </a:pPr>
            <a:r>
              <a:rPr lang="en-US" sz="1300" dirty="0"/>
              <a:t>Signage is also critical to remind customers what they need to do to be at your operation</a:t>
            </a:r>
          </a:p>
          <a:p>
            <a:pPr marL="181240" indent="-181240">
              <a:buFont typeface="Arial" panose="020B0604020202020204" pitchFamily="34" charset="0"/>
              <a:buChar char="•"/>
            </a:pPr>
            <a:r>
              <a:rPr lang="en-US" sz="1300" dirty="0"/>
              <a:t>Rather than offering open bins to choose produce you may want to either pre-package products or use a display case and allow they to point to what they want and have your staff package their choices.</a:t>
            </a:r>
          </a:p>
          <a:p>
            <a:pPr marL="181240" indent="-181240">
              <a:buFont typeface="Arial" panose="020B0604020202020204" pitchFamily="34" charset="0"/>
              <a:buChar char="•"/>
            </a:pPr>
            <a:r>
              <a:rPr lang="en-US" sz="1300" dirty="0"/>
              <a:t>Switching to touchless transactions or pre-paying for their product is a great option now to reduce person to person contact.</a:t>
            </a:r>
          </a:p>
          <a:p>
            <a:pPr marL="181240" indent="-181240">
              <a:buFont typeface="Arial" panose="020B0604020202020204" pitchFamily="34" charset="0"/>
              <a:buChar char="•"/>
            </a:pPr>
            <a:r>
              <a:rPr lang="en-US" sz="1300" dirty="0"/>
              <a:t>If you are allowed to do sampling (local health department will determine this), you may want to consider doing single-serving, prepackaged samples to have your customers take home.  This will reduce people taking off their masks to eat the samples as well as reducing person to person contact.</a:t>
            </a:r>
          </a:p>
          <a:p>
            <a:pPr marL="181240" indent="-181240">
              <a:buFont typeface="Arial" panose="020B0604020202020204" pitchFamily="34" charset="0"/>
              <a:buChar char="•"/>
            </a:pPr>
            <a:r>
              <a:rPr lang="en-US" sz="1300" dirty="0"/>
              <a:t>Depending on the local and state mandates, customers may not be able to bring their own bags and containers.  In addition, you may want to rethink having them bringing items that may contain pathogens (not just COVID-19).</a:t>
            </a:r>
          </a:p>
          <a:p>
            <a:pPr marL="181240" indent="-181240" defTabSz="966612">
              <a:buFont typeface="Arial" panose="020B0604020202020204" pitchFamily="34" charset="0"/>
              <a:buChar char="•"/>
            </a:pPr>
            <a:r>
              <a:rPr lang="en-US" sz="1300" dirty="0">
                <a:solidFill>
                  <a:srgbClr val="000000"/>
                </a:solidFill>
              </a:rPr>
              <a:t>Consider providing a portable hand wash station for your customers or provide hand sanitizer that contains at least 60% alcohol. </a:t>
            </a:r>
            <a:endParaRPr lang="en-US" sz="1300" dirty="0"/>
          </a:p>
          <a:p>
            <a:pPr algn="l"/>
            <a:endParaRPr lang="en-US" sz="1300" dirty="0"/>
          </a:p>
          <a:p>
            <a:r>
              <a:rPr lang="en-US" sz="1300" dirty="0"/>
              <a:t>Resources</a:t>
            </a:r>
          </a:p>
          <a:p>
            <a:pPr marL="181240" indent="-181240" defTabSz="966612">
              <a:buFont typeface="Arial" panose="020B0604020202020204" pitchFamily="34" charset="0"/>
              <a:buChar char="•"/>
            </a:pPr>
            <a:r>
              <a:rPr lang="en-US" sz="1300" dirty="0"/>
              <a:t>COVID-19 Response Plan Template for Fruit and Vegetable Farms </a:t>
            </a:r>
            <a:r>
              <a:rPr lang="en-US" sz="1300" u="sng" dirty="0">
                <a:hlinkClick r:id="rId3"/>
              </a:rPr>
              <a:t>https://docs.google.com/document/d/12sLifH-6Dm48lm_s2OIM3rIrN54Fv__z_i52Mvy5yGA/edit</a:t>
            </a:r>
            <a:endParaRPr lang="en-US" sz="1300" u="sng" dirty="0"/>
          </a:p>
          <a:p>
            <a:pPr marL="181240" indent="-181240" defTabSz="966612">
              <a:buFont typeface="Arial" panose="020B0604020202020204" pitchFamily="34" charset="0"/>
              <a:buChar char="•"/>
            </a:pPr>
            <a:r>
              <a:rPr lang="en-US" sz="1300" dirty="0"/>
              <a:t>Considerations for Outdoor Farmers Markets </a:t>
            </a:r>
            <a:r>
              <a:rPr lang="en-US" sz="1300" u="sng" dirty="0">
                <a:hlinkClick r:id="rId4"/>
              </a:rPr>
              <a:t>https://www.cdc.gov/coronavirus/2019-ncov/community/outdoor-farmers-markets.html</a:t>
            </a:r>
            <a:r>
              <a:rPr lang="en-US" sz="1300" dirty="0"/>
              <a:t> </a:t>
            </a:r>
            <a:r>
              <a:rPr lang="en-US" sz="1300" dirty="0">
                <a:solidFill>
                  <a:srgbClr val="000000"/>
                </a:solidFill>
              </a:rPr>
              <a:t> </a:t>
            </a:r>
          </a:p>
          <a:p>
            <a:pPr marL="181240" indent="-181240" defTabSz="966612">
              <a:buFont typeface="Arial" panose="020B0604020202020204" pitchFamily="34" charset="0"/>
              <a:buChar char="•"/>
            </a:pPr>
            <a:r>
              <a:rPr lang="en-US" sz="1300" dirty="0"/>
              <a:t>Handling COVID-19 Best Practices for Agribusiness </a:t>
            </a:r>
            <a:r>
              <a:rPr lang="en-US" sz="1300" u="sng" dirty="0">
                <a:hlinkClick r:id="rId5"/>
              </a:rPr>
              <a:t>https://foodsafety.ces.ncsu.edu/wp-content/uploads/2020/04/Agribusiness_COVID-19_Flyer-2.pdf</a:t>
            </a:r>
            <a:r>
              <a:rPr lang="en-US" sz="1300" dirty="0"/>
              <a:t> </a:t>
            </a:r>
            <a:endParaRPr lang="en-US" sz="1300" dirty="0" smtClean="0"/>
          </a:p>
          <a:p>
            <a:pPr marL="181240" marR="0" lvl="0" indent="-18124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COVID-19 Facility/Site Compliance:  Agricultural – Business Checklist </a:t>
            </a:r>
            <a:r>
              <a:rPr lang="en-US" sz="1200" u="sng" kern="1200" dirty="0" smtClean="0">
                <a:solidFill>
                  <a:schemeClr val="tx1"/>
                </a:solidFill>
                <a:effectLst/>
                <a:latin typeface="+mn-lt"/>
                <a:ea typeface="+mn-ea"/>
                <a:cs typeface="+mn-cs"/>
                <a:hlinkClick r:id="rId6"/>
              </a:rPr>
              <a:t>https://psla.umd.edu/sites/psla.umd.edu/files/files/documents/Food%20Safety/Ag%20COVID19%20BusinessChecklist_v1%20(2).pdf</a:t>
            </a:r>
            <a:r>
              <a:rPr lang="en-US" sz="1200" kern="1200" dirty="0" smtClean="0">
                <a:solidFill>
                  <a:schemeClr val="tx1"/>
                </a:solidFill>
                <a:effectLst/>
                <a:latin typeface="+mn-lt"/>
                <a:ea typeface="+mn-ea"/>
                <a:cs typeface="+mn-cs"/>
              </a:rPr>
              <a:t> </a:t>
            </a:r>
          </a:p>
          <a:p>
            <a:pPr marL="181240" marR="0" lvl="0" indent="-18124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COVID-19 Facility/Site Compliance:  Agricultural – Delivery Guidance </a:t>
            </a:r>
            <a:r>
              <a:rPr lang="en-US" sz="1200" u="sng" kern="1200" dirty="0" smtClean="0">
                <a:solidFill>
                  <a:schemeClr val="tx1"/>
                </a:solidFill>
                <a:effectLst/>
                <a:latin typeface="+mn-lt"/>
                <a:ea typeface="+mn-ea"/>
                <a:cs typeface="+mn-cs"/>
                <a:hlinkClick r:id="rId7"/>
              </a:rPr>
              <a:t>https://psla.umd.edu/sites/psla.umd.edu/files/files/documents/Food%20Safety/Ag%20COVID19%20DeliveryGuidance_v1%20(1).pdf</a:t>
            </a:r>
            <a:r>
              <a:rPr lang="en-US" sz="1200" kern="1200" dirty="0" smtClean="0">
                <a:solidFill>
                  <a:schemeClr val="tx1"/>
                </a:solidFill>
                <a:effectLst/>
                <a:latin typeface="+mn-lt"/>
                <a:ea typeface="+mn-ea"/>
                <a:cs typeface="+mn-cs"/>
              </a:rPr>
              <a:t> </a:t>
            </a:r>
          </a:p>
          <a:p>
            <a:pPr marL="181240" marR="0" lvl="0" indent="-18124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81240" indent="-181240" defTabSz="966612">
              <a:buFont typeface="Arial" panose="020B0604020202020204" pitchFamily="34" charset="0"/>
              <a:buChar char="•"/>
            </a:pPr>
            <a:endParaRPr lang="en-US" sz="1300" dirty="0"/>
          </a:p>
          <a:p>
            <a:endParaRPr lang="en-US" sz="1300" dirty="0"/>
          </a:p>
        </p:txBody>
      </p:sp>
      <p:sp>
        <p:nvSpPr>
          <p:cNvPr id="4" name="Slide Number Placeholder 3"/>
          <p:cNvSpPr>
            <a:spLocks noGrp="1"/>
          </p:cNvSpPr>
          <p:nvPr>
            <p:ph type="sldNum" sz="quarter" idx="5"/>
          </p:nvPr>
        </p:nvSpPr>
        <p:spPr/>
        <p:txBody>
          <a:bodyPr/>
          <a:lstStyle/>
          <a:p>
            <a:fld id="{6C57A5A0-1C2C-414E-8202-4CC0C112F958}" type="slidenum">
              <a:rPr lang="en-US" smtClean="0"/>
              <a:t>20</a:t>
            </a:fld>
            <a:endParaRPr lang="en-US" dirty="0"/>
          </a:p>
        </p:txBody>
      </p:sp>
      <p:sp>
        <p:nvSpPr>
          <p:cNvPr id="5" name="Header Placeholder 4"/>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2487985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pPr marL="181240" indent="-181240">
              <a:buFont typeface="Arial" panose="020B0604020202020204" pitchFamily="34" charset="0"/>
              <a:buChar char="•"/>
            </a:pPr>
            <a:r>
              <a:rPr lang="en-US" dirty="0" smtClean="0"/>
              <a:t>This is a list of the top things each</a:t>
            </a:r>
            <a:r>
              <a:rPr lang="en-US" baseline="0" dirty="0" smtClean="0"/>
              <a:t> operation should do to stay prepared for COVID-19 or future pandemics</a:t>
            </a:r>
          </a:p>
          <a:p>
            <a:pPr marL="181240" indent="-181240">
              <a:buFont typeface="Arial" panose="020B0604020202020204" pitchFamily="34" charset="0"/>
              <a:buChar char="•"/>
            </a:pPr>
            <a:r>
              <a:rPr lang="en-US" baseline="0" dirty="0" smtClean="0"/>
              <a:t>The top item is trainings and should never be overlooked as well as documenting training and another SOPs utilized</a:t>
            </a:r>
          </a:p>
          <a:p>
            <a:pPr marL="181240" indent="-181240">
              <a:buFont typeface="Arial" panose="020B0604020202020204" pitchFamily="34" charset="0"/>
              <a:buChar char="•"/>
            </a:pPr>
            <a:r>
              <a:rPr lang="en-US" baseline="0" dirty="0" smtClean="0"/>
              <a:t>Just as the run on toilet paper early in the pandemic, we have all learned the importance of thinking ahead on having supplies on hand not just for the operation but also any PPE or cleaning/</a:t>
            </a:r>
            <a:r>
              <a:rPr lang="en-US" baseline="0" dirty="0" err="1" smtClean="0"/>
              <a:t>distinfecting</a:t>
            </a:r>
            <a:r>
              <a:rPr lang="en-US" baseline="0" dirty="0" smtClean="0"/>
              <a:t> supplies as well.  </a:t>
            </a:r>
          </a:p>
          <a:p>
            <a:pPr marL="181240" indent="-181240">
              <a:buFont typeface="Arial" panose="020B0604020202020204" pitchFamily="34" charset="0"/>
              <a:buChar char="•"/>
            </a:pPr>
            <a:r>
              <a:rPr lang="en-US" baseline="0" dirty="0" smtClean="0"/>
              <a:t>Lastly do not forget that rules and regulations will change over time and as such your action plan should be updated as necessary and not just filed away on a shelf.</a:t>
            </a:r>
            <a:endParaRPr lang="en-US" dirty="0" smtClean="0"/>
          </a:p>
          <a:p>
            <a:endParaRPr lang="en-US" dirty="0" smtClean="0"/>
          </a:p>
          <a:p>
            <a:r>
              <a:rPr lang="en-US" dirty="0" smtClean="0"/>
              <a:t>Resources</a:t>
            </a:r>
          </a:p>
          <a:p>
            <a:pPr marL="181240" indent="-181240" defTabSz="966612">
              <a:buFont typeface="Arial" panose="020B0604020202020204" pitchFamily="34" charset="0"/>
              <a:buChar char="•"/>
            </a:pPr>
            <a:r>
              <a:rPr lang="en-US" sz="1300" dirty="0"/>
              <a:t>COVID-19 Response Plan Template for Fruit and Vegetable Farms </a:t>
            </a:r>
            <a:r>
              <a:rPr lang="en-US" sz="1300" u="sng" dirty="0">
                <a:hlinkClick r:id="rId3"/>
              </a:rPr>
              <a:t>https://docs.google.com/document/d/12sLifH-6Dm48lm_s2OIM3rIrN54Fv__</a:t>
            </a:r>
            <a:r>
              <a:rPr lang="en-US" sz="1300" u="sng" dirty="0" smtClean="0">
                <a:hlinkClick r:id="rId3"/>
              </a:rPr>
              <a:t>z_i52Mvy5yGA/edit</a:t>
            </a:r>
            <a:endParaRPr lang="en-US" sz="1300" u="sng" dirty="0" smtClean="0"/>
          </a:p>
          <a:p>
            <a:pPr marL="181240" marR="0" lvl="0" indent="-18124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COVID-19 Facility/Site Compliance:  Agricultural – Business Checklist </a:t>
            </a:r>
            <a:r>
              <a:rPr lang="en-US" sz="1200" u="sng" kern="1200" dirty="0" smtClean="0">
                <a:solidFill>
                  <a:schemeClr val="tx1"/>
                </a:solidFill>
                <a:effectLst/>
                <a:latin typeface="+mn-lt"/>
                <a:ea typeface="+mn-ea"/>
                <a:cs typeface="+mn-cs"/>
                <a:hlinkClick r:id="rId4"/>
              </a:rPr>
              <a:t>https://psla.umd.edu/sites/psla.umd.edu/files/files/documents/Food%20Safety/Ag%20COVID19%20BusinessChecklist_v1%20(2).pdf</a:t>
            </a:r>
            <a:r>
              <a:rPr lang="en-US" sz="1200" kern="1200" dirty="0" smtClean="0">
                <a:solidFill>
                  <a:schemeClr val="tx1"/>
                </a:solidFill>
                <a:effectLst/>
                <a:latin typeface="+mn-lt"/>
                <a:ea typeface="+mn-ea"/>
                <a:cs typeface="+mn-cs"/>
              </a:rPr>
              <a:t> </a:t>
            </a:r>
          </a:p>
          <a:p>
            <a:pPr marL="181240" indent="-181240" defTabSz="966612">
              <a:buFont typeface="Arial" panose="020B0604020202020204" pitchFamily="34" charset="0"/>
              <a:buChar char="•"/>
            </a:pPr>
            <a:endParaRPr lang="en-US" sz="1300" u="sng" dirty="0"/>
          </a:p>
          <a:p>
            <a:endParaRPr lang="en-US" dirty="0"/>
          </a:p>
        </p:txBody>
      </p:sp>
      <p:sp>
        <p:nvSpPr>
          <p:cNvPr id="4" name="Slide Number Placeholder 3"/>
          <p:cNvSpPr>
            <a:spLocks noGrp="1"/>
          </p:cNvSpPr>
          <p:nvPr>
            <p:ph type="sldNum" sz="quarter" idx="10"/>
          </p:nvPr>
        </p:nvSpPr>
        <p:spPr/>
        <p:txBody>
          <a:bodyPr/>
          <a:lstStyle/>
          <a:p>
            <a:fld id="{6C57A5A0-1C2C-414E-8202-4CC0C112F958}" type="slidenum">
              <a:rPr lang="en-US" smtClean="0"/>
              <a:t>21</a:t>
            </a:fld>
            <a:endParaRPr lang="en-US" dirty="0"/>
          </a:p>
        </p:txBody>
      </p:sp>
      <p:sp>
        <p:nvSpPr>
          <p:cNvPr id="5" name="Header Placeholder 4"/>
          <p:cNvSpPr>
            <a:spLocks noGrp="1"/>
          </p:cNvSpPr>
          <p:nvPr>
            <p:ph type="hdr" sz="quarter" idx="11"/>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3912762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smtClean="0"/>
              <a:t>Notes</a:t>
            </a:r>
          </a:p>
          <a:p>
            <a:pPr marL="181240" indent="-181240" defTabSz="966612">
              <a:buFont typeface="Arial" panose="020B0604020202020204" pitchFamily="34" charset="0"/>
              <a:buChar char="•"/>
            </a:pPr>
            <a:r>
              <a:rPr lang="en-US" sz="1300" dirty="0"/>
              <a:t>Communications as has been mentioned before is critical with both staff and visitors/customers</a:t>
            </a:r>
          </a:p>
          <a:p>
            <a:pPr marL="181240" indent="-181240" defTabSz="966612">
              <a:buFont typeface="Arial" panose="020B0604020202020204" pitchFamily="34" charset="0"/>
              <a:buChar char="•"/>
            </a:pPr>
            <a:r>
              <a:rPr lang="en-US" sz="1300" dirty="0"/>
              <a:t>Consider taking reservations especially if you have a capacity limit to maintain social distancing</a:t>
            </a:r>
          </a:p>
          <a:p>
            <a:pPr marL="181240" indent="-181240" defTabSz="966612">
              <a:buFont typeface="Arial" panose="020B0604020202020204" pitchFamily="34" charset="0"/>
              <a:buChar char="•"/>
            </a:pPr>
            <a:r>
              <a:rPr lang="en-US" sz="1300" dirty="0"/>
              <a:t>Continually remind the staff they step the example for the visitors/customers</a:t>
            </a:r>
          </a:p>
          <a:p>
            <a:pPr marL="181240" indent="-181240" defTabSz="966612">
              <a:buFont typeface="Arial" panose="020B0604020202020204" pitchFamily="34" charset="0"/>
              <a:buChar char="•"/>
            </a:pPr>
            <a:r>
              <a:rPr lang="en-US" sz="1300" dirty="0"/>
              <a:t>Posting signage as well as providing rest rooms and additional </a:t>
            </a:r>
            <a:r>
              <a:rPr lang="en-US" sz="1300" dirty="0" err="1"/>
              <a:t>handwash</a:t>
            </a:r>
            <a:r>
              <a:rPr lang="en-US" sz="1300" dirty="0"/>
              <a:t> stations</a:t>
            </a:r>
          </a:p>
          <a:p>
            <a:pPr marL="181240" indent="-181240" defTabSz="966612">
              <a:buFont typeface="Arial" panose="020B0604020202020204" pitchFamily="34" charset="0"/>
              <a:buChar char="•"/>
            </a:pPr>
            <a:r>
              <a:rPr lang="en-US" sz="1300" dirty="0"/>
              <a:t>Consider as mentioned earlier doing pre-payment or pre-submitted permission forms to go as </a:t>
            </a:r>
            <a:r>
              <a:rPr lang="en-US" sz="1300" dirty="0" err="1"/>
              <a:t>paperfree</a:t>
            </a:r>
            <a:r>
              <a:rPr lang="en-US" sz="1300" dirty="0"/>
              <a:t> and touchless as possible</a:t>
            </a:r>
          </a:p>
          <a:p>
            <a:pPr marL="181240" indent="-181240" defTabSz="966612">
              <a:buFont typeface="Arial" panose="020B0604020202020204" pitchFamily="34" charset="0"/>
              <a:buChar char="•"/>
            </a:pPr>
            <a:r>
              <a:rPr lang="en-US" sz="1300" dirty="0"/>
              <a:t>In Pick Your Own operation it may be necessary to change how you have operated in the past to maintain social distancing both in and out of the field.  In some cases, this may be done thru planting differently to create “islands” or separate your visitors into rows 6+ feet apart and having them pick down the row not jumping back and forth.</a:t>
            </a:r>
          </a:p>
          <a:p>
            <a:endParaRPr lang="en-US" dirty="0" smtClean="0"/>
          </a:p>
          <a:p>
            <a:r>
              <a:rPr lang="en-US" dirty="0" smtClean="0"/>
              <a:t>Resources</a:t>
            </a:r>
          </a:p>
          <a:p>
            <a:pPr marL="181240" indent="-181240" defTabSz="966612">
              <a:buFont typeface="Arial" panose="020B0604020202020204" pitchFamily="34" charset="0"/>
              <a:buChar char="•"/>
            </a:pPr>
            <a:r>
              <a:rPr lang="en-US" sz="1300" dirty="0"/>
              <a:t>COVID-19 Response Plan Template for Fruit and Vegetable Farms </a:t>
            </a:r>
            <a:r>
              <a:rPr lang="en-US" sz="1300" u="sng" dirty="0">
                <a:hlinkClick r:id="rId3"/>
              </a:rPr>
              <a:t>https://docs.google.com/document/d/12sLifH-6Dm48lm_s2OIM3rIrN54Fv__z_i52Mvy5yGA/edit</a:t>
            </a:r>
            <a:endParaRPr lang="en-US" sz="1300" u="sng" dirty="0"/>
          </a:p>
          <a:p>
            <a:pPr marL="181240" indent="-181240">
              <a:buFont typeface="Arial" panose="020B0604020202020204" pitchFamily="34" charset="0"/>
              <a:buChar char="•"/>
            </a:pPr>
            <a:r>
              <a:rPr lang="en-US" sz="1300" dirty="0"/>
              <a:t>Farm Pick-Your-Own (PYO)/Agricultural Tourism Activities – Guidance Memo #5 </a:t>
            </a:r>
            <a:r>
              <a:rPr lang="en-US" sz="1300" u="sng" dirty="0">
                <a:hlinkClick r:id="rId4"/>
              </a:rPr>
              <a:t>https://www.mass.gov/doc/mdar-bulletin-16-farm-pick-your-own-pyoagricultural-tourism-activities/download</a:t>
            </a:r>
            <a:endParaRPr lang="en-US" sz="1300" u="sng" dirty="0"/>
          </a:p>
          <a:p>
            <a:pPr marL="181240" indent="-181240">
              <a:buFont typeface="Arial" panose="020B0604020202020204" pitchFamily="34" charset="0"/>
              <a:buChar char="•"/>
            </a:pPr>
            <a:r>
              <a:rPr lang="en-US" sz="1300" dirty="0"/>
              <a:t>Best Management Practices for Agritourism Farms During the COVID-19 Pandemic </a:t>
            </a:r>
            <a:r>
              <a:rPr lang="en-US" sz="1300" u="sng" dirty="0">
                <a:hlinkClick r:id="rId5"/>
              </a:rPr>
              <a:t>https://smallfarms.cornell.edu/resources/farm-resilience/best-management-practices-for-agritourism-covid/</a:t>
            </a:r>
            <a:r>
              <a:rPr lang="en-US" sz="1300" dirty="0"/>
              <a:t> </a:t>
            </a:r>
          </a:p>
          <a:p>
            <a:pPr marL="181240" indent="-181240">
              <a:buFont typeface="Arial" panose="020B0604020202020204" pitchFamily="34" charset="0"/>
              <a:buChar char="•"/>
            </a:pPr>
            <a:r>
              <a:rPr lang="en-US" sz="1300" dirty="0"/>
              <a:t>COVID-19 Agritourism Resources &amp; Information </a:t>
            </a:r>
            <a:r>
              <a:rPr lang="en-US" sz="1300" u="sng" dirty="0">
                <a:hlinkClick r:id="rId6"/>
              </a:rPr>
              <a:t>https://ucanr.edu/sites/agritourism/COVID-19/</a:t>
            </a:r>
            <a:r>
              <a:rPr lang="en-US" sz="1300" dirty="0"/>
              <a:t> </a:t>
            </a:r>
          </a:p>
          <a:p>
            <a:pPr marL="181240" indent="-181240">
              <a:buFont typeface="Arial" panose="020B0604020202020204" pitchFamily="34" charset="0"/>
              <a:buChar char="•"/>
            </a:pPr>
            <a:r>
              <a:rPr lang="en-US" sz="1300" dirty="0"/>
              <a:t>Ways to Keep Agritourism Relevant Through the COVID-19 Pandemic </a:t>
            </a:r>
            <a:r>
              <a:rPr lang="en-US" sz="1300" u="sng" dirty="0">
                <a:hlinkClick r:id="rId7"/>
              </a:rPr>
              <a:t>https://www.growingproduce.com/vegetables/ways-to-keep-agritourism-relevant-through-the-covid-19-pandemic/</a:t>
            </a:r>
            <a:r>
              <a:rPr lang="en-US" sz="1300" dirty="0"/>
              <a:t> </a:t>
            </a:r>
            <a:endParaRPr lang="en-US" sz="1300" dirty="0" smtClean="0"/>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COVID-19 Facility/Site Compliance:  Agricultural – Business Checklist </a:t>
            </a:r>
            <a:r>
              <a:rPr lang="en-US" sz="1200" u="sng" kern="1200" dirty="0" smtClean="0">
                <a:solidFill>
                  <a:schemeClr val="tx1"/>
                </a:solidFill>
                <a:effectLst/>
                <a:latin typeface="+mn-lt"/>
                <a:ea typeface="+mn-ea"/>
                <a:cs typeface="+mn-cs"/>
                <a:hlinkClick r:id="rId8"/>
              </a:rPr>
              <a:t>https://psla.umd.edu/sites/psla.umd.edu/files/files/documents/Food%20Safety/Ag%20COVID19%20BusinessChecklist_v1%20(2).pdf</a:t>
            </a:r>
            <a:r>
              <a:rPr lang="en-US" sz="1200" kern="1200" dirty="0" smtClean="0">
                <a:solidFill>
                  <a:schemeClr val="tx1"/>
                </a:solidFill>
                <a:effectLst/>
                <a:latin typeface="+mn-lt"/>
                <a:ea typeface="+mn-ea"/>
                <a:cs typeface="+mn-cs"/>
              </a:rPr>
              <a:t> </a:t>
            </a:r>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Bucket Sticker </a:t>
            </a:r>
            <a:r>
              <a:rPr lang="en-US" sz="1200" u="sng" kern="1200" dirty="0" smtClean="0">
                <a:solidFill>
                  <a:schemeClr val="tx1"/>
                </a:solidFill>
                <a:effectLst/>
                <a:latin typeface="+mn-lt"/>
                <a:ea typeface="+mn-ea"/>
                <a:cs typeface="+mn-cs"/>
                <a:hlinkClick r:id="rId9"/>
              </a:rPr>
              <a:t>https://www.canr.msu.edu/resources/bucket-sticker</a:t>
            </a:r>
            <a:r>
              <a:rPr lang="en-US" sz="1200" kern="1200" dirty="0" smtClean="0">
                <a:solidFill>
                  <a:schemeClr val="tx1"/>
                </a:solidFill>
                <a:effectLst/>
                <a:latin typeface="+mn-lt"/>
                <a:ea typeface="+mn-ea"/>
                <a:cs typeface="+mn-cs"/>
              </a:rPr>
              <a:t> </a:t>
            </a:r>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81240" indent="-181240">
              <a:buFont typeface="Arial" panose="020B0604020202020204" pitchFamily="34" charset="0"/>
              <a:buChar char="•"/>
            </a:pPr>
            <a:endParaRPr lang="en-US" sz="1300" dirty="0"/>
          </a:p>
        </p:txBody>
      </p:sp>
      <p:sp>
        <p:nvSpPr>
          <p:cNvPr id="4" name="Slide Number Placeholder 3"/>
          <p:cNvSpPr>
            <a:spLocks noGrp="1"/>
          </p:cNvSpPr>
          <p:nvPr>
            <p:ph type="sldNum" sz="quarter" idx="5"/>
          </p:nvPr>
        </p:nvSpPr>
        <p:spPr/>
        <p:txBody>
          <a:bodyPr/>
          <a:lstStyle/>
          <a:p>
            <a:fld id="{6C57A5A0-1C2C-414E-8202-4CC0C112F958}" type="slidenum">
              <a:rPr lang="en-US" smtClean="0"/>
              <a:t>22</a:t>
            </a:fld>
            <a:endParaRPr lang="en-US" dirty="0"/>
          </a:p>
        </p:txBody>
      </p:sp>
      <p:sp>
        <p:nvSpPr>
          <p:cNvPr id="5" name="Header Placeholder 4"/>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1986622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smtClean="0"/>
              <a:t>Notes</a:t>
            </a:r>
          </a:p>
          <a:p>
            <a:pPr marL="181240" indent="-181240">
              <a:buFont typeface="Arial" panose="020B0604020202020204" pitchFamily="34" charset="0"/>
              <a:buChar char="•"/>
            </a:pPr>
            <a:r>
              <a:rPr lang="en-US" dirty="0" smtClean="0"/>
              <a:t>There is no one plan that all farms and businesses</a:t>
            </a:r>
            <a:r>
              <a:rPr lang="en-US" baseline="0" dirty="0" smtClean="0"/>
              <a:t> can use in food safety (not just dealing with COVID-19.  Thus it is up to each operation to develop their own farm food safety plan and plans for dealing with pandemics such as COVID-19</a:t>
            </a:r>
          </a:p>
          <a:p>
            <a:pPr marL="181240" indent="-181240">
              <a:buFont typeface="Arial" panose="020B0604020202020204" pitchFamily="34" charset="0"/>
              <a:buChar char="•"/>
            </a:pPr>
            <a:r>
              <a:rPr lang="en-US" baseline="0" dirty="0" smtClean="0"/>
              <a:t>What is important is starting with doing risk assessments and understanding their importance to create your action plan.</a:t>
            </a:r>
          </a:p>
          <a:p>
            <a:pPr marL="181240" indent="-181240">
              <a:buFont typeface="Arial" panose="020B0604020202020204" pitchFamily="34" charset="0"/>
              <a:buChar char="•"/>
            </a:pPr>
            <a:r>
              <a:rPr lang="en-US" baseline="0" dirty="0" smtClean="0"/>
              <a:t>We suggest starting with a map of your farm to help identify the risks as well as the interaction between staff, visitors and others.  </a:t>
            </a:r>
            <a:endParaRPr lang="en-US" dirty="0" smtClean="0"/>
          </a:p>
          <a:p>
            <a:endParaRPr lang="en-US" dirty="0" smtClean="0"/>
          </a:p>
          <a:p>
            <a:r>
              <a:rPr lang="en-US" dirty="0" smtClean="0"/>
              <a:t>Resources</a:t>
            </a:r>
          </a:p>
          <a:p>
            <a:pPr marL="181240" indent="-181240" defTabSz="966612">
              <a:buFont typeface="Arial" panose="020B0604020202020204" pitchFamily="34" charset="0"/>
              <a:buChar char="•"/>
            </a:pPr>
            <a:r>
              <a:rPr lang="en-US" sz="1300" dirty="0"/>
              <a:t>COVID-19 Response Plan Template for Fruit and Vegetable Farms </a:t>
            </a:r>
            <a:r>
              <a:rPr lang="en-US" sz="1300" u="sng" dirty="0">
                <a:hlinkClick r:id="rId3"/>
              </a:rPr>
              <a:t>https://docs.google.com/document/d/12sLifH-6Dm48lm_s2OIM3rIrN54Fv__</a:t>
            </a:r>
            <a:r>
              <a:rPr lang="en-US" sz="1300" u="sng" dirty="0" smtClean="0">
                <a:hlinkClick r:id="rId3"/>
              </a:rPr>
              <a:t>z_i52Mvy5yGA/edit</a:t>
            </a:r>
            <a:endParaRPr lang="en-US" sz="1300" u="sng"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COVID-19 Facility/Site Compliance:  Agricultural – Workforce Guidance </a:t>
            </a:r>
            <a:r>
              <a:rPr lang="en-US" sz="1200" u="sng" kern="1200" dirty="0" smtClean="0">
                <a:solidFill>
                  <a:schemeClr val="tx1"/>
                </a:solidFill>
                <a:effectLst/>
                <a:latin typeface="+mn-lt"/>
                <a:ea typeface="+mn-ea"/>
                <a:cs typeface="+mn-cs"/>
                <a:hlinkClick r:id="rId4"/>
              </a:rPr>
              <a:t>https://psla.umd.edu/sites/psla.umd.edu/files/files/documents/Food%20Safety/Ag%20COVID19%20WorkforceGuidance_v1.pdf</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COVID-19 Facility/Site Compliance:  Agricultural – Workforce Training Guidance </a:t>
            </a:r>
            <a:r>
              <a:rPr lang="en-US" sz="1200" u="sng" kern="1200" dirty="0" smtClean="0">
                <a:solidFill>
                  <a:schemeClr val="tx1"/>
                </a:solidFill>
                <a:effectLst/>
                <a:latin typeface="+mn-lt"/>
                <a:ea typeface="+mn-ea"/>
                <a:cs typeface="+mn-cs"/>
                <a:hlinkClick r:id="rId5"/>
              </a:rPr>
              <a:t>https://psla.umd.edu/sites/psla.umd.edu/files/files/documents/Food%20Safety/Ag%20COVID19%20WorkforceTraining_v1%20(1).pdf</a:t>
            </a:r>
            <a:r>
              <a:rPr lang="en-US" sz="1200" kern="1200" dirty="0" smtClean="0">
                <a:solidFill>
                  <a:schemeClr val="tx1"/>
                </a:solidFill>
                <a:effectLst/>
                <a:latin typeface="+mn-lt"/>
                <a:ea typeface="+mn-ea"/>
                <a:cs typeface="+mn-cs"/>
              </a:rPr>
              <a:t> </a:t>
            </a:r>
          </a:p>
          <a:p>
            <a:pPr marL="181240" indent="-181240" defTabSz="966612">
              <a:buFont typeface="Arial" panose="020B0604020202020204" pitchFamily="34" charset="0"/>
              <a:buChar char="•"/>
            </a:pPr>
            <a:endParaRPr lang="en-US" sz="1300" u="sng" dirty="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C57A5A0-1C2C-414E-8202-4CC0C112F958}" type="slidenum">
              <a:rPr lang="en-US" smtClean="0"/>
              <a:t>23</a:t>
            </a:fld>
            <a:endParaRPr lang="en-US" dirty="0"/>
          </a:p>
        </p:txBody>
      </p:sp>
      <p:sp>
        <p:nvSpPr>
          <p:cNvPr id="5" name="Header Placeholder 4"/>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4256889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a:lnSpc>
                <a:spcPct val="107000"/>
              </a:lnSpc>
              <a:spcAft>
                <a:spcPts val="846"/>
              </a:spcAft>
            </a:pPr>
            <a:r>
              <a:rPr lang="en-US" sz="1300" dirty="0">
                <a:ea typeface="Calibri" panose="020F0502020204030204" pitchFamily="34" charset="0"/>
                <a:cs typeface="Times New Roman" panose="02020603050405020304" pitchFamily="18" charset="0"/>
              </a:rPr>
              <a:t>Notes:</a:t>
            </a:r>
          </a:p>
          <a:p>
            <a:pPr marL="181240" indent="-181240">
              <a:lnSpc>
                <a:spcPct val="107000"/>
              </a:lnSpc>
              <a:buFont typeface="Arial" panose="020B0604020202020204" pitchFamily="34" charset="0"/>
              <a:buChar char="•"/>
            </a:pPr>
            <a:r>
              <a:rPr lang="en-US" sz="1300" dirty="0">
                <a:ea typeface="Calibri" panose="020F0502020204030204" pitchFamily="34" charset="0"/>
                <a:cs typeface="Times New Roman" panose="02020603050405020304" pitchFamily="18" charset="0"/>
              </a:rPr>
              <a:t>Focus on preventing person to person exposure and contamination from COVID-19 </a:t>
            </a:r>
          </a:p>
          <a:p>
            <a:pPr marL="181240" indent="-181240">
              <a:lnSpc>
                <a:spcPct val="107000"/>
              </a:lnSpc>
              <a:buFont typeface="Arial" panose="020B0604020202020204" pitchFamily="34" charset="0"/>
              <a:buChar char="•"/>
            </a:pPr>
            <a:r>
              <a:rPr lang="en-US" sz="1300" dirty="0">
                <a:ea typeface="Calibri" panose="020F0502020204030204" pitchFamily="34" charset="0"/>
                <a:cs typeface="Times New Roman" panose="02020603050405020304" pitchFamily="18" charset="0"/>
              </a:rPr>
              <a:t>Identify your highest risk areas and develop practices that will reduce these risks.  </a:t>
            </a:r>
          </a:p>
          <a:p>
            <a:pPr marL="181240" indent="-181240">
              <a:lnSpc>
                <a:spcPct val="107000"/>
              </a:lnSpc>
              <a:buFont typeface="Arial" panose="020B0604020202020204" pitchFamily="34" charset="0"/>
              <a:buChar char="•"/>
            </a:pPr>
            <a:r>
              <a:rPr lang="en-US" sz="1300" dirty="0">
                <a:ea typeface="Calibri" panose="020F0502020204030204" pitchFamily="34" charset="0"/>
                <a:cs typeface="Times New Roman" panose="02020603050405020304" pitchFamily="18" charset="0"/>
              </a:rPr>
              <a:t>Some possible considerations:</a:t>
            </a:r>
          </a:p>
          <a:p>
            <a:pPr marL="664546" lvl="1" indent="-181240">
              <a:lnSpc>
                <a:spcPct val="107000"/>
              </a:lnSpc>
              <a:buFont typeface="Arial" panose="020B0604020202020204" pitchFamily="34" charset="0"/>
              <a:buChar char="•"/>
            </a:pPr>
            <a:r>
              <a:rPr lang="en-US" sz="1300" dirty="0">
                <a:ea typeface="Calibri" panose="020F0502020204030204" pitchFamily="34" charset="0"/>
                <a:cs typeface="Times New Roman" panose="02020603050405020304" pitchFamily="18" charset="0"/>
              </a:rPr>
              <a:t>Create a single entry point on the farm for everyone working, visiting or coming on the farm to record their contact info, answer questions and take the temperature</a:t>
            </a:r>
          </a:p>
          <a:p>
            <a:pPr marL="664546" lvl="1" indent="-181240">
              <a:lnSpc>
                <a:spcPct val="107000"/>
              </a:lnSpc>
              <a:buFont typeface="Arial" panose="020B0604020202020204" pitchFamily="34" charset="0"/>
              <a:buChar char="•"/>
            </a:pPr>
            <a:r>
              <a:rPr lang="en-US" sz="1300" dirty="0">
                <a:ea typeface="Calibri" panose="020F0502020204030204" pitchFamily="34" charset="0"/>
                <a:cs typeface="Times New Roman" panose="02020603050405020304" pitchFamily="18" charset="0"/>
              </a:rPr>
              <a:t>Policies on what to do if someone appears to be “sick” and what to do</a:t>
            </a:r>
          </a:p>
          <a:p>
            <a:pPr marL="664546" lvl="1" indent="-181240">
              <a:lnSpc>
                <a:spcPct val="107000"/>
              </a:lnSpc>
              <a:buFont typeface="Arial" panose="020B0604020202020204" pitchFamily="34" charset="0"/>
              <a:buChar char="•"/>
            </a:pPr>
            <a:r>
              <a:rPr lang="en-US" sz="1300" dirty="0">
                <a:ea typeface="Calibri" panose="020F0502020204030204" pitchFamily="34" charset="0"/>
                <a:cs typeface="Times New Roman" panose="02020603050405020304" pitchFamily="18" charset="0"/>
              </a:rPr>
              <a:t>Decide on farmer’s markets based on their adherence to the appropriate guidance by the local/state health department</a:t>
            </a:r>
          </a:p>
          <a:p>
            <a:pPr marL="664546" lvl="1" indent="-181240">
              <a:lnSpc>
                <a:spcPct val="107000"/>
              </a:lnSpc>
              <a:buFont typeface="Arial" panose="020B0604020202020204" pitchFamily="34" charset="0"/>
              <a:buChar char="•"/>
            </a:pPr>
            <a:r>
              <a:rPr lang="en-US" sz="1300" dirty="0">
                <a:ea typeface="Calibri" panose="020F0502020204030204" pitchFamily="34" charset="0"/>
                <a:cs typeface="Times New Roman" panose="02020603050405020304" pitchFamily="18" charset="0"/>
              </a:rPr>
              <a:t>Eliminate farm pickups to reduce the number of people coming on the farm</a:t>
            </a:r>
          </a:p>
          <a:p>
            <a:pPr marL="664546" lvl="1" indent="-181240">
              <a:lnSpc>
                <a:spcPct val="107000"/>
              </a:lnSpc>
              <a:buFont typeface="Arial" panose="020B0604020202020204" pitchFamily="34" charset="0"/>
              <a:buChar char="•"/>
            </a:pPr>
            <a:r>
              <a:rPr lang="en-US" sz="1300" dirty="0">
                <a:ea typeface="Calibri" panose="020F0502020204030204" pitchFamily="34" charset="0"/>
                <a:cs typeface="Times New Roman" panose="02020603050405020304" pitchFamily="18" charset="0"/>
              </a:rPr>
              <a:t>Create a farm stand that is away from the majority of the farm and workers (and your family)</a:t>
            </a:r>
          </a:p>
          <a:p>
            <a:pPr marL="181240" indent="-181240">
              <a:lnSpc>
                <a:spcPct val="107000"/>
              </a:lnSpc>
              <a:buFont typeface="Arial" panose="020B0604020202020204" pitchFamily="34" charset="0"/>
              <a:buChar char="•"/>
            </a:pPr>
            <a:r>
              <a:rPr lang="en-US" sz="1300" dirty="0">
                <a:ea typeface="Calibri" panose="020F0502020204030204" pitchFamily="34" charset="0"/>
                <a:cs typeface="Times New Roman" panose="02020603050405020304" pitchFamily="18" charset="0"/>
              </a:rPr>
              <a:t>Many of these changes may require modification of current practices and ALSO additional training for employees, visitors, vendors, etc.</a:t>
            </a:r>
          </a:p>
          <a:p>
            <a:pPr marL="181240" indent="-181240">
              <a:lnSpc>
                <a:spcPct val="107000"/>
              </a:lnSpc>
              <a:buFont typeface="Arial" panose="020B0604020202020204" pitchFamily="34" charset="0"/>
              <a:buChar char="•"/>
            </a:pPr>
            <a:r>
              <a:rPr lang="en-US" sz="1300" dirty="0">
                <a:ea typeface="Calibri" panose="020F0502020204030204" pitchFamily="34" charset="0"/>
                <a:cs typeface="Times New Roman" panose="02020603050405020304" pitchFamily="18" charset="0"/>
              </a:rPr>
              <a:t>In the past year, you may have already implemented these practices. </a:t>
            </a:r>
          </a:p>
          <a:p>
            <a:pPr marL="181240" indent="-181240">
              <a:lnSpc>
                <a:spcPct val="107000"/>
              </a:lnSpc>
              <a:buFont typeface="Arial" panose="020B0604020202020204" pitchFamily="34" charset="0"/>
              <a:buChar char="•"/>
            </a:pPr>
            <a:r>
              <a:rPr lang="en-US" sz="1300" dirty="0">
                <a:ea typeface="Calibri" panose="020F0502020204030204" pitchFamily="34" charset="0"/>
                <a:cs typeface="Times New Roman" panose="02020603050405020304" pitchFamily="18" charset="0"/>
              </a:rPr>
              <a:t>Ask for help and seek training if you are unsure from the local and state health departments and agriculture service providers</a:t>
            </a:r>
          </a:p>
          <a:p>
            <a:pPr>
              <a:lnSpc>
                <a:spcPct val="107000"/>
              </a:lnSpc>
              <a:spcAft>
                <a:spcPts val="846"/>
              </a:spcAft>
            </a:pPr>
            <a:r>
              <a:rPr lang="en-US" sz="1300" dirty="0">
                <a:ea typeface="Calibri" panose="020F0502020204030204" pitchFamily="34" charset="0"/>
                <a:cs typeface="Times New Roman" panose="02020603050405020304" pitchFamily="18" charset="0"/>
              </a:rPr>
              <a:t> </a:t>
            </a:r>
            <a:endParaRPr lang="en-US" sz="1300" dirty="0"/>
          </a:p>
          <a:p>
            <a:pPr>
              <a:lnSpc>
                <a:spcPct val="107000"/>
              </a:lnSpc>
              <a:spcAft>
                <a:spcPts val="846"/>
              </a:spcAft>
            </a:pPr>
            <a:r>
              <a:rPr lang="en-US" sz="1300" dirty="0">
                <a:ea typeface="Calibri" panose="020F0502020204030204" pitchFamily="34" charset="0"/>
                <a:cs typeface="Times New Roman" panose="02020603050405020304" pitchFamily="18" charset="0"/>
              </a:rPr>
              <a:t>Resources:</a:t>
            </a:r>
          </a:p>
          <a:p>
            <a:pPr marL="181240" indent="-181240">
              <a:lnSpc>
                <a:spcPct val="107000"/>
              </a:lnSpc>
              <a:buFont typeface="Arial" panose="020B0604020202020204" pitchFamily="34" charset="0"/>
              <a:buChar char="•"/>
            </a:pPr>
            <a:r>
              <a:rPr lang="en-US" sz="1300" dirty="0">
                <a:ea typeface="Calibri" panose="020F0502020204030204" pitchFamily="34" charset="0"/>
                <a:cs typeface="Times New Roman" panose="02020603050405020304" pitchFamily="18" charset="0"/>
              </a:rPr>
              <a:t>Agriculture Workers and Employers – CDC - </a:t>
            </a:r>
            <a:r>
              <a:rPr lang="en-US" sz="1300" u="sng" dirty="0">
                <a:solidFill>
                  <a:srgbClr val="0000FF"/>
                </a:solidFill>
                <a:ea typeface="Calibri" panose="020F0502020204030204" pitchFamily="34" charset="0"/>
                <a:cs typeface="Times New Roman" panose="02020603050405020304" pitchFamily="18" charset="0"/>
                <a:hlinkClick r:id="rId3"/>
              </a:rPr>
              <a:t>https://www.cdc.gov/coronavirus/2019-ncov/community/guidance-agricultural-workers.html</a:t>
            </a:r>
            <a:endParaRPr lang="en-US" sz="1300" dirty="0">
              <a:ea typeface="Calibri" panose="020F0502020204030204" pitchFamily="34" charset="0"/>
              <a:cs typeface="Times New Roman" panose="02020603050405020304" pitchFamily="18" charset="0"/>
            </a:endParaRPr>
          </a:p>
          <a:p>
            <a:pPr marL="181240" indent="-181240">
              <a:lnSpc>
                <a:spcPct val="107000"/>
              </a:lnSpc>
              <a:buFont typeface="Arial" panose="020B0604020202020204" pitchFamily="34" charset="0"/>
              <a:buChar char="•"/>
            </a:pPr>
            <a:r>
              <a:rPr lang="en-US" sz="1300" dirty="0">
                <a:ea typeface="Calibri" panose="020F0502020204030204" pitchFamily="34" charset="0"/>
                <a:cs typeface="Times New Roman" panose="02020603050405020304" pitchFamily="18" charset="0"/>
              </a:rPr>
              <a:t>Food Safety and the Coronavirus Disease 2019 (COVID-19) – FDA - </a:t>
            </a:r>
            <a:r>
              <a:rPr lang="en-US" sz="1300" u="sng" dirty="0">
                <a:solidFill>
                  <a:srgbClr val="0000FF"/>
                </a:solidFill>
                <a:ea typeface="Calibri" panose="020F0502020204030204" pitchFamily="34" charset="0"/>
                <a:cs typeface="Times New Roman" panose="02020603050405020304" pitchFamily="18" charset="0"/>
                <a:hlinkClick r:id="rId4"/>
              </a:rPr>
              <a:t>https://www.fda.gov/food/food-safety-during-emergencies/food-safety-and-coronavirus-disease-2019-covid-19</a:t>
            </a:r>
            <a:r>
              <a:rPr lang="en-US" sz="1300" dirty="0">
                <a:ea typeface="Calibri" panose="020F0502020204030204" pitchFamily="34" charset="0"/>
                <a:cs typeface="Times New Roman" panose="02020603050405020304" pitchFamily="18" charset="0"/>
              </a:rPr>
              <a:t> </a:t>
            </a:r>
          </a:p>
          <a:p>
            <a:endParaRPr lang="en-US" sz="1300" dirty="0"/>
          </a:p>
        </p:txBody>
      </p:sp>
      <p:sp>
        <p:nvSpPr>
          <p:cNvPr id="4" name="Slide Number Placeholder 3"/>
          <p:cNvSpPr>
            <a:spLocks noGrp="1"/>
          </p:cNvSpPr>
          <p:nvPr>
            <p:ph type="sldNum" sz="quarter" idx="5"/>
          </p:nvPr>
        </p:nvSpPr>
        <p:spPr/>
        <p:txBody>
          <a:bodyPr/>
          <a:lstStyle/>
          <a:p>
            <a:fld id="{6C57A5A0-1C2C-414E-8202-4CC0C112F958}" type="slidenum">
              <a:rPr lang="en-US" smtClean="0"/>
              <a:t>24</a:t>
            </a:fld>
            <a:endParaRPr lang="en-US" dirty="0"/>
          </a:p>
        </p:txBody>
      </p:sp>
      <p:sp>
        <p:nvSpPr>
          <p:cNvPr id="5" name="Header Placeholder 4"/>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4244367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6C57A5A0-1C2C-414E-8202-4CC0C112F958}" type="slidenum">
              <a:rPr lang="en-US" smtClean="0"/>
              <a:t>25</a:t>
            </a:fld>
            <a:endParaRPr lang="en-US" dirty="0"/>
          </a:p>
        </p:txBody>
      </p:sp>
      <p:sp>
        <p:nvSpPr>
          <p:cNvPr id="5" name="Header Placeholder 4"/>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3999726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57A5A0-1C2C-414E-8202-4CC0C112F958}" type="slidenum">
              <a:rPr lang="en-US" smtClean="0"/>
              <a:t>26</a:t>
            </a:fld>
            <a:endParaRPr lang="en-US" dirty="0"/>
          </a:p>
        </p:txBody>
      </p:sp>
      <p:sp>
        <p:nvSpPr>
          <p:cNvPr id="5" name="Header Placeholder 4"/>
          <p:cNvSpPr>
            <a:spLocks noGrp="1"/>
          </p:cNvSpPr>
          <p:nvPr>
            <p:ph type="hdr" sz="quarter" idx="11"/>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49991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a:lnSpc>
                <a:spcPct val="107000"/>
              </a:lnSpc>
              <a:spcAft>
                <a:spcPts val="846"/>
              </a:spcAft>
            </a:pPr>
            <a:r>
              <a:rPr lang="en-US" sz="1300" dirty="0">
                <a:ea typeface="Calibri" panose="020F0502020204030204" pitchFamily="34" charset="0"/>
                <a:cs typeface="Times New Roman" panose="02020603050405020304" pitchFamily="18" charset="0"/>
              </a:rPr>
              <a:t>Notes:</a:t>
            </a:r>
          </a:p>
          <a:p>
            <a:pPr marL="181240" indent="-181240">
              <a:lnSpc>
                <a:spcPct val="107000"/>
              </a:lnSpc>
              <a:buFont typeface="Arial" panose="020B0604020202020204" pitchFamily="34" charset="0"/>
              <a:buChar char="•"/>
            </a:pPr>
            <a:r>
              <a:rPr lang="en-US" sz="1300" dirty="0">
                <a:ea typeface="Calibri" panose="020F0502020204030204" pitchFamily="34" charset="0"/>
                <a:cs typeface="Times New Roman" panose="02020603050405020304" pitchFamily="18" charset="0"/>
              </a:rPr>
              <a:t>The virus is carried through moisture droplets and released into the air through coughing, talking, singing, yelling, sneezing,</a:t>
            </a:r>
          </a:p>
          <a:p>
            <a:pPr marL="181240" indent="-181240">
              <a:lnSpc>
                <a:spcPct val="107000"/>
              </a:lnSpc>
              <a:buFont typeface="Arial" panose="020B0604020202020204" pitchFamily="34" charset="0"/>
              <a:buChar char="•"/>
            </a:pPr>
            <a:r>
              <a:rPr lang="en-US" sz="1300" dirty="0">
                <a:ea typeface="Calibri" panose="020F0502020204030204" pitchFamily="34" charset="0"/>
                <a:cs typeface="Times New Roman" panose="02020603050405020304" pitchFamily="18" charset="0"/>
              </a:rPr>
              <a:t>The viral particles in the droplets in the air can attach to cells in a healthy person and then infect, replicate and be dispersed once again to infect other healthy people</a:t>
            </a:r>
          </a:p>
          <a:p>
            <a:pPr marL="181240" indent="-181240">
              <a:lnSpc>
                <a:spcPct val="107000"/>
              </a:lnSpc>
              <a:buFont typeface="Arial" panose="020B0604020202020204" pitchFamily="34" charset="0"/>
              <a:buChar char="•"/>
            </a:pPr>
            <a:r>
              <a:rPr lang="en-US" sz="1300" dirty="0">
                <a:ea typeface="Calibri" panose="020F0502020204030204" pitchFamily="34" charset="0"/>
                <a:cs typeface="Times New Roman" panose="02020603050405020304" pitchFamily="18" charset="0"/>
              </a:rPr>
              <a:t>Particles usually only travel a few feet which is why 6 ft of social distancing is recommended.  BUT particles may travel further by aerosols and air conditioning/vents by helping them move further from infected people</a:t>
            </a:r>
          </a:p>
          <a:p>
            <a:pPr marL="181240" indent="-181240">
              <a:lnSpc>
                <a:spcPct val="107000"/>
              </a:lnSpc>
              <a:buFont typeface="Arial" panose="020B0604020202020204" pitchFamily="34" charset="0"/>
              <a:buChar char="•"/>
            </a:pPr>
            <a:r>
              <a:rPr lang="en-US" sz="1300" dirty="0">
                <a:ea typeface="Calibri" panose="020F0502020204030204" pitchFamily="34" charset="0"/>
                <a:cs typeface="Times New Roman" panose="02020603050405020304" pitchFamily="18" charset="0"/>
              </a:rPr>
              <a:t>Masks and face coverings are therefore recommended as they trap some of or most of these viral particles and reduce the spread of the SARS-CoV-2 (the virus)</a:t>
            </a:r>
          </a:p>
          <a:p>
            <a:pPr marL="181240" indent="-181240">
              <a:lnSpc>
                <a:spcPct val="107000"/>
              </a:lnSpc>
              <a:spcAft>
                <a:spcPts val="846"/>
              </a:spcAft>
              <a:buFont typeface="Arial" panose="020B0604020202020204" pitchFamily="34" charset="0"/>
              <a:buChar char="•"/>
            </a:pPr>
            <a:r>
              <a:rPr lang="en-US" sz="1300" dirty="0">
                <a:ea typeface="Calibri" panose="020F0502020204030204" pitchFamily="34" charset="0"/>
                <a:cs typeface="Times New Roman" panose="02020603050405020304" pitchFamily="18" charset="0"/>
              </a:rPr>
              <a:t>In the beginning of the pandemic, recommendations did not include using masks because it was unclear the major route(s) of transmission.</a:t>
            </a:r>
          </a:p>
          <a:p>
            <a:endParaRPr lang="en-US" sz="1300" dirty="0"/>
          </a:p>
          <a:p>
            <a:pPr>
              <a:lnSpc>
                <a:spcPct val="107000"/>
              </a:lnSpc>
              <a:spcAft>
                <a:spcPts val="846"/>
              </a:spcAft>
            </a:pPr>
            <a:r>
              <a:rPr lang="en-US" sz="1300" dirty="0">
                <a:ea typeface="Calibri" panose="020F0502020204030204" pitchFamily="34" charset="0"/>
                <a:cs typeface="Times New Roman" panose="02020603050405020304" pitchFamily="18" charset="0"/>
              </a:rPr>
              <a:t>Resources:</a:t>
            </a:r>
          </a:p>
          <a:p>
            <a:pPr marL="181240" indent="-181240">
              <a:lnSpc>
                <a:spcPct val="107000"/>
              </a:lnSpc>
              <a:buFont typeface="Arial" panose="020B0604020202020204" pitchFamily="34" charset="0"/>
              <a:buChar char="•"/>
            </a:pPr>
            <a:r>
              <a:rPr lang="en-US" sz="1300" dirty="0">
                <a:ea typeface="Calibri" panose="020F0502020204030204" pitchFamily="34" charset="0"/>
                <a:cs typeface="Times New Roman" panose="02020603050405020304" pitchFamily="18" charset="0"/>
              </a:rPr>
              <a:t>SARS-CoV-2 Virus Transmission – NCSU poster – pdf</a:t>
            </a:r>
          </a:p>
          <a:p>
            <a:pPr marL="181240" indent="-181240">
              <a:lnSpc>
                <a:spcPct val="107000"/>
              </a:lnSpc>
              <a:buFont typeface="Arial" panose="020B0604020202020204" pitchFamily="34" charset="0"/>
              <a:buChar char="•"/>
            </a:pPr>
            <a:r>
              <a:rPr lang="en-US" sz="1300" dirty="0">
                <a:ea typeface="Calibri" panose="020F0502020204030204" pitchFamily="34" charset="0"/>
                <a:cs typeface="Times New Roman" panose="02020603050405020304" pitchFamily="18" charset="0"/>
              </a:rPr>
              <a:t>How Coronavirus Spreads – CDC - https://www.cdc.gov/coronavirus/2019-ncov/prevent-getting-sick/how-covid-spreads</a:t>
            </a:r>
          </a:p>
          <a:p>
            <a:pPr marL="181240" indent="-181240">
              <a:lnSpc>
                <a:spcPct val="107000"/>
              </a:lnSpc>
              <a:buFont typeface="Arial" panose="020B0604020202020204" pitchFamily="34" charset="0"/>
              <a:buChar char="•"/>
            </a:pPr>
            <a:r>
              <a:rPr lang="en-US" sz="1300" dirty="0">
                <a:ea typeface="Calibri" panose="020F0502020204030204" pitchFamily="34" charset="0"/>
                <a:cs typeface="Times New Roman" panose="02020603050405020304" pitchFamily="18" charset="0"/>
              </a:rPr>
              <a:t>COVID-19 Information for Food Industry Workers – Cornell Cooperative Extension -  https://www.youtube.com/watch?v=9NXhZ3V-VMQ</a:t>
            </a:r>
          </a:p>
          <a:p>
            <a:pPr marL="181240" indent="-181240">
              <a:lnSpc>
                <a:spcPct val="107000"/>
              </a:lnSpc>
              <a:buFont typeface="Arial" panose="020B0604020202020204" pitchFamily="34" charset="0"/>
              <a:buChar char="•"/>
            </a:pPr>
            <a:r>
              <a:rPr lang="en-US" sz="1300" dirty="0">
                <a:ea typeface="Calibri" panose="020F0502020204030204" pitchFamily="34" charset="0"/>
                <a:cs typeface="Times New Roman" panose="02020603050405020304" pitchFamily="18" charset="0"/>
              </a:rPr>
              <a:t>Episode 4:  What’s a Respiratory Droplet?  Why Does It Matter?  </a:t>
            </a:r>
            <a:r>
              <a:rPr lang="en-US" sz="1300" u="sng" dirty="0">
                <a:solidFill>
                  <a:srgbClr val="0000FF"/>
                </a:solidFill>
                <a:ea typeface="Calibri" panose="020F0502020204030204" pitchFamily="34" charset="0"/>
                <a:cs typeface="Times New Roman" panose="02020603050405020304" pitchFamily="18" charset="0"/>
                <a:hlinkClick r:id="rId3"/>
              </a:rPr>
              <a:t>https://www.youtube.com/watch?v=qWiA3NUD1Mw</a:t>
            </a:r>
            <a:r>
              <a:rPr lang="en-US" sz="1300" dirty="0">
                <a:ea typeface="Calibri" panose="020F0502020204030204" pitchFamily="34" charset="0"/>
                <a:cs typeface="Times New Roman" panose="02020603050405020304" pitchFamily="18" charset="0"/>
              </a:rPr>
              <a:t> </a:t>
            </a:r>
          </a:p>
          <a:p>
            <a:pPr marL="181240" indent="-181240">
              <a:lnSpc>
                <a:spcPct val="107000"/>
              </a:lnSpc>
              <a:spcAft>
                <a:spcPts val="846"/>
              </a:spcAft>
              <a:buFont typeface="Arial" panose="020B0604020202020204" pitchFamily="34" charset="0"/>
              <a:buChar char="•"/>
            </a:pPr>
            <a:r>
              <a:rPr lang="en-US" sz="1300" dirty="0">
                <a:ea typeface="Calibri" panose="020F0502020204030204" pitchFamily="34" charset="0"/>
                <a:cs typeface="Times New Roman" panose="02020603050405020304" pitchFamily="18" charset="0"/>
              </a:rPr>
              <a:t>Episode 7:  How does COVID-19 spread?  A review – CDC video - </a:t>
            </a:r>
            <a:r>
              <a:rPr lang="en-US" sz="1300" u="sng" dirty="0">
                <a:solidFill>
                  <a:srgbClr val="0000FF"/>
                </a:solidFill>
                <a:ea typeface="Calibri" panose="020F0502020204030204" pitchFamily="34" charset="0"/>
                <a:cs typeface="Times New Roman" panose="02020603050405020304" pitchFamily="18" charset="0"/>
                <a:hlinkClick r:id="rId4"/>
              </a:rPr>
              <a:t>https://www.youtube.com/watch?v=OQUMLJa0tAE</a:t>
            </a:r>
            <a:r>
              <a:rPr lang="en-US" sz="1300" dirty="0">
                <a:ea typeface="Calibri" panose="020F0502020204030204" pitchFamily="34" charset="0"/>
                <a:cs typeface="Times New Roman" panose="02020603050405020304" pitchFamily="18" charset="0"/>
              </a:rPr>
              <a:t> </a:t>
            </a:r>
          </a:p>
          <a:p>
            <a:pPr>
              <a:lnSpc>
                <a:spcPct val="107000"/>
              </a:lnSpc>
              <a:spcAft>
                <a:spcPts val="846"/>
              </a:spcAft>
            </a:pPr>
            <a:r>
              <a:rPr lang="en-US" sz="1300" dirty="0">
                <a:ea typeface="Calibri" panose="020F0502020204030204" pitchFamily="34" charset="0"/>
                <a:cs typeface="Times New Roman" panose="02020603050405020304" pitchFamily="18" charset="0"/>
              </a:rPr>
              <a:t> </a:t>
            </a:r>
          </a:p>
          <a:p>
            <a:endParaRPr lang="en-US" sz="1300" dirty="0"/>
          </a:p>
        </p:txBody>
      </p:sp>
      <p:sp>
        <p:nvSpPr>
          <p:cNvPr id="4" name="Slide Number Placeholder 3"/>
          <p:cNvSpPr>
            <a:spLocks noGrp="1"/>
          </p:cNvSpPr>
          <p:nvPr>
            <p:ph type="sldNum" sz="quarter" idx="5"/>
          </p:nvPr>
        </p:nvSpPr>
        <p:spPr/>
        <p:txBody>
          <a:bodyPr/>
          <a:lstStyle/>
          <a:p>
            <a:fld id="{6C57A5A0-1C2C-414E-8202-4CC0C112F958}" type="slidenum">
              <a:rPr lang="en-US" smtClean="0"/>
              <a:t>3</a:t>
            </a:fld>
            <a:endParaRPr lang="en-US" dirty="0"/>
          </a:p>
        </p:txBody>
      </p:sp>
      <p:sp>
        <p:nvSpPr>
          <p:cNvPr id="5" name="Header Placeholder 4"/>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236138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sz="1300" dirty="0"/>
              <a:t>Notes</a:t>
            </a:r>
          </a:p>
          <a:p>
            <a:pPr marL="302066" indent="-302066">
              <a:buFont typeface="Arial" panose="020B0604020202020204" pitchFamily="34" charset="0"/>
              <a:buChar char="•"/>
            </a:pPr>
            <a:r>
              <a:rPr lang="en-US" sz="1300" dirty="0"/>
              <a:t>Since SARS-CoV-2 main transmission is via respiratory droplets that means the primary spread is from people.</a:t>
            </a:r>
          </a:p>
          <a:p>
            <a:pPr marL="302066" indent="-302066">
              <a:buFont typeface="Arial" panose="020B0604020202020204" pitchFamily="34" charset="0"/>
              <a:buChar char="•"/>
            </a:pPr>
            <a:r>
              <a:rPr lang="en-US" sz="1300" dirty="0"/>
              <a:t>So besides yourself and your family, who are the “visitors” to the farm?</a:t>
            </a:r>
          </a:p>
          <a:p>
            <a:pPr marL="302066" indent="-302066">
              <a:buFont typeface="Arial" panose="020B0604020202020204" pitchFamily="34" charset="0"/>
              <a:buChar char="•"/>
            </a:pPr>
            <a:r>
              <a:rPr lang="en-US" sz="1300" dirty="0"/>
              <a:t>Consider the following:</a:t>
            </a:r>
          </a:p>
          <a:p>
            <a:pPr marL="785372" lvl="1" indent="-302066">
              <a:buFont typeface="Arial" panose="020B0604020202020204" pitchFamily="34" charset="0"/>
              <a:buChar char="•"/>
            </a:pPr>
            <a:r>
              <a:rPr lang="en-US" sz="1300" dirty="0"/>
              <a:t>Who do you interact within on the farm</a:t>
            </a:r>
          </a:p>
          <a:p>
            <a:pPr marL="785372" lvl="1" indent="-302066">
              <a:buFont typeface="Arial" panose="020B0604020202020204" pitchFamily="34" charset="0"/>
              <a:buChar char="•"/>
            </a:pPr>
            <a:r>
              <a:rPr lang="en-US" sz="1300" dirty="0"/>
              <a:t>Who do you interact with outside of the farm</a:t>
            </a:r>
          </a:p>
          <a:p>
            <a:pPr marL="785372" lvl="1" indent="-302066">
              <a:buFont typeface="Arial" panose="020B0604020202020204" pitchFamily="34" charset="0"/>
              <a:buChar char="•"/>
            </a:pPr>
            <a:r>
              <a:rPr lang="en-US" sz="1300" dirty="0"/>
              <a:t>Consider not only your staff but any vendors, ag service providers, buyers, </a:t>
            </a:r>
            <a:r>
              <a:rPr lang="en-US" sz="1300" dirty="0" err="1"/>
              <a:t>etc</a:t>
            </a:r>
            <a:endParaRPr lang="en-US" sz="1300" dirty="0"/>
          </a:p>
          <a:p>
            <a:pPr marL="785372" lvl="1" indent="-302066">
              <a:buFont typeface="Arial" panose="020B0604020202020204" pitchFamily="34" charset="0"/>
              <a:buChar char="•"/>
            </a:pPr>
            <a:r>
              <a:rPr lang="en-US" sz="1300" dirty="0"/>
              <a:t>What about other visitors to the farm that aren’t human – we will discuss this later on</a:t>
            </a:r>
          </a:p>
          <a:p>
            <a:pPr marL="302066" indent="-302066">
              <a:buFont typeface="Arial" panose="020B0604020202020204" pitchFamily="34" charset="0"/>
              <a:buChar char="•"/>
            </a:pPr>
            <a:r>
              <a:rPr lang="en-US" sz="1300" dirty="0"/>
              <a:t>The next slide will show you an example self-assessment of who your visitors are to the farm, then we will do one of off the farm</a:t>
            </a:r>
          </a:p>
          <a:p>
            <a:endParaRPr lang="en-US" sz="1300" dirty="0"/>
          </a:p>
          <a:p>
            <a:r>
              <a:rPr lang="en-US" sz="1300" dirty="0"/>
              <a:t>Resources</a:t>
            </a:r>
          </a:p>
          <a:p>
            <a:pPr marL="302066" indent="-302066" defTabSz="966612">
              <a:buFont typeface="Arial" panose="020B0604020202020204" pitchFamily="34" charset="0"/>
              <a:buChar char="•"/>
              <a:defRPr/>
            </a:pPr>
            <a:r>
              <a:rPr lang="en-US" sz="1300" dirty="0"/>
              <a:t>COVID-19 Response Plan Template for Fruit and Vegetable Farms </a:t>
            </a:r>
            <a:r>
              <a:rPr lang="en-US" sz="1300" u="sng" dirty="0">
                <a:hlinkClick r:id="rId3"/>
              </a:rPr>
              <a:t>https://docs.google.com/document/d/12sLifH-6Dm48lm_s2OIM3rIrN54Fv__z_i52Mvy5yGA/edit</a:t>
            </a:r>
            <a:endParaRPr lang="en-US" sz="1300" u="sng" dirty="0"/>
          </a:p>
          <a:p>
            <a:pPr marL="302066" indent="-302066" defTabSz="966612">
              <a:buFont typeface="Arial" panose="020B0604020202020204" pitchFamily="34" charset="0"/>
              <a:buChar char="•"/>
              <a:defRPr/>
            </a:pPr>
            <a:r>
              <a:rPr lang="en-US" sz="1300" dirty="0"/>
              <a:t>Agriculture Workers and Employers </a:t>
            </a:r>
            <a:r>
              <a:rPr lang="en-US" sz="1300" u="sng" dirty="0">
                <a:hlinkClick r:id="rId4"/>
              </a:rPr>
              <a:t>https://www.cdc.gov/coronavirus/2019-ncov/community/guidance-agricultural-workers.html</a:t>
            </a:r>
            <a:endParaRPr lang="en-US" sz="1300" u="sng" dirty="0"/>
          </a:p>
          <a:p>
            <a:pPr marL="302066" indent="-302066" defTabSz="966612">
              <a:buFont typeface="Arial" panose="020B0604020202020204" pitchFamily="34" charset="0"/>
              <a:buChar char="•"/>
              <a:defRPr/>
            </a:pPr>
            <a:r>
              <a:rPr lang="en-US" sz="1300" dirty="0"/>
              <a:t>COVID-19 and Food Safety FAQ Is Coronavirus a Food Safety Issue? </a:t>
            </a:r>
            <a:r>
              <a:rPr lang="en-US" sz="1300" u="sng" dirty="0">
                <a:hlinkClick r:id="rId5"/>
              </a:rPr>
              <a:t>https://foodsafety.ces.ncsu.edu/wp-content/uploads/2020/03/Food-Safety_COVID-19_Flyer_031720-1.pdf</a:t>
            </a:r>
            <a:endParaRPr lang="en-US" sz="1300" u="sng" dirty="0"/>
          </a:p>
          <a:p>
            <a:pPr marL="302066" marR="0" lvl="0" indent="-302066"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COVID-19 Facility/Site Compliance:  Agricultural – Business Checklist </a:t>
            </a:r>
            <a:r>
              <a:rPr lang="en-US" sz="1200" u="sng" kern="1200" dirty="0" smtClean="0">
                <a:solidFill>
                  <a:schemeClr val="tx1"/>
                </a:solidFill>
                <a:effectLst/>
                <a:latin typeface="+mn-lt"/>
                <a:ea typeface="+mn-ea"/>
                <a:cs typeface="+mn-cs"/>
                <a:hlinkClick r:id="rId6"/>
              </a:rPr>
              <a:t>https://psla.umd.edu/sites/psla.umd.edu/files/files/documents/Food%20Safety/Ag%20COVID19%20BusinessChecklist_v1%20(2).pdf</a:t>
            </a:r>
            <a:r>
              <a:rPr lang="en-US" sz="1200" kern="1200" dirty="0" smtClean="0">
                <a:solidFill>
                  <a:schemeClr val="tx1"/>
                </a:solidFill>
                <a:effectLst/>
                <a:latin typeface="+mn-lt"/>
                <a:ea typeface="+mn-ea"/>
                <a:cs typeface="+mn-cs"/>
              </a:rPr>
              <a:t> </a:t>
            </a:r>
          </a:p>
          <a:p>
            <a:pPr marL="302066" indent="-302066" defTabSz="966612">
              <a:buFont typeface="Arial" panose="020B0604020202020204" pitchFamily="34" charset="0"/>
              <a:buChar char="•"/>
              <a:defRPr/>
            </a:pPr>
            <a:endParaRPr lang="en-US" sz="1300" dirty="0"/>
          </a:p>
        </p:txBody>
      </p:sp>
      <p:sp>
        <p:nvSpPr>
          <p:cNvPr id="4" name="Slide Number Placeholder 3"/>
          <p:cNvSpPr>
            <a:spLocks noGrp="1"/>
          </p:cNvSpPr>
          <p:nvPr>
            <p:ph type="sldNum" sz="quarter" idx="5"/>
          </p:nvPr>
        </p:nvSpPr>
        <p:spPr/>
        <p:txBody>
          <a:bodyPr/>
          <a:lstStyle/>
          <a:p>
            <a:fld id="{6C57A5A0-1C2C-414E-8202-4CC0C112F958}" type="slidenum">
              <a:rPr lang="en-US" smtClean="0"/>
              <a:t>4</a:t>
            </a:fld>
            <a:endParaRPr lang="en-US" dirty="0"/>
          </a:p>
        </p:txBody>
      </p:sp>
      <p:sp>
        <p:nvSpPr>
          <p:cNvPr id="5" name="Header Placeholder 4"/>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1747569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8f785c05e_0_21: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r>
              <a:rPr lang="en-US" sz="1300" dirty="0"/>
              <a:t>Notes</a:t>
            </a:r>
          </a:p>
          <a:p>
            <a:pPr marL="181240" indent="-181240">
              <a:buFont typeface="Arial" panose="020B0604020202020204" pitchFamily="34" charset="0"/>
              <a:buChar char="•"/>
            </a:pPr>
            <a:r>
              <a:rPr lang="en-US" sz="1300" dirty="0"/>
              <a:t>This is an example of a self assessment to generate a list of who are visitors to the farm and/or packing area. </a:t>
            </a:r>
          </a:p>
          <a:p>
            <a:pPr marL="181240" indent="-181240">
              <a:buFont typeface="Arial" panose="020B0604020202020204" pitchFamily="34" charset="0"/>
              <a:buChar char="•"/>
            </a:pPr>
            <a:r>
              <a:rPr lang="en-US" sz="1300" dirty="0"/>
              <a:t>An alternative would be to delete these examples and let the group add their own for an interactive exercise </a:t>
            </a:r>
          </a:p>
          <a:p>
            <a:pPr marL="181240" indent="-181240">
              <a:buFont typeface="Arial" panose="020B0604020202020204" pitchFamily="34" charset="0"/>
              <a:buChar char="•"/>
            </a:pPr>
            <a:r>
              <a:rPr lang="en-US" sz="1300" dirty="0"/>
              <a:t>A blank Word document is available that can be used in a teaching setting to allow participants to develop their own farm assessments.</a:t>
            </a:r>
          </a:p>
          <a:p>
            <a:pPr marL="181240" indent="-181240">
              <a:buFont typeface="Arial" panose="020B0604020202020204" pitchFamily="34" charset="0"/>
              <a:buChar char="•"/>
            </a:pPr>
            <a:endParaRPr lang="en-US" sz="1300" dirty="0"/>
          </a:p>
          <a:p>
            <a:r>
              <a:rPr lang="en-US" sz="1300" dirty="0"/>
              <a:t>Resources</a:t>
            </a:r>
          </a:p>
          <a:p>
            <a:pPr marL="181240" indent="-181240" defTabSz="966612">
              <a:buFont typeface="Arial" panose="020B0604020202020204" pitchFamily="34" charset="0"/>
              <a:buChar char="•"/>
              <a:defRPr/>
            </a:pPr>
            <a:r>
              <a:rPr lang="en-US" sz="1300" dirty="0"/>
              <a:t>COVID-19 Response Plan Template for Fruit and Vegetable Farms </a:t>
            </a:r>
            <a:r>
              <a:rPr lang="en-US" sz="1300" u="sng" dirty="0">
                <a:hlinkClick r:id="rId3"/>
              </a:rPr>
              <a:t>https://docs.google.com/document/d/12sLifH-6Dm48lm_s2OIM3rIrN54Fv__z_i52Mvy5yGA/edit</a:t>
            </a:r>
            <a:endParaRPr lang="en-US" sz="1300" u="sng" dirty="0"/>
          </a:p>
          <a:p>
            <a:pPr marL="181240" indent="-181240" defTabSz="966612">
              <a:buFont typeface="Arial" panose="020B0604020202020204" pitchFamily="34" charset="0"/>
              <a:buChar char="•"/>
              <a:defRPr/>
            </a:pPr>
            <a:r>
              <a:rPr lang="en-US" sz="1300" dirty="0"/>
              <a:t>Agriculture Workers and Employers (CDC) </a:t>
            </a:r>
            <a:r>
              <a:rPr lang="en-US" sz="1300" u="sng" dirty="0">
                <a:hlinkClick r:id="rId4"/>
              </a:rPr>
              <a:t>https://www.cdc.gov/coronavirus/2019-ncov/community/guidance-agricultural-workers.html</a:t>
            </a:r>
            <a:r>
              <a:rPr lang="en-US" sz="1300" dirty="0"/>
              <a:t> </a:t>
            </a:r>
          </a:p>
          <a:p>
            <a:pPr marL="181240" indent="-181240" defTabSz="966612">
              <a:buFont typeface="Arial" panose="020B0604020202020204" pitchFamily="34" charset="0"/>
              <a:buChar char="•"/>
              <a:defRPr/>
            </a:pPr>
            <a:endParaRPr lang="en-US" sz="1300" dirty="0"/>
          </a:p>
          <a:p>
            <a:pPr marL="181240" indent="-181240">
              <a:buFont typeface="Arial" panose="020B0604020202020204" pitchFamily="34" charset="0"/>
              <a:buChar char="•"/>
            </a:pPr>
            <a:endParaRPr lang="en-US" sz="1300" dirty="0"/>
          </a:p>
          <a:p>
            <a:pPr marL="181240" indent="-181240">
              <a:buFont typeface="Arial" panose="020B0604020202020204" pitchFamily="34" charset="0"/>
              <a:buChar char="•"/>
            </a:pPr>
            <a:endParaRPr sz="1300" dirty="0"/>
          </a:p>
        </p:txBody>
      </p:sp>
      <p:sp>
        <p:nvSpPr>
          <p:cNvPr id="74" name="Google Shape;74;gc8f785c05e_0_2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146980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8f785c05e_0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r>
              <a:rPr lang="en-US" sz="1300" dirty="0"/>
              <a:t>Notes</a:t>
            </a:r>
          </a:p>
          <a:p>
            <a:pPr marL="181240" indent="-181240">
              <a:buFont typeface="Arial" panose="020B0604020202020204" pitchFamily="34" charset="0"/>
              <a:buChar char="•"/>
            </a:pPr>
            <a:r>
              <a:rPr lang="en-US" sz="1300" dirty="0"/>
              <a:t>This is an example of a self assessment to generate a list of who farm staff interact with off the farm that may expose them to SARS-CoV-2 or another pathogen. </a:t>
            </a:r>
          </a:p>
          <a:p>
            <a:pPr marL="181240" indent="-181240">
              <a:buFont typeface="Arial" panose="020B0604020202020204" pitchFamily="34" charset="0"/>
              <a:buChar char="•"/>
            </a:pPr>
            <a:r>
              <a:rPr lang="en-US" sz="1300" dirty="0"/>
              <a:t>Use this blank example to let the group add their own answers for an interactive exercise </a:t>
            </a:r>
          </a:p>
          <a:p>
            <a:pPr marL="181240" indent="-181240">
              <a:buFont typeface="Arial" panose="020B0604020202020204" pitchFamily="34" charset="0"/>
              <a:buChar char="•"/>
            </a:pPr>
            <a:r>
              <a:rPr lang="en-US" sz="1300" dirty="0"/>
              <a:t>A blank Word document is available that can be used in a teaching setting to allow participants to develop their own farm assessments.</a:t>
            </a:r>
          </a:p>
          <a:p>
            <a:pPr marL="181240" indent="-181240">
              <a:buFont typeface="Arial" panose="020B0604020202020204" pitchFamily="34" charset="0"/>
              <a:buChar char="•"/>
            </a:pPr>
            <a:endParaRPr lang="en-US" sz="1300" dirty="0"/>
          </a:p>
          <a:p>
            <a:r>
              <a:rPr lang="en-US" sz="1300" dirty="0"/>
              <a:t>Resources</a:t>
            </a:r>
          </a:p>
          <a:p>
            <a:pPr marL="181240" indent="-181240" defTabSz="966612">
              <a:buFont typeface="Arial" panose="020B0604020202020204" pitchFamily="34" charset="0"/>
              <a:buChar char="•"/>
              <a:defRPr/>
            </a:pPr>
            <a:r>
              <a:rPr lang="en-US" sz="1300" dirty="0"/>
              <a:t>COVID-19 Response Plan Template for Fruit and Vegetable Farms </a:t>
            </a:r>
            <a:r>
              <a:rPr lang="en-US" sz="1300" u="sng" dirty="0">
                <a:hlinkClick r:id="rId3"/>
              </a:rPr>
              <a:t>https://docs.google.com/document/d/12sLifH-6Dm48lm_s2OIM3rIrN54Fv__z_i52Mvy5yGA/edit</a:t>
            </a:r>
            <a:endParaRPr lang="en-US" sz="1300" u="sng" dirty="0"/>
          </a:p>
          <a:p>
            <a:pPr marL="181240" indent="-181240" defTabSz="966612">
              <a:buFont typeface="Arial" panose="020B0604020202020204" pitchFamily="34" charset="0"/>
              <a:buChar char="•"/>
              <a:defRPr/>
            </a:pPr>
            <a:r>
              <a:rPr lang="en-US" sz="1300" dirty="0"/>
              <a:t>Agriculture Workers and Employers (CDC) </a:t>
            </a:r>
            <a:r>
              <a:rPr lang="en-US" sz="1300" u="sng" dirty="0">
                <a:hlinkClick r:id="rId4"/>
              </a:rPr>
              <a:t>https://www.cdc.gov/coronavirus/2019-ncov/community/guidance-agricultural-workers.html</a:t>
            </a:r>
            <a:r>
              <a:rPr lang="en-US" sz="1300" dirty="0"/>
              <a:t> </a:t>
            </a:r>
          </a:p>
          <a:p>
            <a:pPr marL="181240" indent="-181240" defTabSz="966612">
              <a:buFont typeface="Arial" panose="020B0604020202020204" pitchFamily="34" charset="0"/>
              <a:buChar char="•"/>
              <a:defRPr/>
            </a:pPr>
            <a:endParaRPr lang="en-US" sz="1300" dirty="0"/>
          </a:p>
          <a:p>
            <a:pPr marL="181240" indent="-181240">
              <a:buFont typeface="Arial" panose="020B0604020202020204" pitchFamily="34" charset="0"/>
              <a:buChar char="•"/>
            </a:pPr>
            <a:endParaRPr lang="en-US" sz="1300" dirty="0"/>
          </a:p>
          <a:p>
            <a:pPr marL="181240" indent="-181240">
              <a:buFont typeface="Arial" panose="020B0604020202020204" pitchFamily="34" charset="0"/>
              <a:buChar char="•"/>
            </a:pPr>
            <a:endParaRPr sz="1300" dirty="0"/>
          </a:p>
        </p:txBody>
      </p:sp>
      <p:sp>
        <p:nvSpPr>
          <p:cNvPr id="52" name="Google Shape;52;gc8f785c05e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3169254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sz="1300" dirty="0"/>
              <a:t>Notes</a:t>
            </a:r>
          </a:p>
          <a:p>
            <a:pPr marL="241653" indent="-241653">
              <a:buFont typeface="Arial" panose="020B0604020202020204" pitchFamily="34" charset="0"/>
              <a:buChar char="•"/>
            </a:pPr>
            <a:r>
              <a:rPr lang="en-US" sz="1300" dirty="0"/>
              <a:t>Remind participants SARS-CoV-2 is spread primarily through person-to-person contact between an infected person and another person. One of the best ways to minimize spread is by encouraging people to wash their hands regularly.</a:t>
            </a:r>
          </a:p>
          <a:p>
            <a:pPr marL="241653" indent="-241653">
              <a:buFont typeface="Arial" panose="020B0604020202020204" pitchFamily="34" charset="0"/>
              <a:buChar char="•"/>
            </a:pPr>
            <a:r>
              <a:rPr lang="en-US" sz="1300" dirty="0"/>
              <a:t>Review the basics of handwashing using the resources from PSA or other health organization</a:t>
            </a:r>
          </a:p>
          <a:p>
            <a:pPr marL="241653" indent="-241653">
              <a:buFont typeface="Arial" panose="020B0604020202020204" pitchFamily="34" charset="0"/>
              <a:buChar char="•"/>
            </a:pPr>
            <a:r>
              <a:rPr lang="en-US" sz="1300" dirty="0"/>
              <a:t>Consider the number and location of handwashing stations.  Do you need more?  </a:t>
            </a:r>
          </a:p>
          <a:p>
            <a:pPr marL="241653" indent="-241653">
              <a:buFont typeface="Arial" panose="020B0604020202020204" pitchFamily="34" charset="0"/>
              <a:buChar char="•"/>
            </a:pPr>
            <a:r>
              <a:rPr lang="en-US" sz="1300" dirty="0"/>
              <a:t>The number and location of restrooms should also be re-evaluated as there may need to be more of these when working large crews</a:t>
            </a:r>
          </a:p>
          <a:p>
            <a:pPr marL="241653" indent="-241653">
              <a:buFont typeface="Arial" panose="020B0604020202020204" pitchFamily="34" charset="0"/>
              <a:buChar char="•"/>
            </a:pPr>
            <a:r>
              <a:rPr lang="en-US" sz="1300" dirty="0"/>
              <a:t>Signage should also be re-evaluated.  Updating or moving signage may also remind staff of the policies and procedures.  </a:t>
            </a:r>
          </a:p>
          <a:p>
            <a:endParaRPr lang="en-US" sz="1300" dirty="0"/>
          </a:p>
          <a:p>
            <a:r>
              <a:rPr lang="en-US" sz="1300" dirty="0"/>
              <a:t>Resources</a:t>
            </a:r>
          </a:p>
          <a:p>
            <a:pPr marL="181240" indent="-181240">
              <a:buFont typeface="Arial" panose="020B0604020202020204" pitchFamily="34" charset="0"/>
              <a:buChar char="•"/>
            </a:pPr>
            <a:r>
              <a:rPr lang="en-US" sz="1300" dirty="0"/>
              <a:t>Handwashing (CDC) </a:t>
            </a:r>
            <a:r>
              <a:rPr lang="en-US" sz="1300" u="sng" dirty="0">
                <a:hlinkClick r:id="rId3"/>
              </a:rPr>
              <a:t>https://www.cdc.gov/coronavirus/2019-ncov/global-covid-19/handwashing.html</a:t>
            </a:r>
            <a:r>
              <a:rPr lang="en-US" sz="1300" dirty="0"/>
              <a:t> </a:t>
            </a:r>
          </a:p>
          <a:p>
            <a:pPr marL="181240" indent="-181240">
              <a:buFont typeface="Arial" panose="020B0604020202020204" pitchFamily="34" charset="0"/>
              <a:buChar char="•"/>
            </a:pPr>
            <a:r>
              <a:rPr lang="en-US" sz="1300" dirty="0"/>
              <a:t>How to </a:t>
            </a:r>
            <a:r>
              <a:rPr lang="en-US" sz="1300" dirty="0" err="1"/>
              <a:t>Handwash</a:t>
            </a:r>
            <a:r>
              <a:rPr lang="en-US" sz="1300" dirty="0"/>
              <a:t>?  (WHO) </a:t>
            </a:r>
            <a:r>
              <a:rPr lang="en-US" sz="1300" u="sng" dirty="0">
                <a:hlinkClick r:id="rId4"/>
              </a:rPr>
              <a:t>https://www.who.int/philippines/emergencies/covid-19-response-in-the-philippines/information/handwashing</a:t>
            </a:r>
            <a:r>
              <a:rPr lang="en-US" sz="1300" dirty="0"/>
              <a:t>  </a:t>
            </a:r>
          </a:p>
          <a:p>
            <a:pPr marL="181240" indent="-181240">
              <a:buFont typeface="Arial" panose="020B0604020202020204" pitchFamily="34" charset="0"/>
              <a:buChar char="•"/>
            </a:pPr>
            <a:r>
              <a:rPr lang="en-US" sz="1300" dirty="0"/>
              <a:t>COVID-19 Preventative Measures </a:t>
            </a:r>
            <a:r>
              <a:rPr lang="en-US" sz="1300" u="sng" dirty="0">
                <a:hlinkClick r:id="rId5"/>
              </a:rPr>
              <a:t>https://foodsafety.ces.ncsu.edu/wp-content/uploads/2020/04/Handwashing_COVID-19_Flyer.pdf?fwd=no</a:t>
            </a:r>
            <a:r>
              <a:rPr lang="en-US" sz="1300" dirty="0"/>
              <a:t>   </a:t>
            </a:r>
          </a:p>
          <a:p>
            <a:pPr marL="181240" indent="-181240" defTabSz="966612">
              <a:buFont typeface="Arial" panose="020B0604020202020204" pitchFamily="34" charset="0"/>
              <a:buChar char="•"/>
              <a:defRPr/>
            </a:pPr>
            <a:r>
              <a:rPr lang="en-US" sz="1300" dirty="0"/>
              <a:t>COVID-19 Response Plan Template for Fruit and Vegetable Farms </a:t>
            </a:r>
            <a:r>
              <a:rPr lang="en-US" sz="1300" u="sng" dirty="0">
                <a:hlinkClick r:id="rId6"/>
              </a:rPr>
              <a:t>https://docs.google.com/document/d/12sLifH-6Dm48lm_s2OIM3rIrN54Fv__z_i52Mvy5yGA/edit</a:t>
            </a:r>
            <a:endParaRPr lang="en-US" sz="1300" dirty="0"/>
          </a:p>
          <a:p>
            <a:endParaRPr lang="en-US" sz="1300" dirty="0"/>
          </a:p>
          <a:p>
            <a:endParaRPr lang="en-US" dirty="0"/>
          </a:p>
        </p:txBody>
      </p:sp>
      <p:sp>
        <p:nvSpPr>
          <p:cNvPr id="4" name="Slide Number Placeholder 3"/>
          <p:cNvSpPr>
            <a:spLocks noGrp="1"/>
          </p:cNvSpPr>
          <p:nvPr>
            <p:ph type="sldNum" sz="quarter" idx="5"/>
          </p:nvPr>
        </p:nvSpPr>
        <p:spPr/>
        <p:txBody>
          <a:bodyPr/>
          <a:lstStyle/>
          <a:p>
            <a:fld id="{6C57A5A0-1C2C-414E-8202-4CC0C112F958}" type="slidenum">
              <a:rPr lang="en-US" smtClean="0"/>
              <a:t>7</a:t>
            </a:fld>
            <a:endParaRPr lang="en-US" dirty="0"/>
          </a:p>
        </p:txBody>
      </p:sp>
      <p:sp>
        <p:nvSpPr>
          <p:cNvPr id="5" name="Header Placeholder 4"/>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2452863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sz="1300" dirty="0"/>
              <a:t>Notes</a:t>
            </a:r>
          </a:p>
          <a:p>
            <a:pPr marL="181240" indent="-181240" defTabSz="966612">
              <a:buFont typeface="Arial" panose="020B0604020202020204" pitchFamily="34" charset="0"/>
              <a:buChar char="•"/>
              <a:defRPr/>
            </a:pPr>
            <a:r>
              <a:rPr lang="en-US" sz="1300" dirty="0"/>
              <a:t>Wash hands when hands are visibly dirty (soiled). </a:t>
            </a:r>
          </a:p>
          <a:p>
            <a:pPr marL="664546" lvl="1" indent="-181240" defTabSz="966612">
              <a:buFont typeface="Arial" panose="020B0604020202020204" pitchFamily="34" charset="0"/>
              <a:buChar char="•"/>
              <a:defRPr/>
            </a:pPr>
            <a:r>
              <a:rPr lang="en-US" sz="1300" dirty="0"/>
              <a:t>After blowing your nose, coughing or sneezing</a:t>
            </a:r>
          </a:p>
          <a:p>
            <a:pPr marL="664546" lvl="1" indent="-181240" defTabSz="966612">
              <a:buFont typeface="Arial" panose="020B0604020202020204" pitchFamily="34" charset="0"/>
              <a:buChar char="•"/>
              <a:defRPr/>
            </a:pPr>
            <a:r>
              <a:rPr lang="en-US" sz="1300" dirty="0"/>
              <a:t>After being in a public place</a:t>
            </a:r>
          </a:p>
          <a:p>
            <a:pPr marL="664546" lvl="1" indent="-181240" defTabSz="966612">
              <a:buFont typeface="Arial" panose="020B0604020202020204" pitchFamily="34" charset="0"/>
              <a:buChar char="•"/>
              <a:defRPr/>
            </a:pPr>
            <a:r>
              <a:rPr lang="en-US" sz="1300" dirty="0"/>
              <a:t>Before and after caring for someone who is sick</a:t>
            </a:r>
          </a:p>
          <a:p>
            <a:pPr marL="664546" lvl="1" indent="-181240" defTabSz="966612">
              <a:buFont typeface="Arial" panose="020B0604020202020204" pitchFamily="34" charset="0"/>
              <a:buChar char="•"/>
              <a:defRPr/>
            </a:pPr>
            <a:r>
              <a:rPr lang="en-US" sz="1300" dirty="0"/>
              <a:t>Before, during and after preparing food</a:t>
            </a:r>
          </a:p>
          <a:p>
            <a:pPr marL="664546" lvl="1" indent="-181240" defTabSz="966612">
              <a:buFont typeface="Arial" panose="020B0604020202020204" pitchFamily="34" charset="0"/>
              <a:buChar char="•"/>
              <a:defRPr/>
            </a:pPr>
            <a:r>
              <a:rPr lang="en-US" sz="1300" dirty="0"/>
              <a:t>Before eating food</a:t>
            </a:r>
          </a:p>
          <a:p>
            <a:pPr marL="664546" lvl="1" indent="-181240" defTabSz="966612">
              <a:buFont typeface="Arial" panose="020B0604020202020204" pitchFamily="34" charset="0"/>
              <a:buChar char="•"/>
              <a:defRPr/>
            </a:pPr>
            <a:r>
              <a:rPr lang="en-US" sz="1300" dirty="0"/>
              <a:t>After using the toilet</a:t>
            </a:r>
          </a:p>
          <a:p>
            <a:pPr marL="664546" lvl="1" indent="-181240" defTabSz="966612">
              <a:buFont typeface="Arial" panose="020B0604020202020204" pitchFamily="34" charset="0"/>
              <a:buChar char="•"/>
              <a:defRPr/>
            </a:pPr>
            <a:r>
              <a:rPr lang="en-US" sz="1300" dirty="0"/>
              <a:t>After touching an animal, animal feed or animal waste</a:t>
            </a:r>
          </a:p>
          <a:p>
            <a:pPr marL="664546" lvl="1" indent="-181240" defTabSz="966612">
              <a:buFont typeface="Arial" panose="020B0604020202020204" pitchFamily="34" charset="0"/>
              <a:buChar char="•"/>
              <a:defRPr/>
            </a:pPr>
            <a:r>
              <a:rPr lang="en-US" sz="1300" dirty="0"/>
              <a:t>After touching garbage</a:t>
            </a:r>
          </a:p>
          <a:p>
            <a:pPr marL="181240" indent="-181240" defTabSz="966612">
              <a:buFont typeface="Arial" panose="020B0604020202020204" pitchFamily="34" charset="0"/>
              <a:buChar char="•"/>
              <a:defRPr/>
            </a:pPr>
            <a:r>
              <a:rPr lang="en-US" sz="1300" dirty="0"/>
              <a:t>Use potable water and soap (liquid or bar)</a:t>
            </a:r>
          </a:p>
          <a:p>
            <a:pPr marL="181240" indent="-181240" defTabSz="966612">
              <a:buFont typeface="Arial" panose="020B0604020202020204" pitchFamily="34" charset="0"/>
              <a:buChar char="•"/>
              <a:defRPr/>
            </a:pPr>
            <a:r>
              <a:rPr lang="en-US" sz="1300" dirty="0"/>
              <a:t>Five steps</a:t>
            </a:r>
          </a:p>
          <a:p>
            <a:pPr marL="724959" lvl="1" indent="-241653" defTabSz="966612">
              <a:buFont typeface="+mj-lt"/>
              <a:buAutoNum type="arabicPeriod"/>
              <a:defRPr/>
            </a:pPr>
            <a:r>
              <a:rPr lang="en-US" sz="1300" dirty="0"/>
              <a:t>Wet hands with clean, running water and apply soap</a:t>
            </a:r>
          </a:p>
          <a:p>
            <a:pPr marL="724959" lvl="1" indent="-241653" defTabSz="966612">
              <a:buFont typeface="+mj-lt"/>
              <a:buAutoNum type="arabicPeriod"/>
              <a:defRPr/>
            </a:pPr>
            <a:r>
              <a:rPr lang="en-US" sz="1300" dirty="0"/>
              <a:t>Lather hands by rubbing them together with soap</a:t>
            </a:r>
          </a:p>
          <a:p>
            <a:pPr marL="724959" lvl="1" indent="-241653" defTabSz="966612">
              <a:buFont typeface="+mj-lt"/>
              <a:buAutoNum type="arabicPeriod"/>
              <a:defRPr/>
            </a:pPr>
            <a:r>
              <a:rPr lang="en-US" sz="1300" dirty="0"/>
              <a:t>Scrub at least 20 seconds</a:t>
            </a:r>
          </a:p>
          <a:p>
            <a:pPr marL="724959" lvl="1" indent="-241653" defTabSz="966612">
              <a:buFont typeface="+mj-lt"/>
              <a:buAutoNum type="arabicPeriod"/>
              <a:defRPr/>
            </a:pPr>
            <a:r>
              <a:rPr lang="en-US" sz="1300" dirty="0"/>
              <a:t>Rinse your hands under clean running water</a:t>
            </a:r>
          </a:p>
          <a:p>
            <a:pPr marL="724959" lvl="1" indent="-241653" defTabSz="966612">
              <a:buFont typeface="+mj-lt"/>
              <a:buAutoNum type="arabicPeriod"/>
              <a:defRPr/>
            </a:pPr>
            <a:r>
              <a:rPr lang="en-US" sz="1300" dirty="0"/>
              <a:t>Dry your hands using single use paper towels</a:t>
            </a:r>
          </a:p>
          <a:p>
            <a:pPr marL="241653" indent="-241653">
              <a:buFont typeface="+mj-lt"/>
              <a:buAutoNum type="arabicPeriod"/>
            </a:pPr>
            <a:endParaRPr lang="en-US" sz="1300" dirty="0"/>
          </a:p>
          <a:p>
            <a:r>
              <a:rPr lang="en-US" sz="1300" dirty="0"/>
              <a:t>Resources</a:t>
            </a:r>
          </a:p>
          <a:p>
            <a:pPr marL="181240" indent="-181240">
              <a:buFont typeface="Arial" panose="020B0604020202020204" pitchFamily="34" charset="0"/>
              <a:buChar char="•"/>
            </a:pPr>
            <a:r>
              <a:rPr lang="en-US" sz="1300" dirty="0"/>
              <a:t>Handwashing (CDC) </a:t>
            </a:r>
            <a:r>
              <a:rPr lang="en-US" sz="1300" u="sng" dirty="0">
                <a:hlinkClick r:id="rId3"/>
              </a:rPr>
              <a:t>https://www.cdc.gov/coronavirus/2019-ncov/global-covid-19/handwashing.html</a:t>
            </a:r>
            <a:r>
              <a:rPr lang="en-US" sz="1300" dirty="0"/>
              <a:t> </a:t>
            </a:r>
          </a:p>
          <a:p>
            <a:pPr marL="181240" indent="-181240">
              <a:buFont typeface="Arial" panose="020B0604020202020204" pitchFamily="34" charset="0"/>
              <a:buChar char="•"/>
            </a:pPr>
            <a:r>
              <a:rPr lang="en-US" sz="1300" dirty="0"/>
              <a:t>How to </a:t>
            </a:r>
            <a:r>
              <a:rPr lang="en-US" sz="1300" dirty="0" err="1"/>
              <a:t>Handwash</a:t>
            </a:r>
            <a:r>
              <a:rPr lang="en-US" sz="1300" dirty="0"/>
              <a:t>?  (WHO) </a:t>
            </a:r>
            <a:r>
              <a:rPr lang="en-US" sz="1300" u="sng" dirty="0">
                <a:hlinkClick r:id="rId4"/>
              </a:rPr>
              <a:t>https://www.who.int/philippines/emergencies/covid-19-response-in-the-philippines/information/handwashing</a:t>
            </a:r>
            <a:r>
              <a:rPr lang="en-US" sz="1300" dirty="0"/>
              <a:t>  </a:t>
            </a:r>
          </a:p>
          <a:p>
            <a:pPr marL="181240" indent="-181240">
              <a:buFont typeface="Arial" panose="020B0604020202020204" pitchFamily="34" charset="0"/>
              <a:buChar char="•"/>
            </a:pPr>
            <a:r>
              <a:rPr lang="en-US" sz="1300" dirty="0"/>
              <a:t>COVID-19 Preventative Measures </a:t>
            </a:r>
            <a:r>
              <a:rPr lang="en-US" sz="1300" u="sng" dirty="0">
                <a:hlinkClick r:id="rId5"/>
              </a:rPr>
              <a:t>https://foodsafety.ces.ncsu.edu/wp-content/uploads/2020/04/Handwashing_COVID-19_Flyer.pdf?fwd=no</a:t>
            </a:r>
            <a:r>
              <a:rPr lang="en-US" sz="1300" dirty="0"/>
              <a:t>   </a:t>
            </a:r>
          </a:p>
        </p:txBody>
      </p:sp>
      <p:sp>
        <p:nvSpPr>
          <p:cNvPr id="4" name="Slide Number Placeholder 3"/>
          <p:cNvSpPr>
            <a:spLocks noGrp="1"/>
          </p:cNvSpPr>
          <p:nvPr>
            <p:ph type="sldNum" sz="quarter" idx="5"/>
          </p:nvPr>
        </p:nvSpPr>
        <p:spPr/>
        <p:txBody>
          <a:bodyPr/>
          <a:lstStyle/>
          <a:p>
            <a:fld id="{6C57A5A0-1C2C-414E-8202-4CC0C112F958}" type="slidenum">
              <a:rPr lang="en-US" smtClean="0"/>
              <a:t>8</a:t>
            </a:fld>
            <a:endParaRPr lang="en-US" dirty="0"/>
          </a:p>
        </p:txBody>
      </p:sp>
      <p:sp>
        <p:nvSpPr>
          <p:cNvPr id="5" name="Header Placeholder 4"/>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2396838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sz="1300" dirty="0"/>
              <a:t>Notes</a:t>
            </a:r>
          </a:p>
          <a:p>
            <a:pPr marL="181240" indent="-181240">
              <a:buFont typeface="Arial" panose="020B0604020202020204" pitchFamily="34" charset="0"/>
              <a:buChar char="•"/>
            </a:pPr>
            <a:r>
              <a:rPr lang="en-US" sz="1300" dirty="0"/>
              <a:t>Review the components of a basic hand washing station</a:t>
            </a:r>
          </a:p>
          <a:p>
            <a:pPr marL="724959" lvl="1" indent="-241653">
              <a:buAutoNum type="arabicPeriod"/>
            </a:pPr>
            <a:r>
              <a:rPr lang="en-US" dirty="0" smtClean="0"/>
              <a:t>Potable water from an approved source</a:t>
            </a:r>
          </a:p>
          <a:p>
            <a:pPr marL="724959" lvl="1" indent="-241653">
              <a:buAutoNum type="arabicPeriod"/>
            </a:pPr>
            <a:r>
              <a:rPr lang="en-US" dirty="0" smtClean="0"/>
              <a:t>Spigot faucet</a:t>
            </a:r>
          </a:p>
          <a:p>
            <a:pPr marL="724959" lvl="1" indent="-241653">
              <a:buAutoNum type="arabicPeriod"/>
            </a:pPr>
            <a:r>
              <a:rPr lang="en-US" dirty="0" smtClean="0"/>
              <a:t>Warm water 100 to 120 degrees F</a:t>
            </a:r>
          </a:p>
          <a:p>
            <a:pPr marL="724959" lvl="1" indent="-241653">
              <a:buAutoNum type="arabicPeriod"/>
            </a:pPr>
            <a:r>
              <a:rPr lang="en-US" dirty="0" smtClean="0"/>
              <a:t>Catch basin/gray water disposal</a:t>
            </a:r>
          </a:p>
          <a:p>
            <a:pPr marL="724959" lvl="1" indent="-241653">
              <a:buAutoNum type="arabicPeriod"/>
            </a:pPr>
            <a:r>
              <a:rPr lang="en-US" dirty="0" smtClean="0"/>
              <a:t>Trash can</a:t>
            </a:r>
          </a:p>
          <a:p>
            <a:pPr marL="724959" lvl="1" indent="-241653">
              <a:buAutoNum type="arabicPeriod"/>
            </a:pPr>
            <a:r>
              <a:rPr lang="en-US" dirty="0" smtClean="0"/>
              <a:t>Single use, disposable paper towels</a:t>
            </a:r>
            <a:endParaRPr lang="en-US" sz="1300" dirty="0"/>
          </a:p>
          <a:p>
            <a:endParaRPr lang="en-US" sz="1300" dirty="0"/>
          </a:p>
          <a:p>
            <a:r>
              <a:rPr lang="en-US" sz="1300" dirty="0"/>
              <a:t>Resources</a:t>
            </a:r>
          </a:p>
          <a:p>
            <a:pPr marL="181240" indent="-181240">
              <a:buFont typeface="Arial" panose="020B0604020202020204" pitchFamily="34" charset="0"/>
              <a:buChar char="•"/>
            </a:pPr>
            <a:r>
              <a:rPr lang="en-US" sz="1300" dirty="0"/>
              <a:t>Build a low-cost handwashing station for food safety on the farm </a:t>
            </a:r>
            <a:r>
              <a:rPr lang="en-US" sz="1300" u="sng" dirty="0">
                <a:hlinkClick r:id="rId3"/>
              </a:rPr>
              <a:t>https://extension.umn.edu/growing-safe-food/handwashing-station</a:t>
            </a:r>
            <a:r>
              <a:rPr lang="en-US" sz="1300" dirty="0"/>
              <a:t> </a:t>
            </a:r>
          </a:p>
          <a:p>
            <a:pPr marL="181240" indent="-181240">
              <a:buFont typeface="Arial" panose="020B0604020202020204" pitchFamily="34" charset="0"/>
              <a:buChar char="•"/>
            </a:pPr>
            <a:r>
              <a:rPr lang="en-US" sz="1300" dirty="0"/>
              <a:t>Food Safety Hand Washing Station Demonstration (Tuskegee University) </a:t>
            </a:r>
            <a:r>
              <a:rPr lang="en-US" sz="1300" u="sng" dirty="0">
                <a:hlinkClick r:id="rId4"/>
              </a:rPr>
              <a:t>https://www.facebook.com/281495325336707/videos/762403254296877</a:t>
            </a:r>
            <a:r>
              <a:rPr lang="en-US" sz="1300" dirty="0"/>
              <a:t> </a:t>
            </a:r>
          </a:p>
          <a:p>
            <a:pPr marL="181240" indent="-181240">
              <a:buFont typeface="Arial" panose="020B0604020202020204" pitchFamily="34" charset="0"/>
              <a:buChar char="•"/>
            </a:pPr>
            <a:r>
              <a:rPr lang="en-US" sz="1300" dirty="0"/>
              <a:t>Handwashing station </a:t>
            </a:r>
            <a:r>
              <a:rPr lang="en-US" sz="1300" u="sng" dirty="0">
                <a:hlinkClick r:id="rId5"/>
              </a:rPr>
              <a:t>https://foodsafety.ces.ncsu.edu/wp-content/uploads/2021/04/Handwashing-station_Safe-Plates.png</a:t>
            </a:r>
            <a:r>
              <a:rPr lang="en-US" sz="1300" dirty="0"/>
              <a:t> </a:t>
            </a:r>
          </a:p>
          <a:p>
            <a:pPr marL="181240" indent="-181240">
              <a:buFont typeface="Arial" panose="020B0604020202020204" pitchFamily="34" charset="0"/>
              <a:buChar char="•"/>
            </a:pPr>
            <a:r>
              <a:rPr lang="en-US" sz="1300" dirty="0"/>
              <a:t>Making your own handwashing station </a:t>
            </a:r>
            <a:r>
              <a:rPr lang="en-US" sz="1300" u="sng" dirty="0">
                <a:hlinkClick r:id="rId6"/>
              </a:rPr>
              <a:t>https://www.youtube.com/watch?v=0XCXVcTVQMc</a:t>
            </a:r>
            <a:r>
              <a:rPr lang="en-US" sz="1300" dirty="0"/>
              <a:t>  </a:t>
            </a:r>
          </a:p>
          <a:p>
            <a:pPr marL="181240" indent="-181240">
              <a:buFont typeface="Arial" panose="020B0604020202020204" pitchFamily="34" charset="0"/>
              <a:buChar char="•"/>
            </a:pPr>
            <a:r>
              <a:rPr lang="en-US" sz="1300" dirty="0"/>
              <a:t>Portable handwashing stations </a:t>
            </a:r>
            <a:r>
              <a:rPr lang="en-US" sz="1300" u="sng" dirty="0">
                <a:hlinkClick r:id="rId7"/>
              </a:rPr>
              <a:t>https://www.youngfarmers.org/fsma_resources/portable-handwashing-stations/</a:t>
            </a:r>
            <a:r>
              <a:rPr lang="en-US" sz="1300" dirty="0"/>
              <a:t> </a:t>
            </a:r>
            <a:endParaRPr lang="en-US" dirty="0"/>
          </a:p>
        </p:txBody>
      </p:sp>
      <p:sp>
        <p:nvSpPr>
          <p:cNvPr id="4" name="Slide Number Placeholder 3"/>
          <p:cNvSpPr>
            <a:spLocks noGrp="1"/>
          </p:cNvSpPr>
          <p:nvPr>
            <p:ph type="sldNum" sz="quarter" idx="5"/>
          </p:nvPr>
        </p:nvSpPr>
        <p:spPr/>
        <p:txBody>
          <a:bodyPr/>
          <a:lstStyle/>
          <a:p>
            <a:fld id="{6C57A5A0-1C2C-414E-8202-4CC0C112F958}" type="slidenum">
              <a:rPr lang="en-US" smtClean="0"/>
              <a:t>9</a:t>
            </a:fld>
            <a:endParaRPr lang="en-US" dirty="0"/>
          </a:p>
        </p:txBody>
      </p:sp>
      <p:sp>
        <p:nvSpPr>
          <p:cNvPr id="5" name="Header Placeholder 4"/>
          <p:cNvSpPr>
            <a:spLocks noGrp="1"/>
          </p:cNvSpPr>
          <p:nvPr>
            <p:ph type="hdr" sz="quarter" idx="10"/>
          </p:nvPr>
        </p:nvSpPr>
        <p:spPr/>
        <p:txBody>
          <a:bodyPr/>
          <a:lstStyle/>
          <a:p>
            <a:r>
              <a:rPr lang="en-US" smtClean="0"/>
              <a:t>Produce Safety During COVID-19 – Module B</a:t>
            </a:r>
            <a:endParaRPr lang="en-US" dirty="0"/>
          </a:p>
        </p:txBody>
      </p:sp>
    </p:spTree>
    <p:extLst>
      <p:ext uri="{BB962C8B-B14F-4D97-AF65-F5344CB8AC3E}">
        <p14:creationId xmlns:p14="http://schemas.microsoft.com/office/powerpoint/2010/main" val="2720886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EB1313-CD47-49CB-B1BD-855055010FE8}" type="datetime1">
              <a:rPr lang="en-US" smtClean="0"/>
              <a:t>5/23/2021</a:t>
            </a:fld>
            <a:endParaRPr lang="en-US" dirty="0"/>
          </a:p>
        </p:txBody>
      </p:sp>
      <p:sp>
        <p:nvSpPr>
          <p:cNvPr id="5" name="Footer Placeholder 4"/>
          <p:cNvSpPr>
            <a:spLocks noGrp="1"/>
          </p:cNvSpPr>
          <p:nvPr>
            <p:ph type="ftr" sz="quarter" idx="11"/>
          </p:nvPr>
        </p:nvSpPr>
        <p:spPr/>
        <p:txBody>
          <a:bodyPr/>
          <a:lstStyle>
            <a:lvl1pPr>
              <a:defRPr>
                <a:solidFill>
                  <a:schemeClr val="bg1"/>
                </a:solidFill>
                <a:latin typeface="+mn-lt"/>
              </a:defRPr>
            </a:lvl1pPr>
          </a:lstStyle>
          <a:p>
            <a:r>
              <a:rPr lang="en-US" dirty="0"/>
              <a:t>Produce Safety during COVID-19</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27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1CAFA30-E60E-49EC-A0ED-41CFE2F2D397}" type="datetime1">
              <a:rPr lang="en-US" smtClean="0"/>
              <a:t>5/23/2021</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dirty="0"/>
              <a:t>Produce Safety during COVID-19</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967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ACF033-B104-404F-AA89-907BB8C72D56}" type="datetime1">
              <a:rPr lang="en-US" smtClean="0"/>
              <a:t>5/23/2021</a:t>
            </a:fld>
            <a:endParaRPr lang="en-US" dirty="0"/>
          </a:p>
        </p:txBody>
      </p:sp>
      <p:sp>
        <p:nvSpPr>
          <p:cNvPr id="6" name="Footer Placeholder 5"/>
          <p:cNvSpPr>
            <a:spLocks noGrp="1"/>
          </p:cNvSpPr>
          <p:nvPr>
            <p:ph type="ftr" sz="quarter" idx="11"/>
          </p:nvPr>
        </p:nvSpPr>
        <p:spPr/>
        <p:txBody>
          <a:bodyPr/>
          <a:lstStyle/>
          <a:p>
            <a:r>
              <a:rPr lang="en-US" dirty="0"/>
              <a:t>Produce Safety during COVID-19</a:t>
            </a:r>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4468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CF89C0-B8A1-416F-B06F-75B6454E2D41}" type="datetime1">
              <a:rPr lang="en-US" smtClean="0"/>
              <a:t>5/23/2021</a:t>
            </a:fld>
            <a:endParaRPr lang="en-US" dirty="0"/>
          </a:p>
        </p:txBody>
      </p:sp>
      <p:sp>
        <p:nvSpPr>
          <p:cNvPr id="5" name="Footer Placeholder 4"/>
          <p:cNvSpPr>
            <a:spLocks noGrp="1"/>
          </p:cNvSpPr>
          <p:nvPr>
            <p:ph type="ftr" sz="quarter" idx="11"/>
          </p:nvPr>
        </p:nvSpPr>
        <p:spPr/>
        <p:txBody>
          <a:bodyPr/>
          <a:lstStyle/>
          <a:p>
            <a:r>
              <a:rPr lang="en-US" dirty="0"/>
              <a:t>Produce Safety during COVID-19</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8351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289896-F315-4013-9210-C13D300EDBF5}" type="datetime1">
              <a:rPr lang="en-US" smtClean="0"/>
              <a:t>5/23/2021</a:t>
            </a:fld>
            <a:endParaRPr lang="en-US" dirty="0"/>
          </a:p>
        </p:txBody>
      </p:sp>
      <p:sp>
        <p:nvSpPr>
          <p:cNvPr id="5" name="Footer Placeholder 4"/>
          <p:cNvSpPr>
            <a:spLocks noGrp="1"/>
          </p:cNvSpPr>
          <p:nvPr>
            <p:ph type="ftr" sz="quarter" idx="11"/>
          </p:nvPr>
        </p:nvSpPr>
        <p:spPr/>
        <p:txBody>
          <a:bodyPr/>
          <a:lstStyle/>
          <a:p>
            <a:r>
              <a:rPr lang="en-US" dirty="0"/>
              <a:t>Produce Safety during COVID-19</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3645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C26C38-6F46-4929-A8F3-EC79E49910C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A86D497-B0E2-4723-9E3F-F37B79DEE97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9C3BAF1-AF81-4D37-9462-B5E779605BB8}"/>
              </a:ext>
            </a:extLst>
          </p:cNvPr>
          <p:cNvSpPr>
            <a:spLocks noGrp="1"/>
          </p:cNvSpPr>
          <p:nvPr>
            <p:ph type="dt" sz="half" idx="10"/>
          </p:nvPr>
        </p:nvSpPr>
        <p:spPr/>
        <p:txBody>
          <a:bodyPr/>
          <a:lstStyle/>
          <a:p>
            <a:fld id="{FA86376C-73B6-487C-A485-29900332C8CD}" type="datetime1">
              <a:rPr lang="en-US" smtClean="0"/>
              <a:t>5/23/2021</a:t>
            </a:fld>
            <a:endParaRPr lang="en-US" dirty="0"/>
          </a:p>
        </p:txBody>
      </p:sp>
      <p:sp>
        <p:nvSpPr>
          <p:cNvPr id="5" name="Footer Placeholder 4">
            <a:extLst>
              <a:ext uri="{FF2B5EF4-FFF2-40B4-BE49-F238E27FC236}">
                <a16:creationId xmlns:a16="http://schemas.microsoft.com/office/drawing/2014/main" xmlns="" id="{107ED2D9-75CF-43A2-94E3-A90538307947}"/>
              </a:ext>
            </a:extLst>
          </p:cNvPr>
          <p:cNvSpPr>
            <a:spLocks noGrp="1"/>
          </p:cNvSpPr>
          <p:nvPr>
            <p:ph type="ftr" sz="quarter" idx="11"/>
          </p:nvPr>
        </p:nvSpPr>
        <p:spPr/>
        <p:txBody>
          <a:bodyPr/>
          <a:lstStyle/>
          <a:p>
            <a:r>
              <a:rPr lang="en-US" dirty="0"/>
              <a:t>Produce Safety during COVID-19</a:t>
            </a:r>
          </a:p>
        </p:txBody>
      </p:sp>
      <p:sp>
        <p:nvSpPr>
          <p:cNvPr id="6" name="Slide Number Placeholder 5">
            <a:extLst>
              <a:ext uri="{FF2B5EF4-FFF2-40B4-BE49-F238E27FC236}">
                <a16:creationId xmlns:a16="http://schemas.microsoft.com/office/drawing/2014/main" xmlns="" id="{E689D1FF-E973-43B9-8151-62B055CC532B}"/>
              </a:ext>
            </a:extLst>
          </p:cNvPr>
          <p:cNvSpPr>
            <a:spLocks noGrp="1"/>
          </p:cNvSpPr>
          <p:nvPr>
            <p:ph type="sldNum" sz="quarter" idx="12"/>
          </p:nvPr>
        </p:nvSpPr>
        <p:spPr/>
        <p:txBody>
          <a:bodyPr/>
          <a:lstStyle/>
          <a:p>
            <a:fld id="{252480B2-A1B9-4E86-B401-A3D7BF5F882C}" type="slidenum">
              <a:rPr lang="en-US" smtClean="0"/>
              <a:t>‹#›</a:t>
            </a:fld>
            <a:endParaRPr lang="en-US" dirty="0"/>
          </a:p>
        </p:txBody>
      </p:sp>
    </p:spTree>
    <p:extLst>
      <p:ext uri="{BB962C8B-B14F-4D97-AF65-F5344CB8AC3E}">
        <p14:creationId xmlns:p14="http://schemas.microsoft.com/office/powerpoint/2010/main" val="29020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A26393-39E7-4D0D-AC20-619DD7DCC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CDE34F5-0DCC-4958-8374-B03B1CBD69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3CBEDD4-45C8-41F1-85E7-116B34ABCEC3}"/>
              </a:ext>
            </a:extLst>
          </p:cNvPr>
          <p:cNvSpPr>
            <a:spLocks noGrp="1"/>
          </p:cNvSpPr>
          <p:nvPr>
            <p:ph type="dt" sz="half" idx="10"/>
          </p:nvPr>
        </p:nvSpPr>
        <p:spPr/>
        <p:txBody>
          <a:bodyPr/>
          <a:lstStyle/>
          <a:p>
            <a:fld id="{ADF295FD-49D0-4991-9B7D-830C32C5AA8F}" type="datetime1">
              <a:rPr lang="en-US" smtClean="0"/>
              <a:t>5/23/2021</a:t>
            </a:fld>
            <a:endParaRPr lang="en-US" dirty="0"/>
          </a:p>
        </p:txBody>
      </p:sp>
      <p:sp>
        <p:nvSpPr>
          <p:cNvPr id="5" name="Footer Placeholder 4">
            <a:extLst>
              <a:ext uri="{FF2B5EF4-FFF2-40B4-BE49-F238E27FC236}">
                <a16:creationId xmlns:a16="http://schemas.microsoft.com/office/drawing/2014/main" xmlns="" id="{B84FABC5-15C8-43D6-8F4A-1A0F81C97F42}"/>
              </a:ext>
            </a:extLst>
          </p:cNvPr>
          <p:cNvSpPr>
            <a:spLocks noGrp="1"/>
          </p:cNvSpPr>
          <p:nvPr>
            <p:ph type="ftr" sz="quarter" idx="11"/>
          </p:nvPr>
        </p:nvSpPr>
        <p:spPr/>
        <p:txBody>
          <a:bodyPr/>
          <a:lstStyle/>
          <a:p>
            <a:r>
              <a:rPr lang="en-US" dirty="0"/>
              <a:t>Produce Safety during COVID-19</a:t>
            </a:r>
          </a:p>
        </p:txBody>
      </p:sp>
      <p:sp>
        <p:nvSpPr>
          <p:cNvPr id="6" name="Slide Number Placeholder 5">
            <a:extLst>
              <a:ext uri="{FF2B5EF4-FFF2-40B4-BE49-F238E27FC236}">
                <a16:creationId xmlns:a16="http://schemas.microsoft.com/office/drawing/2014/main" xmlns="" id="{C0536B16-9DD3-4FB7-9703-EFE331EDFF4A}"/>
              </a:ext>
            </a:extLst>
          </p:cNvPr>
          <p:cNvSpPr>
            <a:spLocks noGrp="1"/>
          </p:cNvSpPr>
          <p:nvPr>
            <p:ph type="sldNum" sz="quarter" idx="12"/>
          </p:nvPr>
        </p:nvSpPr>
        <p:spPr/>
        <p:txBody>
          <a:bodyPr/>
          <a:lstStyle/>
          <a:p>
            <a:fld id="{252480B2-A1B9-4E86-B401-A3D7BF5F882C}" type="slidenum">
              <a:rPr lang="en-US" smtClean="0"/>
              <a:t>‹#›</a:t>
            </a:fld>
            <a:endParaRPr lang="en-US" dirty="0"/>
          </a:p>
        </p:txBody>
      </p:sp>
    </p:spTree>
    <p:extLst>
      <p:ext uri="{BB962C8B-B14F-4D97-AF65-F5344CB8AC3E}">
        <p14:creationId xmlns:p14="http://schemas.microsoft.com/office/powerpoint/2010/main" val="3488445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E48551-DB40-493F-A86F-1CD516C7FA2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27F0679-D912-43ED-B08B-9A4FC0BA88D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3D9594D-659B-4D9E-9574-4ABEB00D9F48}"/>
              </a:ext>
            </a:extLst>
          </p:cNvPr>
          <p:cNvSpPr>
            <a:spLocks noGrp="1"/>
          </p:cNvSpPr>
          <p:nvPr>
            <p:ph type="dt" sz="half" idx="10"/>
          </p:nvPr>
        </p:nvSpPr>
        <p:spPr/>
        <p:txBody>
          <a:bodyPr/>
          <a:lstStyle/>
          <a:p>
            <a:fld id="{E77BAD7A-2BFB-4776-9F36-8EA59694BC2F}" type="datetime1">
              <a:rPr lang="en-US" smtClean="0"/>
              <a:t>5/23/2021</a:t>
            </a:fld>
            <a:endParaRPr lang="en-US" dirty="0"/>
          </a:p>
        </p:txBody>
      </p:sp>
      <p:sp>
        <p:nvSpPr>
          <p:cNvPr id="5" name="Footer Placeholder 4">
            <a:extLst>
              <a:ext uri="{FF2B5EF4-FFF2-40B4-BE49-F238E27FC236}">
                <a16:creationId xmlns:a16="http://schemas.microsoft.com/office/drawing/2014/main" xmlns="" id="{FDAB9061-62B1-4985-A068-CDF701E690C4}"/>
              </a:ext>
            </a:extLst>
          </p:cNvPr>
          <p:cNvSpPr>
            <a:spLocks noGrp="1"/>
          </p:cNvSpPr>
          <p:nvPr>
            <p:ph type="ftr" sz="quarter" idx="11"/>
          </p:nvPr>
        </p:nvSpPr>
        <p:spPr/>
        <p:txBody>
          <a:bodyPr/>
          <a:lstStyle/>
          <a:p>
            <a:r>
              <a:rPr lang="en-US" dirty="0"/>
              <a:t>Produce Safety during COVID-19</a:t>
            </a:r>
          </a:p>
        </p:txBody>
      </p:sp>
      <p:sp>
        <p:nvSpPr>
          <p:cNvPr id="6" name="Slide Number Placeholder 5">
            <a:extLst>
              <a:ext uri="{FF2B5EF4-FFF2-40B4-BE49-F238E27FC236}">
                <a16:creationId xmlns:a16="http://schemas.microsoft.com/office/drawing/2014/main" xmlns="" id="{3C759190-7E72-4D47-B738-CADC35B86ECC}"/>
              </a:ext>
            </a:extLst>
          </p:cNvPr>
          <p:cNvSpPr>
            <a:spLocks noGrp="1"/>
          </p:cNvSpPr>
          <p:nvPr>
            <p:ph type="sldNum" sz="quarter" idx="12"/>
          </p:nvPr>
        </p:nvSpPr>
        <p:spPr/>
        <p:txBody>
          <a:bodyPr/>
          <a:lstStyle/>
          <a:p>
            <a:fld id="{252480B2-A1B9-4E86-B401-A3D7BF5F882C}" type="slidenum">
              <a:rPr lang="en-US" smtClean="0"/>
              <a:t>‹#›</a:t>
            </a:fld>
            <a:endParaRPr lang="en-US" dirty="0"/>
          </a:p>
        </p:txBody>
      </p:sp>
    </p:spTree>
    <p:extLst>
      <p:ext uri="{BB962C8B-B14F-4D97-AF65-F5344CB8AC3E}">
        <p14:creationId xmlns:p14="http://schemas.microsoft.com/office/powerpoint/2010/main" val="1728970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CA8421-CF02-457D-AC46-92F82F95AF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1B73192-059D-4955-8AD6-CB1E07DC94C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AA80E90-12C7-4A6E-AAC0-CD0A6FDA66D6}"/>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24926E2-E3F1-4904-9010-067669E99932}"/>
              </a:ext>
            </a:extLst>
          </p:cNvPr>
          <p:cNvSpPr>
            <a:spLocks noGrp="1"/>
          </p:cNvSpPr>
          <p:nvPr>
            <p:ph type="dt" sz="half" idx="10"/>
          </p:nvPr>
        </p:nvSpPr>
        <p:spPr/>
        <p:txBody>
          <a:bodyPr/>
          <a:lstStyle/>
          <a:p>
            <a:fld id="{712D148F-4A8B-45C1-BF30-7ABCCA8566C4}" type="datetime1">
              <a:rPr lang="en-US" smtClean="0"/>
              <a:t>5/23/2021</a:t>
            </a:fld>
            <a:endParaRPr lang="en-US" dirty="0"/>
          </a:p>
        </p:txBody>
      </p:sp>
      <p:sp>
        <p:nvSpPr>
          <p:cNvPr id="6" name="Footer Placeholder 5">
            <a:extLst>
              <a:ext uri="{FF2B5EF4-FFF2-40B4-BE49-F238E27FC236}">
                <a16:creationId xmlns:a16="http://schemas.microsoft.com/office/drawing/2014/main" xmlns="" id="{E785FC2F-3F39-4B34-9753-8415E0FB8A04}"/>
              </a:ext>
            </a:extLst>
          </p:cNvPr>
          <p:cNvSpPr>
            <a:spLocks noGrp="1"/>
          </p:cNvSpPr>
          <p:nvPr>
            <p:ph type="ftr" sz="quarter" idx="11"/>
          </p:nvPr>
        </p:nvSpPr>
        <p:spPr/>
        <p:txBody>
          <a:bodyPr/>
          <a:lstStyle/>
          <a:p>
            <a:r>
              <a:rPr lang="en-US" dirty="0"/>
              <a:t>Produce Safety during COVID-19</a:t>
            </a:r>
          </a:p>
        </p:txBody>
      </p:sp>
      <p:sp>
        <p:nvSpPr>
          <p:cNvPr id="7" name="Slide Number Placeholder 6">
            <a:extLst>
              <a:ext uri="{FF2B5EF4-FFF2-40B4-BE49-F238E27FC236}">
                <a16:creationId xmlns:a16="http://schemas.microsoft.com/office/drawing/2014/main" xmlns="" id="{C018EA8F-E594-4D25-8A42-645D326C13BF}"/>
              </a:ext>
            </a:extLst>
          </p:cNvPr>
          <p:cNvSpPr>
            <a:spLocks noGrp="1"/>
          </p:cNvSpPr>
          <p:nvPr>
            <p:ph type="sldNum" sz="quarter" idx="12"/>
          </p:nvPr>
        </p:nvSpPr>
        <p:spPr/>
        <p:txBody>
          <a:bodyPr/>
          <a:lstStyle/>
          <a:p>
            <a:fld id="{252480B2-A1B9-4E86-B401-A3D7BF5F882C}" type="slidenum">
              <a:rPr lang="en-US" smtClean="0"/>
              <a:t>‹#›</a:t>
            </a:fld>
            <a:endParaRPr lang="en-US" dirty="0"/>
          </a:p>
        </p:txBody>
      </p:sp>
    </p:spTree>
    <p:extLst>
      <p:ext uri="{BB962C8B-B14F-4D97-AF65-F5344CB8AC3E}">
        <p14:creationId xmlns:p14="http://schemas.microsoft.com/office/powerpoint/2010/main" val="4148374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186F05-EFFF-4393-B9A5-94DF5FE06FA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C943EF1-EB0F-4D3E-AE18-36B96A64990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8076A48-9817-40CD-BFCE-2E4A6017760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0AC2F4E-9DA4-4F7F-9483-4BC4A2AC8E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D6F7482-15F0-4B79-B613-B0609FFBAE5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DDBD17C-D164-477A-B03B-B26A01A7A78C}"/>
              </a:ext>
            </a:extLst>
          </p:cNvPr>
          <p:cNvSpPr>
            <a:spLocks noGrp="1"/>
          </p:cNvSpPr>
          <p:nvPr>
            <p:ph type="dt" sz="half" idx="10"/>
          </p:nvPr>
        </p:nvSpPr>
        <p:spPr/>
        <p:txBody>
          <a:bodyPr/>
          <a:lstStyle/>
          <a:p>
            <a:fld id="{A80A2120-FD7C-4BE5-8219-1D23BB530FE1}" type="datetime1">
              <a:rPr lang="en-US" smtClean="0"/>
              <a:t>5/23/2021</a:t>
            </a:fld>
            <a:endParaRPr lang="en-US" dirty="0"/>
          </a:p>
        </p:txBody>
      </p:sp>
      <p:sp>
        <p:nvSpPr>
          <p:cNvPr id="8" name="Footer Placeholder 7">
            <a:extLst>
              <a:ext uri="{FF2B5EF4-FFF2-40B4-BE49-F238E27FC236}">
                <a16:creationId xmlns:a16="http://schemas.microsoft.com/office/drawing/2014/main" xmlns="" id="{C6F834A5-A5EF-4B98-A0E8-70EAE9CA79F1}"/>
              </a:ext>
            </a:extLst>
          </p:cNvPr>
          <p:cNvSpPr>
            <a:spLocks noGrp="1"/>
          </p:cNvSpPr>
          <p:nvPr>
            <p:ph type="ftr" sz="quarter" idx="11"/>
          </p:nvPr>
        </p:nvSpPr>
        <p:spPr/>
        <p:txBody>
          <a:bodyPr/>
          <a:lstStyle/>
          <a:p>
            <a:r>
              <a:rPr lang="en-US" dirty="0"/>
              <a:t>Produce Safety during COVID-19</a:t>
            </a:r>
          </a:p>
        </p:txBody>
      </p:sp>
      <p:sp>
        <p:nvSpPr>
          <p:cNvPr id="9" name="Slide Number Placeholder 8">
            <a:extLst>
              <a:ext uri="{FF2B5EF4-FFF2-40B4-BE49-F238E27FC236}">
                <a16:creationId xmlns:a16="http://schemas.microsoft.com/office/drawing/2014/main" xmlns="" id="{22E4891B-07E7-40B7-ABF4-A2397CB4D0A9}"/>
              </a:ext>
            </a:extLst>
          </p:cNvPr>
          <p:cNvSpPr>
            <a:spLocks noGrp="1"/>
          </p:cNvSpPr>
          <p:nvPr>
            <p:ph type="sldNum" sz="quarter" idx="12"/>
          </p:nvPr>
        </p:nvSpPr>
        <p:spPr/>
        <p:txBody>
          <a:bodyPr/>
          <a:lstStyle/>
          <a:p>
            <a:fld id="{252480B2-A1B9-4E86-B401-A3D7BF5F882C}" type="slidenum">
              <a:rPr lang="en-US" smtClean="0"/>
              <a:t>‹#›</a:t>
            </a:fld>
            <a:endParaRPr lang="en-US" dirty="0"/>
          </a:p>
        </p:txBody>
      </p:sp>
    </p:spTree>
    <p:extLst>
      <p:ext uri="{BB962C8B-B14F-4D97-AF65-F5344CB8AC3E}">
        <p14:creationId xmlns:p14="http://schemas.microsoft.com/office/powerpoint/2010/main" val="3323198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328FD0-41BF-4EDA-B1E7-E41FC9A873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C45C9AA-E113-41B2-A3CB-010F1224C410}"/>
              </a:ext>
            </a:extLst>
          </p:cNvPr>
          <p:cNvSpPr>
            <a:spLocks noGrp="1"/>
          </p:cNvSpPr>
          <p:nvPr>
            <p:ph type="dt" sz="half" idx="10"/>
          </p:nvPr>
        </p:nvSpPr>
        <p:spPr/>
        <p:txBody>
          <a:bodyPr/>
          <a:lstStyle/>
          <a:p>
            <a:fld id="{E455E966-67F2-45EB-A2F8-E455615D0D18}" type="datetime1">
              <a:rPr lang="en-US" smtClean="0"/>
              <a:t>5/23/2021</a:t>
            </a:fld>
            <a:endParaRPr lang="en-US" dirty="0"/>
          </a:p>
        </p:txBody>
      </p:sp>
      <p:sp>
        <p:nvSpPr>
          <p:cNvPr id="4" name="Footer Placeholder 3">
            <a:extLst>
              <a:ext uri="{FF2B5EF4-FFF2-40B4-BE49-F238E27FC236}">
                <a16:creationId xmlns:a16="http://schemas.microsoft.com/office/drawing/2014/main" xmlns="" id="{42A7D427-C346-40DB-BF02-6F0D1A335FDE}"/>
              </a:ext>
            </a:extLst>
          </p:cNvPr>
          <p:cNvSpPr>
            <a:spLocks noGrp="1"/>
          </p:cNvSpPr>
          <p:nvPr>
            <p:ph type="ftr" sz="quarter" idx="11"/>
          </p:nvPr>
        </p:nvSpPr>
        <p:spPr/>
        <p:txBody>
          <a:bodyPr/>
          <a:lstStyle/>
          <a:p>
            <a:r>
              <a:rPr lang="en-US" dirty="0"/>
              <a:t>Produce Safety during COVID-19</a:t>
            </a:r>
          </a:p>
        </p:txBody>
      </p:sp>
      <p:sp>
        <p:nvSpPr>
          <p:cNvPr id="5" name="Slide Number Placeholder 4">
            <a:extLst>
              <a:ext uri="{FF2B5EF4-FFF2-40B4-BE49-F238E27FC236}">
                <a16:creationId xmlns:a16="http://schemas.microsoft.com/office/drawing/2014/main" xmlns="" id="{8DEFF5D1-CE10-4FAA-8C12-75319FC9F000}"/>
              </a:ext>
            </a:extLst>
          </p:cNvPr>
          <p:cNvSpPr>
            <a:spLocks noGrp="1"/>
          </p:cNvSpPr>
          <p:nvPr>
            <p:ph type="sldNum" sz="quarter" idx="12"/>
          </p:nvPr>
        </p:nvSpPr>
        <p:spPr/>
        <p:txBody>
          <a:bodyPr/>
          <a:lstStyle/>
          <a:p>
            <a:fld id="{252480B2-A1B9-4E86-B401-A3D7BF5F882C}" type="slidenum">
              <a:rPr lang="en-US" smtClean="0"/>
              <a:t>‹#›</a:t>
            </a:fld>
            <a:endParaRPr lang="en-US" dirty="0"/>
          </a:p>
        </p:txBody>
      </p:sp>
    </p:spTree>
    <p:extLst>
      <p:ext uri="{BB962C8B-B14F-4D97-AF65-F5344CB8AC3E}">
        <p14:creationId xmlns:p14="http://schemas.microsoft.com/office/powerpoint/2010/main" val="4114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367629"/>
          </a:xfrm>
        </p:spPr>
        <p:txBody>
          <a:bodyPr/>
          <a:lstStyle>
            <a:lvl1pPr>
              <a:defRPr b="1">
                <a:latin typeface="+mj-lt"/>
              </a:defRPr>
            </a:lvl1pPr>
          </a:lstStyle>
          <a:p>
            <a:r>
              <a:rPr lang="en-US" dirty="0"/>
              <a:t>Click to edit Master title style</a:t>
            </a:r>
          </a:p>
        </p:txBody>
      </p:sp>
      <p:sp>
        <p:nvSpPr>
          <p:cNvPr id="3" name="Content Placeholder 2"/>
          <p:cNvSpPr>
            <a:spLocks noGrp="1"/>
          </p:cNvSpPr>
          <p:nvPr>
            <p:ph idx="1"/>
          </p:nvPr>
        </p:nvSpPr>
        <p:spPr>
          <a:xfrm>
            <a:off x="822959" y="1870365"/>
            <a:ext cx="7543801" cy="3998730"/>
          </a:xfrm>
        </p:spPr>
        <p:txBody>
          <a:bodyPr/>
          <a:lstStyle>
            <a:lvl1pPr>
              <a:defRPr sz="2600"/>
            </a:lvl1pPr>
            <a:lvl2pPr marL="384048" indent="-182880">
              <a:buFont typeface="Wingdings" panose="05000000000000000000" pitchFamily="2" charset="2"/>
              <a:buChar char="Ø"/>
              <a:defRPr sz="2400"/>
            </a:lvl2pPr>
            <a:lvl3pPr marL="566928" indent="-182880">
              <a:buFont typeface="Wingdings" panose="05000000000000000000" pitchFamily="2" charset="2"/>
              <a:buChar char="v"/>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B53922A-949E-4DEA-9AE8-185E175B1084}" type="datetime1">
              <a:rPr lang="en-US" smtClean="0"/>
              <a:t>5/23/2021</a:t>
            </a:fld>
            <a:endParaRPr lang="en-US" dirty="0"/>
          </a:p>
        </p:txBody>
      </p:sp>
      <p:sp>
        <p:nvSpPr>
          <p:cNvPr id="5" name="Footer Placeholder 4"/>
          <p:cNvSpPr>
            <a:spLocks noGrp="1"/>
          </p:cNvSpPr>
          <p:nvPr>
            <p:ph type="ftr" sz="quarter" idx="11"/>
          </p:nvPr>
        </p:nvSpPr>
        <p:spPr/>
        <p:txBody>
          <a:bodyPr/>
          <a:lstStyle>
            <a:lvl1pPr>
              <a:defRPr sz="1400">
                <a:solidFill>
                  <a:schemeClr val="bg1"/>
                </a:solidFill>
                <a:latin typeface="+mn-lt"/>
              </a:defRPr>
            </a:lvl1pPr>
          </a:lstStyle>
          <a:p>
            <a:r>
              <a:rPr lang="en-US" dirty="0"/>
              <a:t>Produce Safety during COVID-19</a:t>
            </a:r>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34383452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ECE0798-7FE9-4FE0-9028-BDB024B05DBB}"/>
              </a:ext>
            </a:extLst>
          </p:cNvPr>
          <p:cNvSpPr>
            <a:spLocks noGrp="1"/>
          </p:cNvSpPr>
          <p:nvPr>
            <p:ph type="dt" sz="half" idx="10"/>
          </p:nvPr>
        </p:nvSpPr>
        <p:spPr/>
        <p:txBody>
          <a:bodyPr/>
          <a:lstStyle/>
          <a:p>
            <a:fld id="{4DC8CD6B-446D-41D0-A211-370E7F1A2CDE}" type="datetime1">
              <a:rPr lang="en-US" smtClean="0"/>
              <a:t>5/23/2021</a:t>
            </a:fld>
            <a:endParaRPr lang="en-US" dirty="0"/>
          </a:p>
        </p:txBody>
      </p:sp>
      <p:sp>
        <p:nvSpPr>
          <p:cNvPr id="3" name="Footer Placeholder 2">
            <a:extLst>
              <a:ext uri="{FF2B5EF4-FFF2-40B4-BE49-F238E27FC236}">
                <a16:creationId xmlns:a16="http://schemas.microsoft.com/office/drawing/2014/main" xmlns="" id="{7C228130-35EC-45F7-97A5-E4E546EE162B}"/>
              </a:ext>
            </a:extLst>
          </p:cNvPr>
          <p:cNvSpPr>
            <a:spLocks noGrp="1"/>
          </p:cNvSpPr>
          <p:nvPr>
            <p:ph type="ftr" sz="quarter" idx="11"/>
          </p:nvPr>
        </p:nvSpPr>
        <p:spPr/>
        <p:txBody>
          <a:bodyPr/>
          <a:lstStyle/>
          <a:p>
            <a:r>
              <a:rPr lang="en-US" dirty="0"/>
              <a:t>Produce Safety during COVID-19</a:t>
            </a:r>
          </a:p>
        </p:txBody>
      </p:sp>
      <p:sp>
        <p:nvSpPr>
          <p:cNvPr id="4" name="Slide Number Placeholder 3">
            <a:extLst>
              <a:ext uri="{FF2B5EF4-FFF2-40B4-BE49-F238E27FC236}">
                <a16:creationId xmlns:a16="http://schemas.microsoft.com/office/drawing/2014/main" xmlns="" id="{735EB1AD-0E86-41A4-A5A2-6CFB6C39FC54}"/>
              </a:ext>
            </a:extLst>
          </p:cNvPr>
          <p:cNvSpPr>
            <a:spLocks noGrp="1"/>
          </p:cNvSpPr>
          <p:nvPr>
            <p:ph type="sldNum" sz="quarter" idx="12"/>
          </p:nvPr>
        </p:nvSpPr>
        <p:spPr/>
        <p:txBody>
          <a:bodyPr/>
          <a:lstStyle/>
          <a:p>
            <a:fld id="{252480B2-A1B9-4E86-B401-A3D7BF5F882C}" type="slidenum">
              <a:rPr lang="en-US" smtClean="0"/>
              <a:t>‹#›</a:t>
            </a:fld>
            <a:endParaRPr lang="en-US" dirty="0"/>
          </a:p>
        </p:txBody>
      </p:sp>
    </p:spTree>
    <p:extLst>
      <p:ext uri="{BB962C8B-B14F-4D97-AF65-F5344CB8AC3E}">
        <p14:creationId xmlns:p14="http://schemas.microsoft.com/office/powerpoint/2010/main" val="2673835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7CD842-05F0-4232-8188-6FC6A8CF271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9A77E1D-AAE3-44EC-8637-223AACF35B4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B8212FD-62CB-48D4-8537-18C87B9EB24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69FA9FF-FA97-4D8D-B491-3ACBF829AAAE}"/>
              </a:ext>
            </a:extLst>
          </p:cNvPr>
          <p:cNvSpPr>
            <a:spLocks noGrp="1"/>
          </p:cNvSpPr>
          <p:nvPr>
            <p:ph type="dt" sz="half" idx="10"/>
          </p:nvPr>
        </p:nvSpPr>
        <p:spPr/>
        <p:txBody>
          <a:bodyPr/>
          <a:lstStyle/>
          <a:p>
            <a:fld id="{B4D4D3BD-0476-454F-BC5E-1E2261E20E36}" type="datetime1">
              <a:rPr lang="en-US" smtClean="0"/>
              <a:t>5/23/2021</a:t>
            </a:fld>
            <a:endParaRPr lang="en-US" dirty="0"/>
          </a:p>
        </p:txBody>
      </p:sp>
      <p:sp>
        <p:nvSpPr>
          <p:cNvPr id="6" name="Footer Placeholder 5">
            <a:extLst>
              <a:ext uri="{FF2B5EF4-FFF2-40B4-BE49-F238E27FC236}">
                <a16:creationId xmlns:a16="http://schemas.microsoft.com/office/drawing/2014/main" xmlns="" id="{290E1214-9760-4C62-A36D-15091E5AB261}"/>
              </a:ext>
            </a:extLst>
          </p:cNvPr>
          <p:cNvSpPr>
            <a:spLocks noGrp="1"/>
          </p:cNvSpPr>
          <p:nvPr>
            <p:ph type="ftr" sz="quarter" idx="11"/>
          </p:nvPr>
        </p:nvSpPr>
        <p:spPr/>
        <p:txBody>
          <a:bodyPr/>
          <a:lstStyle/>
          <a:p>
            <a:r>
              <a:rPr lang="en-US" dirty="0"/>
              <a:t>Produce Safety during COVID-19</a:t>
            </a:r>
          </a:p>
        </p:txBody>
      </p:sp>
      <p:sp>
        <p:nvSpPr>
          <p:cNvPr id="7" name="Slide Number Placeholder 6">
            <a:extLst>
              <a:ext uri="{FF2B5EF4-FFF2-40B4-BE49-F238E27FC236}">
                <a16:creationId xmlns:a16="http://schemas.microsoft.com/office/drawing/2014/main" xmlns="" id="{360D4FA5-90DF-443C-9CB2-7B88CCAB55DE}"/>
              </a:ext>
            </a:extLst>
          </p:cNvPr>
          <p:cNvSpPr>
            <a:spLocks noGrp="1"/>
          </p:cNvSpPr>
          <p:nvPr>
            <p:ph type="sldNum" sz="quarter" idx="12"/>
          </p:nvPr>
        </p:nvSpPr>
        <p:spPr/>
        <p:txBody>
          <a:bodyPr/>
          <a:lstStyle/>
          <a:p>
            <a:fld id="{252480B2-A1B9-4E86-B401-A3D7BF5F882C}" type="slidenum">
              <a:rPr lang="en-US" smtClean="0"/>
              <a:t>‹#›</a:t>
            </a:fld>
            <a:endParaRPr lang="en-US" dirty="0"/>
          </a:p>
        </p:txBody>
      </p:sp>
    </p:spTree>
    <p:extLst>
      <p:ext uri="{BB962C8B-B14F-4D97-AF65-F5344CB8AC3E}">
        <p14:creationId xmlns:p14="http://schemas.microsoft.com/office/powerpoint/2010/main" val="2907298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308FE3-CA0D-443C-889F-F14B0D0E423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F4BB28C-C6C0-4A0C-9001-DC4256A1BDF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B96FAF4E-ECA4-41B3-8A9F-E7CF4F9F99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EF76CE1-E3A7-4E8B-907B-1A1C5D630D72}"/>
              </a:ext>
            </a:extLst>
          </p:cNvPr>
          <p:cNvSpPr>
            <a:spLocks noGrp="1"/>
          </p:cNvSpPr>
          <p:nvPr>
            <p:ph type="dt" sz="half" idx="10"/>
          </p:nvPr>
        </p:nvSpPr>
        <p:spPr/>
        <p:txBody>
          <a:bodyPr/>
          <a:lstStyle/>
          <a:p>
            <a:fld id="{D49BB2EB-D4A9-462B-B3F2-CAC7D0F3DF90}" type="datetime1">
              <a:rPr lang="en-US" smtClean="0"/>
              <a:t>5/23/2021</a:t>
            </a:fld>
            <a:endParaRPr lang="en-US" dirty="0"/>
          </a:p>
        </p:txBody>
      </p:sp>
      <p:sp>
        <p:nvSpPr>
          <p:cNvPr id="6" name="Footer Placeholder 5">
            <a:extLst>
              <a:ext uri="{FF2B5EF4-FFF2-40B4-BE49-F238E27FC236}">
                <a16:creationId xmlns:a16="http://schemas.microsoft.com/office/drawing/2014/main" xmlns="" id="{DDD363D6-E35F-4F03-B642-B19D982DDB8B}"/>
              </a:ext>
            </a:extLst>
          </p:cNvPr>
          <p:cNvSpPr>
            <a:spLocks noGrp="1"/>
          </p:cNvSpPr>
          <p:nvPr>
            <p:ph type="ftr" sz="quarter" idx="11"/>
          </p:nvPr>
        </p:nvSpPr>
        <p:spPr/>
        <p:txBody>
          <a:bodyPr/>
          <a:lstStyle/>
          <a:p>
            <a:r>
              <a:rPr lang="en-US" dirty="0"/>
              <a:t>Produce Safety during COVID-19</a:t>
            </a:r>
          </a:p>
        </p:txBody>
      </p:sp>
      <p:sp>
        <p:nvSpPr>
          <p:cNvPr id="7" name="Slide Number Placeholder 6">
            <a:extLst>
              <a:ext uri="{FF2B5EF4-FFF2-40B4-BE49-F238E27FC236}">
                <a16:creationId xmlns:a16="http://schemas.microsoft.com/office/drawing/2014/main" xmlns="" id="{03AE3D9D-97E2-425A-92C4-8CD96D231974}"/>
              </a:ext>
            </a:extLst>
          </p:cNvPr>
          <p:cNvSpPr>
            <a:spLocks noGrp="1"/>
          </p:cNvSpPr>
          <p:nvPr>
            <p:ph type="sldNum" sz="quarter" idx="12"/>
          </p:nvPr>
        </p:nvSpPr>
        <p:spPr/>
        <p:txBody>
          <a:bodyPr/>
          <a:lstStyle/>
          <a:p>
            <a:fld id="{252480B2-A1B9-4E86-B401-A3D7BF5F882C}" type="slidenum">
              <a:rPr lang="en-US" smtClean="0"/>
              <a:t>‹#›</a:t>
            </a:fld>
            <a:endParaRPr lang="en-US" dirty="0"/>
          </a:p>
        </p:txBody>
      </p:sp>
    </p:spTree>
    <p:extLst>
      <p:ext uri="{BB962C8B-B14F-4D97-AF65-F5344CB8AC3E}">
        <p14:creationId xmlns:p14="http://schemas.microsoft.com/office/powerpoint/2010/main" val="732623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58C8BB-B3B4-4CC3-B77D-91DFA98D53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8A64FBA-3E75-49D8-B26A-A2F234D1AA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9F7A7EC-31B8-4337-8DF0-6DAEEA8E630B}"/>
              </a:ext>
            </a:extLst>
          </p:cNvPr>
          <p:cNvSpPr>
            <a:spLocks noGrp="1"/>
          </p:cNvSpPr>
          <p:nvPr>
            <p:ph type="dt" sz="half" idx="10"/>
          </p:nvPr>
        </p:nvSpPr>
        <p:spPr/>
        <p:txBody>
          <a:bodyPr/>
          <a:lstStyle/>
          <a:p>
            <a:fld id="{BAABDC1A-2734-460C-9A12-300064B60AB7}" type="datetime1">
              <a:rPr lang="en-US" smtClean="0"/>
              <a:t>5/23/2021</a:t>
            </a:fld>
            <a:endParaRPr lang="en-US" dirty="0"/>
          </a:p>
        </p:txBody>
      </p:sp>
      <p:sp>
        <p:nvSpPr>
          <p:cNvPr id="5" name="Footer Placeholder 4">
            <a:extLst>
              <a:ext uri="{FF2B5EF4-FFF2-40B4-BE49-F238E27FC236}">
                <a16:creationId xmlns:a16="http://schemas.microsoft.com/office/drawing/2014/main" xmlns="" id="{91F4E3BB-CEA3-4B29-B28E-0C1EFB957404}"/>
              </a:ext>
            </a:extLst>
          </p:cNvPr>
          <p:cNvSpPr>
            <a:spLocks noGrp="1"/>
          </p:cNvSpPr>
          <p:nvPr>
            <p:ph type="ftr" sz="quarter" idx="11"/>
          </p:nvPr>
        </p:nvSpPr>
        <p:spPr/>
        <p:txBody>
          <a:bodyPr/>
          <a:lstStyle/>
          <a:p>
            <a:r>
              <a:rPr lang="en-US" dirty="0"/>
              <a:t>Produce Safety during COVID-19</a:t>
            </a:r>
          </a:p>
        </p:txBody>
      </p:sp>
      <p:sp>
        <p:nvSpPr>
          <p:cNvPr id="6" name="Slide Number Placeholder 5">
            <a:extLst>
              <a:ext uri="{FF2B5EF4-FFF2-40B4-BE49-F238E27FC236}">
                <a16:creationId xmlns:a16="http://schemas.microsoft.com/office/drawing/2014/main" xmlns="" id="{A82B5793-BB3C-44BC-8E29-BA9562CB8C84}"/>
              </a:ext>
            </a:extLst>
          </p:cNvPr>
          <p:cNvSpPr>
            <a:spLocks noGrp="1"/>
          </p:cNvSpPr>
          <p:nvPr>
            <p:ph type="sldNum" sz="quarter" idx="12"/>
          </p:nvPr>
        </p:nvSpPr>
        <p:spPr/>
        <p:txBody>
          <a:bodyPr/>
          <a:lstStyle/>
          <a:p>
            <a:fld id="{252480B2-A1B9-4E86-B401-A3D7BF5F882C}" type="slidenum">
              <a:rPr lang="en-US" smtClean="0"/>
              <a:t>‹#›</a:t>
            </a:fld>
            <a:endParaRPr lang="en-US" dirty="0"/>
          </a:p>
        </p:txBody>
      </p:sp>
    </p:spTree>
    <p:extLst>
      <p:ext uri="{BB962C8B-B14F-4D97-AF65-F5344CB8AC3E}">
        <p14:creationId xmlns:p14="http://schemas.microsoft.com/office/powerpoint/2010/main" val="1394253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2404D80-E42A-452D-88C2-5F0A9546B2A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500843A-F643-4AEE-AF54-52211A80EF3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50A1553-83F8-46E0-9D29-2F8473E6C553}"/>
              </a:ext>
            </a:extLst>
          </p:cNvPr>
          <p:cNvSpPr>
            <a:spLocks noGrp="1"/>
          </p:cNvSpPr>
          <p:nvPr>
            <p:ph type="dt" sz="half" idx="10"/>
          </p:nvPr>
        </p:nvSpPr>
        <p:spPr/>
        <p:txBody>
          <a:bodyPr/>
          <a:lstStyle/>
          <a:p>
            <a:fld id="{A5DCA159-54C7-47C4-BDCB-45DC88771D20}" type="datetime1">
              <a:rPr lang="en-US" smtClean="0"/>
              <a:t>5/23/2021</a:t>
            </a:fld>
            <a:endParaRPr lang="en-US" dirty="0"/>
          </a:p>
        </p:txBody>
      </p:sp>
      <p:sp>
        <p:nvSpPr>
          <p:cNvPr id="5" name="Footer Placeholder 4">
            <a:extLst>
              <a:ext uri="{FF2B5EF4-FFF2-40B4-BE49-F238E27FC236}">
                <a16:creationId xmlns:a16="http://schemas.microsoft.com/office/drawing/2014/main" xmlns="" id="{B7A3F46B-F01E-477E-83D2-969C78548425}"/>
              </a:ext>
            </a:extLst>
          </p:cNvPr>
          <p:cNvSpPr>
            <a:spLocks noGrp="1"/>
          </p:cNvSpPr>
          <p:nvPr>
            <p:ph type="ftr" sz="quarter" idx="11"/>
          </p:nvPr>
        </p:nvSpPr>
        <p:spPr/>
        <p:txBody>
          <a:bodyPr/>
          <a:lstStyle/>
          <a:p>
            <a:r>
              <a:rPr lang="en-US" dirty="0"/>
              <a:t>Produce Safety during COVID-19</a:t>
            </a:r>
          </a:p>
        </p:txBody>
      </p:sp>
      <p:sp>
        <p:nvSpPr>
          <p:cNvPr id="6" name="Slide Number Placeholder 5">
            <a:extLst>
              <a:ext uri="{FF2B5EF4-FFF2-40B4-BE49-F238E27FC236}">
                <a16:creationId xmlns:a16="http://schemas.microsoft.com/office/drawing/2014/main" xmlns="" id="{2C09937E-5697-4695-AFDB-A57D5488E51D}"/>
              </a:ext>
            </a:extLst>
          </p:cNvPr>
          <p:cNvSpPr>
            <a:spLocks noGrp="1"/>
          </p:cNvSpPr>
          <p:nvPr>
            <p:ph type="sldNum" sz="quarter" idx="12"/>
          </p:nvPr>
        </p:nvSpPr>
        <p:spPr/>
        <p:txBody>
          <a:bodyPr/>
          <a:lstStyle/>
          <a:p>
            <a:fld id="{252480B2-A1B9-4E86-B401-A3D7BF5F882C}" type="slidenum">
              <a:rPr lang="en-US" smtClean="0"/>
              <a:t>‹#›</a:t>
            </a:fld>
            <a:endParaRPr lang="en-US" dirty="0"/>
          </a:p>
        </p:txBody>
      </p:sp>
    </p:spTree>
    <p:extLst>
      <p:ext uri="{BB962C8B-B14F-4D97-AF65-F5344CB8AC3E}">
        <p14:creationId xmlns:p14="http://schemas.microsoft.com/office/powerpoint/2010/main" val="373823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0F71D6-7B5F-40D8-A288-6016F969E012}"/>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xmlns="" id="{7B0A89D9-3D90-4111-B64B-DCC495E3B997}"/>
              </a:ext>
            </a:extLst>
          </p:cNvPr>
          <p:cNvSpPr>
            <a:spLocks noGrp="1"/>
          </p:cNvSpPr>
          <p:nvPr>
            <p:ph type="dt" sz="half" idx="10"/>
          </p:nvPr>
        </p:nvSpPr>
        <p:spPr/>
        <p:txBody>
          <a:bodyPr/>
          <a:lstStyle/>
          <a:p>
            <a:fld id="{86614B76-1AE2-4192-BCC4-295CEE5FB6AE}" type="datetime1">
              <a:rPr lang="en-US" smtClean="0"/>
              <a:t>5/23/2021</a:t>
            </a:fld>
            <a:endParaRPr lang="en-US" dirty="0"/>
          </a:p>
        </p:txBody>
      </p:sp>
      <p:sp>
        <p:nvSpPr>
          <p:cNvPr id="7" name="Footer Placeholder 6">
            <a:extLst>
              <a:ext uri="{FF2B5EF4-FFF2-40B4-BE49-F238E27FC236}">
                <a16:creationId xmlns:a16="http://schemas.microsoft.com/office/drawing/2014/main" xmlns="" id="{2A69CD18-47EA-491A-8B04-65690CE8EAC6}"/>
              </a:ext>
            </a:extLst>
          </p:cNvPr>
          <p:cNvSpPr>
            <a:spLocks noGrp="1"/>
          </p:cNvSpPr>
          <p:nvPr>
            <p:ph type="ftr" sz="quarter" idx="11"/>
          </p:nvPr>
        </p:nvSpPr>
        <p:spPr/>
        <p:txBody>
          <a:bodyPr/>
          <a:lstStyle>
            <a:lvl1pPr>
              <a:defRPr sz="1400"/>
            </a:lvl1pPr>
          </a:lstStyle>
          <a:p>
            <a:r>
              <a:rPr lang="en-US" dirty="0"/>
              <a:t>Produce Safety during COVID-19</a:t>
            </a:r>
          </a:p>
        </p:txBody>
      </p:sp>
      <p:sp>
        <p:nvSpPr>
          <p:cNvPr id="8" name="Slide Number Placeholder 7">
            <a:extLst>
              <a:ext uri="{FF2B5EF4-FFF2-40B4-BE49-F238E27FC236}">
                <a16:creationId xmlns:a16="http://schemas.microsoft.com/office/drawing/2014/main" xmlns="" id="{0DF6BFF9-830A-436A-B46E-08D45289AFD2}"/>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2195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221034-C428-459B-AA3C-9F28905FB2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71FC62A-CF17-487D-95E0-BD4EF96E447F}"/>
              </a:ext>
            </a:extLst>
          </p:cNvPr>
          <p:cNvSpPr>
            <a:spLocks noGrp="1"/>
          </p:cNvSpPr>
          <p:nvPr>
            <p:ph type="dt" sz="half" idx="10"/>
          </p:nvPr>
        </p:nvSpPr>
        <p:spPr/>
        <p:txBody>
          <a:bodyPr/>
          <a:lstStyle/>
          <a:p>
            <a:fld id="{F6AE9842-65E1-4DC7-A134-B57FB10BA56F}" type="datetime1">
              <a:rPr lang="en-US" smtClean="0"/>
              <a:t>5/23/2021</a:t>
            </a:fld>
            <a:endParaRPr lang="en-US" dirty="0"/>
          </a:p>
        </p:txBody>
      </p:sp>
      <p:sp>
        <p:nvSpPr>
          <p:cNvPr id="4" name="Footer Placeholder 3">
            <a:extLst>
              <a:ext uri="{FF2B5EF4-FFF2-40B4-BE49-F238E27FC236}">
                <a16:creationId xmlns:a16="http://schemas.microsoft.com/office/drawing/2014/main" xmlns="" id="{D5565FF8-5B13-4740-9C4F-9222D9AC76F5}"/>
              </a:ext>
            </a:extLst>
          </p:cNvPr>
          <p:cNvSpPr>
            <a:spLocks noGrp="1"/>
          </p:cNvSpPr>
          <p:nvPr>
            <p:ph type="ftr" sz="quarter" idx="11"/>
          </p:nvPr>
        </p:nvSpPr>
        <p:spPr/>
        <p:txBody>
          <a:bodyPr/>
          <a:lstStyle>
            <a:lvl1pPr>
              <a:defRPr sz="1400"/>
            </a:lvl1pPr>
          </a:lstStyle>
          <a:p>
            <a:r>
              <a:rPr lang="en-US" dirty="0"/>
              <a:t>Produce Safety during COVID-19</a:t>
            </a:r>
          </a:p>
        </p:txBody>
      </p:sp>
      <p:sp>
        <p:nvSpPr>
          <p:cNvPr id="5" name="Slide Number Placeholder 4">
            <a:extLst>
              <a:ext uri="{FF2B5EF4-FFF2-40B4-BE49-F238E27FC236}">
                <a16:creationId xmlns:a16="http://schemas.microsoft.com/office/drawing/2014/main" xmlns="" id="{EE936998-B570-4BE5-8CDF-2F703E98611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2459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7708BE-0F71-4D78-B55F-148033335E28}" type="datetime1">
              <a:rPr lang="en-US" smtClean="0"/>
              <a:t>5/23/2021</a:t>
            </a:fld>
            <a:endParaRPr lang="en-US" dirty="0"/>
          </a:p>
        </p:txBody>
      </p:sp>
      <p:sp>
        <p:nvSpPr>
          <p:cNvPr id="5" name="Footer Placeholder 4"/>
          <p:cNvSpPr>
            <a:spLocks noGrp="1"/>
          </p:cNvSpPr>
          <p:nvPr>
            <p:ph type="ftr" sz="quarter" idx="11"/>
          </p:nvPr>
        </p:nvSpPr>
        <p:spPr/>
        <p:txBody>
          <a:bodyPr/>
          <a:lstStyle>
            <a:lvl1pPr>
              <a:defRPr sz="1400"/>
            </a:lvl1pPr>
          </a:lstStyle>
          <a:p>
            <a:r>
              <a:rPr lang="en-US" dirty="0"/>
              <a:t>Produce Safety during COVID-19</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574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30CB69-1F8F-4D4C-AC9D-F44F8B190DC5}" type="datetime1">
              <a:rPr lang="en-US" smtClean="0"/>
              <a:t>5/23/2021</a:t>
            </a:fld>
            <a:endParaRPr lang="en-US" dirty="0"/>
          </a:p>
        </p:txBody>
      </p:sp>
      <p:sp>
        <p:nvSpPr>
          <p:cNvPr id="6" name="Footer Placeholder 5"/>
          <p:cNvSpPr>
            <a:spLocks noGrp="1"/>
          </p:cNvSpPr>
          <p:nvPr>
            <p:ph type="ftr" sz="quarter" idx="11"/>
          </p:nvPr>
        </p:nvSpPr>
        <p:spPr/>
        <p:txBody>
          <a:bodyPr/>
          <a:lstStyle>
            <a:lvl1pPr>
              <a:defRPr sz="1400"/>
            </a:lvl1pPr>
          </a:lstStyle>
          <a:p>
            <a:r>
              <a:rPr lang="en-US" dirty="0"/>
              <a:t>Produce Safety during COVID-19</a:t>
            </a:r>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186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968DD4-C359-4991-9B38-3FFC4378A0F7}" type="datetime1">
              <a:rPr lang="en-US" smtClean="0"/>
              <a:t>5/23/2021</a:t>
            </a:fld>
            <a:endParaRPr lang="en-US" dirty="0"/>
          </a:p>
        </p:txBody>
      </p:sp>
      <p:sp>
        <p:nvSpPr>
          <p:cNvPr id="8" name="Footer Placeholder 7"/>
          <p:cNvSpPr>
            <a:spLocks noGrp="1"/>
          </p:cNvSpPr>
          <p:nvPr>
            <p:ph type="ftr" sz="quarter" idx="11"/>
          </p:nvPr>
        </p:nvSpPr>
        <p:spPr/>
        <p:txBody>
          <a:bodyPr/>
          <a:lstStyle/>
          <a:p>
            <a:r>
              <a:rPr lang="en-US" dirty="0"/>
              <a:t>Produce Safety during COVID-19</a:t>
            </a:r>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5477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F6FFCE-5A88-4AE4-8A35-FCA34AA66FB4}" type="datetime1">
              <a:rPr lang="en-US" smtClean="0"/>
              <a:t>5/23/2021</a:t>
            </a:fld>
            <a:endParaRPr lang="en-US" dirty="0"/>
          </a:p>
        </p:txBody>
      </p:sp>
      <p:sp>
        <p:nvSpPr>
          <p:cNvPr id="4" name="Footer Placeholder 3"/>
          <p:cNvSpPr>
            <a:spLocks noGrp="1"/>
          </p:cNvSpPr>
          <p:nvPr>
            <p:ph type="ftr" sz="quarter" idx="11"/>
          </p:nvPr>
        </p:nvSpPr>
        <p:spPr/>
        <p:txBody>
          <a:bodyPr/>
          <a:lstStyle/>
          <a:p>
            <a:r>
              <a:rPr lang="en-US" dirty="0"/>
              <a:t>Produce Safety during COVID-19</a:t>
            </a:r>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9900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EAB2B8B-DB37-4A25-8B6B-80F7171D7EA5}" type="datetime1">
              <a:rPr lang="en-US" smtClean="0"/>
              <a:t>5/23/2021</a:t>
            </a:fld>
            <a:endParaRPr lang="en-US" dirty="0"/>
          </a:p>
        </p:txBody>
      </p:sp>
      <p:sp>
        <p:nvSpPr>
          <p:cNvPr id="8" name="Footer Placeholder 7"/>
          <p:cNvSpPr>
            <a:spLocks noGrp="1"/>
          </p:cNvSpPr>
          <p:nvPr>
            <p:ph type="ftr" sz="quarter" idx="11"/>
          </p:nvPr>
        </p:nvSpPr>
        <p:spPr/>
        <p:txBody>
          <a:bodyPr/>
          <a:lstStyle>
            <a:lvl1pPr>
              <a:defRPr sz="1400">
                <a:solidFill>
                  <a:srgbClr val="FFFFFF"/>
                </a:solidFill>
              </a:defRPr>
            </a:lvl1pPr>
          </a:lstStyle>
          <a:p>
            <a:r>
              <a:rPr lang="en-US" dirty="0"/>
              <a:t>Produce Safety during COVID-19</a:t>
            </a:r>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21083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8B91507-B363-47DA-B4FB-E91AD3F1D79C}" type="datetime1">
              <a:rPr lang="en-US" smtClean="0"/>
              <a:t>5/23/2021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Produce Safety during COVID-19</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3988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4" r:id="rId3"/>
    <p:sldLayoutId id="214748367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64D378B-3766-419A-BF76-3506B4CC461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4E8E5DC-F5BB-4CFB-AFE8-E97CD1F8AF0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01ADC4-CD4F-452E-A9A9-EF4C2D50445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5E4D1-3753-49C5-847C-6AC5A214F7AC}" type="datetime1">
              <a:rPr lang="en-US" smtClean="0"/>
              <a:t>5/23/2021</a:t>
            </a:fld>
            <a:endParaRPr lang="en-US" dirty="0"/>
          </a:p>
        </p:txBody>
      </p:sp>
      <p:sp>
        <p:nvSpPr>
          <p:cNvPr id="5" name="Footer Placeholder 4">
            <a:extLst>
              <a:ext uri="{FF2B5EF4-FFF2-40B4-BE49-F238E27FC236}">
                <a16:creationId xmlns:a16="http://schemas.microsoft.com/office/drawing/2014/main" xmlns="" id="{C5A150D6-A5D9-416E-B0C3-017A5C118BE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Produce Safety during COVID-19</a:t>
            </a:r>
          </a:p>
        </p:txBody>
      </p:sp>
      <p:sp>
        <p:nvSpPr>
          <p:cNvPr id="6" name="Slide Number Placeholder 5">
            <a:extLst>
              <a:ext uri="{FF2B5EF4-FFF2-40B4-BE49-F238E27FC236}">
                <a16:creationId xmlns:a16="http://schemas.microsoft.com/office/drawing/2014/main" xmlns="" id="{EDE59FFC-95F4-4C25-9EF2-0E089B22D91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480B2-A1B9-4E86-B401-A3D7BF5F882C}" type="slidenum">
              <a:rPr lang="en-US" smtClean="0"/>
              <a:t>‹#›</a:t>
            </a:fld>
            <a:endParaRPr lang="en-US" dirty="0"/>
          </a:p>
        </p:txBody>
      </p:sp>
    </p:spTree>
    <p:extLst>
      <p:ext uri="{BB962C8B-B14F-4D97-AF65-F5344CB8AC3E}">
        <p14:creationId xmlns:p14="http://schemas.microsoft.com/office/powerpoint/2010/main" val="253777036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iedlbe@wvstate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cindy.martel@future.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3B8C17-303A-496A-875F-C3B3427A09D7}"/>
              </a:ext>
            </a:extLst>
          </p:cNvPr>
          <p:cNvSpPr>
            <a:spLocks noGrp="1"/>
          </p:cNvSpPr>
          <p:nvPr>
            <p:ph type="ctrTitle"/>
          </p:nvPr>
        </p:nvSpPr>
        <p:spPr>
          <a:xfrm>
            <a:off x="3967315" y="639097"/>
            <a:ext cx="4689988" cy="3686015"/>
          </a:xfrm>
        </p:spPr>
        <p:txBody>
          <a:bodyPr>
            <a:normAutofit/>
          </a:bodyPr>
          <a:lstStyle/>
          <a:p>
            <a:r>
              <a:rPr lang="en-US" sz="4400" b="1" dirty="0">
                <a:effectLst/>
                <a:latin typeface="Arial" panose="020B0604020202020204" pitchFamily="34" charset="0"/>
                <a:cs typeface="Arial" panose="020B0604020202020204" pitchFamily="34" charset="0"/>
              </a:rPr>
              <a:t>Module B:  </a:t>
            </a:r>
            <a:r>
              <a:rPr lang="en-US" sz="4400" b="1" dirty="0">
                <a:latin typeface="Arial" panose="020B0604020202020204" pitchFamily="34" charset="0"/>
                <a:cs typeface="Arial" panose="020B0604020202020204" pitchFamily="34" charset="0"/>
              </a:rPr>
              <a:t>Produce Safety for Health and Hygiene of Staff and Customers during COVID-19</a:t>
            </a:r>
          </a:p>
        </p:txBody>
      </p:sp>
      <p:sp>
        <p:nvSpPr>
          <p:cNvPr id="3" name="Subtitle 2">
            <a:extLst>
              <a:ext uri="{FF2B5EF4-FFF2-40B4-BE49-F238E27FC236}">
                <a16:creationId xmlns:a16="http://schemas.microsoft.com/office/drawing/2014/main" xmlns="" id="{E0CA5C6A-7FD0-48EF-A8E7-3DC512CD4420}"/>
              </a:ext>
            </a:extLst>
          </p:cNvPr>
          <p:cNvSpPr>
            <a:spLocks noGrp="1"/>
          </p:cNvSpPr>
          <p:nvPr>
            <p:ph type="subTitle" idx="1"/>
          </p:nvPr>
        </p:nvSpPr>
        <p:spPr>
          <a:xfrm>
            <a:off x="3967314" y="4455621"/>
            <a:ext cx="4702011" cy="1673330"/>
          </a:xfrm>
        </p:spPr>
        <p:txBody>
          <a:bodyPr>
            <a:normAutofit lnSpcReduction="10000"/>
          </a:bodyPr>
          <a:lstStyle/>
          <a:p>
            <a:pPr>
              <a:spcBef>
                <a:spcPts val="600"/>
              </a:spcBef>
            </a:pPr>
            <a:r>
              <a:rPr lang="en-US" sz="1000" b="1" dirty="0">
                <a:solidFill>
                  <a:schemeClr val="tx1">
                    <a:lumMod val="85000"/>
                    <a:lumOff val="15000"/>
                  </a:schemeClr>
                </a:solidFill>
                <a:latin typeface="Arial" panose="020B0604020202020204" pitchFamily="34" charset="0"/>
                <a:cs typeface="Arial" panose="020B0604020202020204" pitchFamily="34" charset="0"/>
              </a:rPr>
              <a:t>Barbara E. Liedl, PH.D.</a:t>
            </a:r>
          </a:p>
          <a:p>
            <a:pPr>
              <a:spcBef>
                <a:spcPts val="600"/>
              </a:spcBef>
            </a:pPr>
            <a:r>
              <a:rPr lang="en-US" sz="1000" b="1" dirty="0">
                <a:solidFill>
                  <a:schemeClr val="tx1">
                    <a:lumMod val="85000"/>
                    <a:lumOff val="15000"/>
                  </a:schemeClr>
                </a:solidFill>
                <a:latin typeface="Arial" panose="020B0604020202020204" pitchFamily="34" charset="0"/>
                <a:cs typeface="Arial" panose="020B0604020202020204" pitchFamily="34" charset="0"/>
              </a:rPr>
              <a:t>West Virginia State University</a:t>
            </a:r>
          </a:p>
          <a:p>
            <a:pPr>
              <a:spcBef>
                <a:spcPts val="600"/>
              </a:spcBef>
            </a:pPr>
            <a:r>
              <a:rPr lang="en-US" sz="1000" b="1" dirty="0">
                <a:solidFill>
                  <a:schemeClr val="tx1">
                    <a:lumMod val="85000"/>
                    <a:lumOff val="15000"/>
                  </a:schemeClr>
                </a:solidFill>
                <a:latin typeface="Arial" panose="020B0604020202020204" pitchFamily="34" charset="0"/>
                <a:cs typeface="Arial" panose="020B0604020202020204" pitchFamily="34" charset="0"/>
                <a:hlinkClick r:id="rId3"/>
              </a:rPr>
              <a:t>liedlbe@wvstateu.edu</a:t>
            </a:r>
            <a:r>
              <a:rPr lang="en-US" sz="1000" b="1" dirty="0">
                <a:solidFill>
                  <a:schemeClr val="tx1">
                    <a:lumMod val="85000"/>
                    <a:lumOff val="15000"/>
                  </a:schemeClr>
                </a:solidFill>
                <a:latin typeface="Arial" panose="020B0604020202020204" pitchFamily="34" charset="0"/>
                <a:cs typeface="Arial" panose="020B0604020202020204" pitchFamily="34" charset="0"/>
              </a:rPr>
              <a:t> </a:t>
            </a:r>
          </a:p>
          <a:p>
            <a:pPr>
              <a:spcBef>
                <a:spcPts val="600"/>
              </a:spcBef>
            </a:pPr>
            <a:endParaRPr lang="en-US" sz="1000" b="1" dirty="0">
              <a:solidFill>
                <a:schemeClr val="tx1">
                  <a:lumMod val="85000"/>
                  <a:lumOff val="15000"/>
                </a:schemeClr>
              </a:solidFill>
              <a:latin typeface="Arial" panose="020B0604020202020204" pitchFamily="34" charset="0"/>
              <a:cs typeface="Arial" panose="020B0604020202020204" pitchFamily="34" charset="0"/>
            </a:endParaRPr>
          </a:p>
          <a:p>
            <a:pPr>
              <a:spcBef>
                <a:spcPts val="600"/>
              </a:spcBef>
            </a:pPr>
            <a:r>
              <a:rPr lang="en-US" sz="1000" b="1" dirty="0">
                <a:solidFill>
                  <a:schemeClr val="tx1">
                    <a:lumMod val="85000"/>
                    <a:lumOff val="15000"/>
                  </a:schemeClr>
                </a:solidFill>
                <a:latin typeface="Arial" panose="020B0604020202020204" pitchFamily="34" charset="0"/>
                <a:cs typeface="Arial" panose="020B0604020202020204" pitchFamily="34" charset="0"/>
              </a:rPr>
              <a:t>Cindy Martel, M.S., CTIS  </a:t>
            </a:r>
          </a:p>
          <a:p>
            <a:pPr>
              <a:spcBef>
                <a:spcPts val="600"/>
              </a:spcBef>
            </a:pPr>
            <a:r>
              <a:rPr lang="en-US" sz="1000" b="1" dirty="0">
                <a:solidFill>
                  <a:schemeClr val="tx1">
                    <a:lumMod val="85000"/>
                    <a:lumOff val="15000"/>
                  </a:schemeClr>
                </a:solidFill>
                <a:latin typeface="Arial" panose="020B0604020202020204" pitchFamily="34" charset="0"/>
                <a:cs typeface="Arial" panose="020B0604020202020204" pitchFamily="34" charset="0"/>
              </a:rPr>
              <a:t>Future Generations University</a:t>
            </a:r>
          </a:p>
          <a:p>
            <a:pPr>
              <a:spcBef>
                <a:spcPts val="600"/>
              </a:spcBef>
            </a:pPr>
            <a:r>
              <a:rPr lang="en-US" sz="1000" b="1" dirty="0">
                <a:latin typeface="Arial" panose="020B0604020202020204" pitchFamily="34" charset="0"/>
                <a:cs typeface="Arial" panose="020B0604020202020204" pitchFamily="34" charset="0"/>
                <a:hlinkClick r:id="rId4"/>
              </a:rPr>
              <a:t>cindy.martel@future.edu</a:t>
            </a:r>
            <a:r>
              <a:rPr lang="en-US" sz="1000" b="1" dirty="0">
                <a:latin typeface="Arial" panose="020B0604020202020204" pitchFamily="34" charset="0"/>
                <a:cs typeface="Arial" panose="020B0604020202020204" pitchFamily="34" charset="0"/>
              </a:rPr>
              <a:t> </a:t>
            </a:r>
            <a:endParaRPr lang="en-US" sz="1000" b="1" dirty="0">
              <a:solidFill>
                <a:schemeClr val="tx1">
                  <a:lumMod val="85000"/>
                  <a:lumOff val="15000"/>
                </a:schemeClr>
              </a:solidFill>
              <a:latin typeface="Arial" panose="020B0604020202020204" pitchFamily="34" charset="0"/>
              <a:cs typeface="Arial" panose="020B0604020202020204" pitchFamily="34" charset="0"/>
            </a:endParaRPr>
          </a:p>
          <a:p>
            <a:endParaRPr lang="en-US" sz="1000" dirty="0">
              <a:solidFill>
                <a:schemeClr val="tx1">
                  <a:lumMod val="85000"/>
                  <a:lumOff val="15000"/>
                </a:schemeClr>
              </a:solidFill>
            </a:endParaRPr>
          </a:p>
        </p:txBody>
      </p:sp>
      <p:pic>
        <p:nvPicPr>
          <p:cNvPr id="9" name="Content Placeholder 4">
            <a:extLst>
              <a:ext uri="{FF2B5EF4-FFF2-40B4-BE49-F238E27FC236}">
                <a16:creationId xmlns:a16="http://schemas.microsoft.com/office/drawing/2014/main" xmlns="" id="{7D24DB09-306B-457F-AA44-A462F4D0AD13}"/>
              </a:ext>
            </a:extLst>
          </p:cNvPr>
          <p:cNvPicPr>
            <a:picLocks noChangeAspect="1"/>
          </p:cNvPicPr>
          <p:nvPr/>
        </p:nvPicPr>
        <p:blipFill rotWithShape="1">
          <a:blip r:embed="rId5"/>
          <a:srcRect l="10671" r="10671"/>
          <a:stretch/>
        </p:blipFill>
        <p:spPr>
          <a:xfrm>
            <a:off x="475500" y="620720"/>
            <a:ext cx="3000984" cy="5086933"/>
          </a:xfrm>
          <a:prstGeom prst="rect">
            <a:avLst/>
          </a:prstGeom>
        </p:spPr>
      </p:pic>
    </p:spTree>
    <p:extLst>
      <p:ext uri="{BB962C8B-B14F-4D97-AF65-F5344CB8AC3E}">
        <p14:creationId xmlns:p14="http://schemas.microsoft.com/office/powerpoint/2010/main" val="2081611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5870108-5A51-4047-8142-311E9C78A87C}"/>
              </a:ext>
            </a:extLst>
          </p:cNvPr>
          <p:cNvPicPr>
            <a:picLocks noChangeAspect="1"/>
          </p:cNvPicPr>
          <p:nvPr/>
        </p:nvPicPr>
        <p:blipFill>
          <a:blip r:embed="rId3"/>
          <a:stretch>
            <a:fillRect/>
          </a:stretch>
        </p:blipFill>
        <p:spPr>
          <a:xfrm>
            <a:off x="2382778" y="89012"/>
            <a:ext cx="4378444" cy="6275373"/>
          </a:xfrm>
          <a:prstGeom prst="rect">
            <a:avLst/>
          </a:prstGeom>
        </p:spPr>
      </p:pic>
      <p:sp>
        <p:nvSpPr>
          <p:cNvPr id="2" name="Footer Placeholder 1">
            <a:extLst>
              <a:ext uri="{FF2B5EF4-FFF2-40B4-BE49-F238E27FC236}">
                <a16:creationId xmlns:a16="http://schemas.microsoft.com/office/drawing/2014/main" xmlns="" id="{67D02E35-3688-4246-9624-8D536CB71C3B}"/>
              </a:ext>
            </a:extLst>
          </p:cNvPr>
          <p:cNvSpPr>
            <a:spLocks noGrp="1"/>
          </p:cNvSpPr>
          <p:nvPr>
            <p:ph type="ftr" sz="quarter" idx="11"/>
          </p:nvPr>
        </p:nvSpPr>
        <p:spPr/>
        <p:txBody>
          <a:bodyPr/>
          <a:lstStyle/>
          <a:p>
            <a:r>
              <a:rPr lang="en-US" dirty="0"/>
              <a:t>Produce Safety during COVID-19</a:t>
            </a:r>
          </a:p>
        </p:txBody>
      </p:sp>
      <p:sp>
        <p:nvSpPr>
          <p:cNvPr id="4" name="Slide Number Placeholder 3">
            <a:extLst>
              <a:ext uri="{FF2B5EF4-FFF2-40B4-BE49-F238E27FC236}">
                <a16:creationId xmlns:a16="http://schemas.microsoft.com/office/drawing/2014/main" xmlns="" id="{A68E4931-E836-4388-BFA9-95B56CE5C7D4}"/>
              </a:ext>
            </a:extLst>
          </p:cNvPr>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4170533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518DAF-538D-487A-A79B-86602703C4DE}"/>
              </a:ext>
            </a:extLst>
          </p:cNvPr>
          <p:cNvSpPr>
            <a:spLocks noGrp="1"/>
          </p:cNvSpPr>
          <p:nvPr>
            <p:ph type="title"/>
          </p:nvPr>
        </p:nvSpPr>
        <p:spPr/>
        <p:txBody>
          <a:bodyPr/>
          <a:lstStyle/>
          <a:p>
            <a:r>
              <a:rPr lang="en-US" dirty="0">
                <a:latin typeface="+mn-lt"/>
              </a:rPr>
              <a:t>Personal Protection Equipment (PPE)</a:t>
            </a:r>
          </a:p>
        </p:txBody>
      </p:sp>
      <p:sp>
        <p:nvSpPr>
          <p:cNvPr id="3" name="Content Placeholder 2">
            <a:extLst>
              <a:ext uri="{FF2B5EF4-FFF2-40B4-BE49-F238E27FC236}">
                <a16:creationId xmlns:a16="http://schemas.microsoft.com/office/drawing/2014/main" xmlns="" id="{BF977B7D-5AAE-4528-9C33-E2984D0D2B08}"/>
              </a:ext>
            </a:extLst>
          </p:cNvPr>
          <p:cNvSpPr>
            <a:spLocks noGrp="1"/>
          </p:cNvSpPr>
          <p:nvPr>
            <p:ph idx="1"/>
          </p:nvPr>
        </p:nvSpPr>
        <p:spPr/>
        <p:txBody>
          <a:bodyPr>
            <a:noAutofit/>
          </a:bodyPr>
          <a:lstStyle/>
          <a:p>
            <a:pPr marL="344488" indent="-344488">
              <a:buFont typeface="Symbol" panose="05050102010706020507" pitchFamily="18" charset="2"/>
              <a:buChar char="·"/>
            </a:pPr>
            <a:r>
              <a:rPr lang="en-US" sz="2400" dirty="0"/>
              <a:t>Consider local and state guidelines for additional PPE based on the SARS-CoV-2 mechanism of spread</a:t>
            </a:r>
          </a:p>
          <a:p>
            <a:pPr marL="344488" indent="-344488">
              <a:buFont typeface="Symbol" panose="05050102010706020507" pitchFamily="18" charset="2"/>
              <a:buChar char="·"/>
            </a:pPr>
            <a:r>
              <a:rPr lang="en-US" sz="2400" dirty="0"/>
              <a:t>Review existing SOPs during critical periods</a:t>
            </a:r>
          </a:p>
          <a:p>
            <a:pPr marL="344488" indent="-344488">
              <a:buFont typeface="Symbol" panose="05050102010706020507" pitchFamily="18" charset="2"/>
              <a:buChar char="·"/>
            </a:pPr>
            <a:r>
              <a:rPr lang="en-US" sz="2400" dirty="0"/>
              <a:t>Develop or revise SOPs, train staff, implement SOPs and remain consistent with PPE requirements</a:t>
            </a:r>
          </a:p>
          <a:p>
            <a:pPr marL="344488" indent="-344488">
              <a:buFont typeface="Symbol" panose="05050102010706020507" pitchFamily="18" charset="2"/>
              <a:buChar char="·"/>
            </a:pPr>
            <a:r>
              <a:rPr lang="en-US" sz="2400" dirty="0"/>
              <a:t>Provide required PPE</a:t>
            </a:r>
          </a:p>
          <a:p>
            <a:pPr marL="344488" indent="-344488">
              <a:buFont typeface="Symbol" panose="05050102010706020507" pitchFamily="18" charset="2"/>
              <a:buChar char="·"/>
            </a:pPr>
            <a:r>
              <a:rPr lang="en-US" sz="2400" dirty="0"/>
              <a:t>Train staff on the wearing, removal and disposal of all PPE</a:t>
            </a:r>
          </a:p>
          <a:p>
            <a:pPr marL="344488" indent="-344488">
              <a:buFont typeface="Symbol" panose="05050102010706020507" pitchFamily="18" charset="2"/>
              <a:buChar char="·"/>
            </a:pPr>
            <a:r>
              <a:rPr lang="en-US" sz="2400" dirty="0"/>
              <a:t>CREATE EXPECTATIONS AND COMMUNICATE THEM</a:t>
            </a:r>
          </a:p>
        </p:txBody>
      </p:sp>
      <p:sp>
        <p:nvSpPr>
          <p:cNvPr id="4" name="Footer Placeholder 3">
            <a:extLst>
              <a:ext uri="{FF2B5EF4-FFF2-40B4-BE49-F238E27FC236}">
                <a16:creationId xmlns:a16="http://schemas.microsoft.com/office/drawing/2014/main" xmlns="" id="{31198EB8-B7F2-46D1-9A9E-1054AE7548CD}"/>
              </a:ext>
            </a:extLst>
          </p:cNvPr>
          <p:cNvSpPr>
            <a:spLocks noGrp="1"/>
          </p:cNvSpPr>
          <p:nvPr>
            <p:ph type="ftr" sz="quarter" idx="11"/>
          </p:nvPr>
        </p:nvSpPr>
        <p:spPr/>
        <p:txBody>
          <a:bodyPr/>
          <a:lstStyle/>
          <a:p>
            <a:r>
              <a:rPr lang="en-US" dirty="0"/>
              <a:t>Produce Safety during COVID-19</a:t>
            </a:r>
          </a:p>
        </p:txBody>
      </p:sp>
      <p:sp>
        <p:nvSpPr>
          <p:cNvPr id="5" name="Slide Number Placeholder 4">
            <a:extLst>
              <a:ext uri="{FF2B5EF4-FFF2-40B4-BE49-F238E27FC236}">
                <a16:creationId xmlns:a16="http://schemas.microsoft.com/office/drawing/2014/main" xmlns="" id="{F0DCF734-FA4C-4CEA-838C-D76D844CBCDA}"/>
              </a:ext>
            </a:extLst>
          </p:cNvPr>
          <p:cNvSpPr>
            <a:spLocks noGrp="1"/>
          </p:cNvSpPr>
          <p:nvPr>
            <p:ph type="sldNum" sz="quarter" idx="12"/>
          </p:nvPr>
        </p:nvSpPr>
        <p:spPr/>
        <p:txBody>
          <a:bodyPr/>
          <a:lstStyle/>
          <a:p>
            <a:fld id="{629637A9-119A-49DA-BD12-AAC58B377D80}" type="slidenum">
              <a:rPr lang="en-US" smtClean="0"/>
              <a:t>11</a:t>
            </a:fld>
            <a:endParaRPr lang="en-US" dirty="0"/>
          </a:p>
        </p:txBody>
      </p:sp>
    </p:spTree>
    <p:extLst>
      <p:ext uri="{BB962C8B-B14F-4D97-AF65-F5344CB8AC3E}">
        <p14:creationId xmlns:p14="http://schemas.microsoft.com/office/powerpoint/2010/main" val="3994483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xmlns="" id="{D134B49B-C3F1-46A5-B24C-D450AE8764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94007" y="1430432"/>
            <a:ext cx="3968749" cy="33238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xmlns="" id="{F89183B8-C3E7-49CC-8596-7096B4A71AC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1452" y="1430431"/>
            <a:ext cx="3968750" cy="332382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xmlns="" id="{F50EA08B-73F4-46CF-93D5-BAD14B07FFE6}"/>
              </a:ext>
            </a:extLst>
          </p:cNvPr>
          <p:cNvSpPr>
            <a:spLocks noGrp="1"/>
          </p:cNvSpPr>
          <p:nvPr>
            <p:ph type="ftr" sz="quarter" idx="11"/>
          </p:nvPr>
        </p:nvSpPr>
        <p:spPr/>
        <p:txBody>
          <a:bodyPr/>
          <a:lstStyle/>
          <a:p>
            <a:r>
              <a:rPr lang="en-US" dirty="0"/>
              <a:t>Produce Safety during COVID-19</a:t>
            </a:r>
          </a:p>
        </p:txBody>
      </p:sp>
      <p:sp>
        <p:nvSpPr>
          <p:cNvPr id="3" name="Slide Number Placeholder 2">
            <a:extLst>
              <a:ext uri="{FF2B5EF4-FFF2-40B4-BE49-F238E27FC236}">
                <a16:creationId xmlns:a16="http://schemas.microsoft.com/office/drawing/2014/main" xmlns="" id="{DD8B32FE-A628-4523-8D39-CFB764D88AC1}"/>
              </a:ext>
            </a:extLst>
          </p:cNvPr>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593428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DE2E1-1491-4CEE-ACA3-B42D2E90CC7D}"/>
              </a:ext>
            </a:extLst>
          </p:cNvPr>
          <p:cNvSpPr>
            <a:spLocks noGrp="1"/>
          </p:cNvSpPr>
          <p:nvPr>
            <p:ph type="title"/>
          </p:nvPr>
        </p:nvSpPr>
        <p:spPr/>
        <p:txBody>
          <a:bodyPr vert="horz" lIns="91440" tIns="45720" rIns="91440" bIns="45720" rtlCol="0" anchor="b">
            <a:normAutofit/>
          </a:bodyPr>
          <a:lstStyle/>
          <a:p>
            <a:r>
              <a:rPr lang="en-US" b="1" dirty="0">
                <a:latin typeface="+mn-lt"/>
              </a:rPr>
              <a:t>Shared &amp; Common Areas</a:t>
            </a:r>
          </a:p>
        </p:txBody>
      </p:sp>
      <p:sp>
        <p:nvSpPr>
          <p:cNvPr id="3" name="Content Placeholder 2">
            <a:extLst>
              <a:ext uri="{FF2B5EF4-FFF2-40B4-BE49-F238E27FC236}">
                <a16:creationId xmlns:a16="http://schemas.microsoft.com/office/drawing/2014/main" xmlns="" id="{B4A52B80-96C2-4007-A921-381946A78710}"/>
              </a:ext>
            </a:extLst>
          </p:cNvPr>
          <p:cNvSpPr>
            <a:spLocks noGrp="1"/>
          </p:cNvSpPr>
          <p:nvPr>
            <p:ph sz="half" idx="1"/>
          </p:nvPr>
        </p:nvSpPr>
        <p:spPr>
          <a:xfrm>
            <a:off x="822958" y="1845734"/>
            <a:ext cx="5237873" cy="4023360"/>
          </a:xfrm>
        </p:spPr>
        <p:txBody>
          <a:bodyPr vert="horz" lIns="0" tIns="45720" rIns="0" bIns="45720" rtlCol="0">
            <a:normAutofit/>
          </a:bodyPr>
          <a:lstStyle/>
          <a:p>
            <a:pPr marL="339725" indent="-339725">
              <a:buFont typeface="Symbol" panose="05050102010706020507" pitchFamily="18" charset="2"/>
              <a:buChar char="·"/>
            </a:pPr>
            <a:r>
              <a:rPr lang="en-US" dirty="0"/>
              <a:t>Review and implement local and state guidelines for staff interaction</a:t>
            </a:r>
          </a:p>
          <a:p>
            <a:pPr marL="339725" indent="-339725">
              <a:buFont typeface="Symbol" panose="05050102010706020507" pitchFamily="18" charset="2"/>
              <a:buChar char="·"/>
            </a:pPr>
            <a:r>
              <a:rPr lang="en-US" dirty="0"/>
              <a:t>Deploy recommended PPE especially face masks</a:t>
            </a:r>
          </a:p>
          <a:p>
            <a:pPr marL="339725" indent="-339725">
              <a:buFont typeface="Symbol" panose="05050102010706020507" pitchFamily="18" charset="2"/>
              <a:buChar char="·"/>
            </a:pPr>
            <a:r>
              <a:rPr lang="en-US" dirty="0"/>
              <a:t>Create strategies that limit close contact</a:t>
            </a:r>
          </a:p>
          <a:p>
            <a:pPr marL="339725" indent="-339725">
              <a:buFont typeface="Symbol" panose="05050102010706020507" pitchFamily="18" charset="2"/>
              <a:buChar char="·"/>
            </a:pPr>
            <a:r>
              <a:rPr lang="en-US" dirty="0"/>
              <a:t>Create social distancing zones following recommendations</a:t>
            </a:r>
          </a:p>
          <a:p>
            <a:pPr marL="339725" indent="-339725">
              <a:buFont typeface="Symbol" panose="05050102010706020507" pitchFamily="18" charset="2"/>
              <a:buChar char="·"/>
            </a:pPr>
            <a:r>
              <a:rPr lang="en-US" dirty="0"/>
              <a:t>Review cleaning and sanitizing schedules and procedures</a:t>
            </a:r>
          </a:p>
          <a:p>
            <a:pPr marL="339725" indent="-339725">
              <a:buFont typeface="Symbol" panose="05050102010706020507" pitchFamily="18" charset="2"/>
              <a:buChar char="·"/>
            </a:pPr>
            <a:r>
              <a:rPr lang="en-US" dirty="0"/>
              <a:t>Make handwashing available prior to and after breaks and meals</a:t>
            </a:r>
          </a:p>
          <a:p>
            <a:pPr>
              <a:buFont typeface="Calibri" panose="020F0502020204030204" pitchFamily="34" charset="0"/>
              <a:buChar char="•"/>
            </a:pPr>
            <a:endParaRPr lang="en-US" dirty="0"/>
          </a:p>
          <a:p>
            <a:pPr>
              <a:buFont typeface="Calibri" panose="020F0502020204030204" pitchFamily="34" charset="0"/>
              <a:buChar char="•"/>
            </a:pPr>
            <a:endParaRPr lang="en-US" dirty="0"/>
          </a:p>
          <a:p>
            <a:pPr>
              <a:buFont typeface="Calibri" panose="020F0502020204030204" pitchFamily="34" charset="0"/>
              <a:buChar char="•"/>
            </a:pPr>
            <a:endParaRPr lang="en-US" dirty="0"/>
          </a:p>
          <a:p>
            <a:endParaRPr lang="en-US" dirty="0"/>
          </a:p>
          <a:p>
            <a:endParaRPr lang="en-US" dirty="0"/>
          </a:p>
        </p:txBody>
      </p:sp>
      <p:pic>
        <p:nvPicPr>
          <p:cNvPr id="5122" name="Picture 2" descr="Sunny Reading">
            <a:extLst>
              <a:ext uri="{FF2B5EF4-FFF2-40B4-BE49-F238E27FC236}">
                <a16:creationId xmlns:a16="http://schemas.microsoft.com/office/drawing/2014/main" xmlns="" id="{9DA2C1E0-E542-4CF6-9591-086248007BDE}"/>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1306" r="23476"/>
          <a:stretch/>
        </p:blipFill>
        <p:spPr bwMode="auto">
          <a:xfrm>
            <a:off x="6060832" y="2029694"/>
            <a:ext cx="2305928" cy="340398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xmlns="" id="{1C6BCF10-F450-4E07-9826-F61387E16F78}"/>
              </a:ext>
            </a:extLst>
          </p:cNvPr>
          <p:cNvSpPr>
            <a:spLocks noGrp="1"/>
          </p:cNvSpPr>
          <p:nvPr>
            <p:ph type="ftr" sz="quarter" idx="11"/>
          </p:nvPr>
        </p:nvSpPr>
        <p:spPr/>
        <p:txBody>
          <a:bodyPr/>
          <a:lstStyle/>
          <a:p>
            <a:r>
              <a:rPr lang="en-US" dirty="0"/>
              <a:t>Produce Safety during COVID-19</a:t>
            </a:r>
          </a:p>
        </p:txBody>
      </p:sp>
      <p:sp>
        <p:nvSpPr>
          <p:cNvPr id="5" name="Slide Number Placeholder 4">
            <a:extLst>
              <a:ext uri="{FF2B5EF4-FFF2-40B4-BE49-F238E27FC236}">
                <a16:creationId xmlns:a16="http://schemas.microsoft.com/office/drawing/2014/main" xmlns="" id="{8B9870E7-D0A5-4EDC-A50B-FD98B749CAE3}"/>
              </a:ext>
            </a:extLst>
          </p:cNvPr>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1551992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FF7194-6C46-4F3C-9D64-109D3C66E06F}"/>
              </a:ext>
            </a:extLst>
          </p:cNvPr>
          <p:cNvSpPr>
            <a:spLocks noGrp="1"/>
          </p:cNvSpPr>
          <p:nvPr>
            <p:ph type="title"/>
          </p:nvPr>
        </p:nvSpPr>
        <p:spPr/>
        <p:txBody>
          <a:bodyPr/>
          <a:lstStyle/>
          <a:p>
            <a:r>
              <a:rPr lang="en-US" dirty="0">
                <a:latin typeface="+mn-lt"/>
              </a:rPr>
              <a:t>Illness, Health and Injury</a:t>
            </a:r>
          </a:p>
        </p:txBody>
      </p:sp>
      <p:sp>
        <p:nvSpPr>
          <p:cNvPr id="3" name="Content Placeholder 2">
            <a:extLst>
              <a:ext uri="{FF2B5EF4-FFF2-40B4-BE49-F238E27FC236}">
                <a16:creationId xmlns:a16="http://schemas.microsoft.com/office/drawing/2014/main" xmlns="" id="{AC675FBB-5A48-4459-9A12-186EE14E4C17}"/>
              </a:ext>
            </a:extLst>
          </p:cNvPr>
          <p:cNvSpPr>
            <a:spLocks noGrp="1"/>
          </p:cNvSpPr>
          <p:nvPr>
            <p:ph idx="1"/>
          </p:nvPr>
        </p:nvSpPr>
        <p:spPr/>
        <p:txBody>
          <a:bodyPr>
            <a:normAutofit fontScale="85000" lnSpcReduction="20000"/>
          </a:bodyPr>
          <a:lstStyle/>
          <a:p>
            <a:pPr marL="344488" indent="-344488">
              <a:buFont typeface="Symbol" panose="05050102010706020507" pitchFamily="18" charset="2"/>
              <a:buChar char="·"/>
            </a:pPr>
            <a:r>
              <a:rPr lang="en-US" dirty="0"/>
              <a:t>Revisit existing policies and reporting procedures; assign a point person</a:t>
            </a:r>
          </a:p>
          <a:p>
            <a:pPr marL="344488" indent="-344488">
              <a:buFont typeface="Symbol" panose="05050102010706020507" pitchFamily="18" charset="2"/>
              <a:buChar char="·"/>
            </a:pPr>
            <a:r>
              <a:rPr lang="en-US" dirty="0"/>
              <a:t>Train staff on signs and symptoms of SARS CoV-2</a:t>
            </a:r>
          </a:p>
          <a:p>
            <a:pPr marL="344488" indent="-344488">
              <a:buFont typeface="Symbol" panose="05050102010706020507" pitchFamily="18" charset="2"/>
              <a:buChar char="·"/>
            </a:pPr>
            <a:r>
              <a:rPr lang="en-US" dirty="0"/>
              <a:t>Encourage and incentivize self-reporting</a:t>
            </a:r>
          </a:p>
          <a:p>
            <a:pPr marL="344488" indent="-344488">
              <a:buFont typeface="Symbol" panose="05050102010706020507" pitchFamily="18" charset="2"/>
              <a:buChar char="·"/>
            </a:pPr>
            <a:r>
              <a:rPr lang="en-US" dirty="0"/>
              <a:t>Consider visitor logs and staff check in questionnaires </a:t>
            </a:r>
          </a:p>
          <a:p>
            <a:pPr marL="344488" indent="-344488">
              <a:buFont typeface="Symbol" panose="05050102010706020507" pitchFamily="18" charset="2"/>
              <a:buChar char="·"/>
            </a:pPr>
            <a:r>
              <a:rPr lang="en-US" dirty="0"/>
              <a:t>Have contact tracing procedures in place </a:t>
            </a:r>
          </a:p>
          <a:p>
            <a:pPr marL="344488" indent="-344488">
              <a:buFont typeface="Symbol" panose="05050102010706020507" pitchFamily="18" charset="2"/>
              <a:buChar char="·"/>
            </a:pPr>
            <a:r>
              <a:rPr lang="en-US" dirty="0"/>
              <a:t>Provide signage indicating visually and in writing your operational requirements</a:t>
            </a:r>
          </a:p>
          <a:p>
            <a:pPr marL="344488" indent="-344488">
              <a:buFont typeface="Symbol" panose="05050102010706020507" pitchFamily="18" charset="2"/>
              <a:buChar char="·"/>
            </a:pPr>
            <a:r>
              <a:rPr lang="en-US" dirty="0"/>
              <a:t>Comply with quarantine recommendations</a:t>
            </a:r>
          </a:p>
          <a:p>
            <a:pPr marL="344488" indent="-344488">
              <a:buFont typeface="Symbol" panose="05050102010706020507" pitchFamily="18" charset="2"/>
              <a:buChar char="·"/>
            </a:pPr>
            <a:r>
              <a:rPr lang="en-US" dirty="0"/>
              <a:t>Communicate with staff and visitors</a:t>
            </a:r>
          </a:p>
        </p:txBody>
      </p:sp>
      <p:sp>
        <p:nvSpPr>
          <p:cNvPr id="4" name="Footer Placeholder 3">
            <a:extLst>
              <a:ext uri="{FF2B5EF4-FFF2-40B4-BE49-F238E27FC236}">
                <a16:creationId xmlns:a16="http://schemas.microsoft.com/office/drawing/2014/main" xmlns="" id="{41B50880-8F5E-40D4-9420-404E0D86A2C2}"/>
              </a:ext>
            </a:extLst>
          </p:cNvPr>
          <p:cNvSpPr>
            <a:spLocks noGrp="1"/>
          </p:cNvSpPr>
          <p:nvPr>
            <p:ph type="ftr" sz="quarter" idx="11"/>
          </p:nvPr>
        </p:nvSpPr>
        <p:spPr/>
        <p:txBody>
          <a:bodyPr/>
          <a:lstStyle/>
          <a:p>
            <a:r>
              <a:rPr lang="en-US" dirty="0"/>
              <a:t>Produce Safety during COVID-19</a:t>
            </a:r>
          </a:p>
        </p:txBody>
      </p:sp>
      <p:sp>
        <p:nvSpPr>
          <p:cNvPr id="5" name="Slide Number Placeholder 4">
            <a:extLst>
              <a:ext uri="{FF2B5EF4-FFF2-40B4-BE49-F238E27FC236}">
                <a16:creationId xmlns:a16="http://schemas.microsoft.com/office/drawing/2014/main" xmlns="" id="{25340928-CC79-42E2-B331-785CB9FD0411}"/>
              </a:ext>
            </a:extLst>
          </p:cNvPr>
          <p:cNvSpPr>
            <a:spLocks noGrp="1"/>
          </p:cNvSpPr>
          <p:nvPr>
            <p:ph type="sldNum" sz="quarter" idx="12"/>
          </p:nvPr>
        </p:nvSpPr>
        <p:spPr/>
        <p:txBody>
          <a:bodyPr/>
          <a:lstStyle/>
          <a:p>
            <a:fld id="{629637A9-119A-49DA-BD12-AAC58B377D80}" type="slidenum">
              <a:rPr lang="en-US" smtClean="0"/>
              <a:t>14</a:t>
            </a:fld>
            <a:endParaRPr lang="en-US" dirty="0"/>
          </a:p>
        </p:txBody>
      </p:sp>
    </p:spTree>
    <p:extLst>
      <p:ext uri="{BB962C8B-B14F-4D97-AF65-F5344CB8AC3E}">
        <p14:creationId xmlns:p14="http://schemas.microsoft.com/office/powerpoint/2010/main" val="3264423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25">
            <a:extLst>
              <a:ext uri="{FF2B5EF4-FFF2-40B4-BE49-F238E27FC236}">
                <a16:creationId xmlns:a16="http://schemas.microsoft.com/office/drawing/2014/main" xmlns="" id="{4A8FFEA1-1B69-4F42-B552-0CCF72596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27">
            <a:extLst>
              <a:ext uri="{FF2B5EF4-FFF2-40B4-BE49-F238E27FC236}">
                <a16:creationId xmlns:a16="http://schemas.microsoft.com/office/drawing/2014/main" xmlns="" id="{AA3C9226-5EC8-460B-82D7-72AA994DF9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7" name="Straight Connector 29">
            <a:extLst>
              <a:ext uri="{FF2B5EF4-FFF2-40B4-BE49-F238E27FC236}">
                <a16:creationId xmlns:a16="http://schemas.microsoft.com/office/drawing/2014/main" xmlns="" id="{62A90A9D-33DF-408E-BF4C-F82588935C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8" name="Rectangle 31">
            <a:extLst>
              <a:ext uri="{FF2B5EF4-FFF2-40B4-BE49-F238E27FC236}">
                <a16:creationId xmlns:a16="http://schemas.microsoft.com/office/drawing/2014/main" xmlns="" id="{7D8A9447-DEFF-40A5-8673-B7A365C3F8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xmlns="" id="{64A46070-8EBB-47E8-9ABE-B5F50C0BA532}"/>
              </a:ext>
            </a:extLst>
          </p:cNvPr>
          <p:cNvPicPr>
            <a:picLocks noGrp="1" noChangeAspect="1"/>
          </p:cNvPicPr>
          <p:nvPr>
            <p:ph idx="1"/>
          </p:nvPr>
        </p:nvPicPr>
        <p:blipFill>
          <a:blip r:embed="rId3"/>
          <a:stretch>
            <a:fillRect/>
          </a:stretch>
        </p:blipFill>
        <p:spPr>
          <a:xfrm>
            <a:off x="674433" y="640080"/>
            <a:ext cx="4308881" cy="5577840"/>
          </a:xfrm>
          <a:prstGeom prst="rect">
            <a:avLst/>
          </a:prstGeom>
        </p:spPr>
      </p:pic>
      <p:sp>
        <p:nvSpPr>
          <p:cNvPr id="49" name="Rectangle 33">
            <a:extLst>
              <a:ext uri="{FF2B5EF4-FFF2-40B4-BE49-F238E27FC236}">
                <a16:creationId xmlns:a16="http://schemas.microsoft.com/office/drawing/2014/main" xmlns="" id="{290C21F9-FD6D-4457-B130-1A531F242B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5710114" y="0"/>
            <a:ext cx="34385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xmlns="" id="{B9060A68-10AC-44A3-8A84-D7D6538CCF07}"/>
              </a:ext>
            </a:extLst>
          </p:cNvPr>
          <p:cNvSpPr>
            <a:spLocks noGrp="1"/>
          </p:cNvSpPr>
          <p:nvPr>
            <p:ph type="title"/>
          </p:nvPr>
        </p:nvSpPr>
        <p:spPr>
          <a:xfrm>
            <a:off x="6072663" y="640080"/>
            <a:ext cx="2873702" cy="2926080"/>
          </a:xfrm>
        </p:spPr>
        <p:txBody>
          <a:bodyPr vert="horz" lIns="91440" tIns="45720" rIns="91440" bIns="45720" rtlCol="0" anchor="b">
            <a:normAutofit/>
          </a:bodyPr>
          <a:lstStyle/>
          <a:p>
            <a:r>
              <a:rPr lang="en-US" dirty="0">
                <a:solidFill>
                  <a:srgbClr val="FFFFFF"/>
                </a:solidFill>
                <a:latin typeface="+mn-lt"/>
              </a:rPr>
              <a:t>Signs &amp; Symptoms Checklist</a:t>
            </a:r>
          </a:p>
        </p:txBody>
      </p:sp>
      <p:sp>
        <p:nvSpPr>
          <p:cNvPr id="2" name="Footer Placeholder 1">
            <a:extLst>
              <a:ext uri="{FF2B5EF4-FFF2-40B4-BE49-F238E27FC236}">
                <a16:creationId xmlns:a16="http://schemas.microsoft.com/office/drawing/2014/main" xmlns="" id="{AB352372-A005-4ADF-BB2A-DF4197C4998D}"/>
              </a:ext>
            </a:extLst>
          </p:cNvPr>
          <p:cNvSpPr>
            <a:spLocks noGrp="1"/>
          </p:cNvSpPr>
          <p:nvPr>
            <p:ph type="ftr" sz="quarter" idx="11"/>
          </p:nvPr>
        </p:nvSpPr>
        <p:spPr>
          <a:xfrm>
            <a:off x="206136" y="6459785"/>
            <a:ext cx="5287638" cy="365125"/>
          </a:xfrm>
        </p:spPr>
        <p:txBody>
          <a:bodyPr vert="horz" lIns="91440" tIns="45720" rIns="91440" bIns="45720" rtlCol="0" anchor="ctr">
            <a:normAutofit/>
          </a:bodyPr>
          <a:lstStyle/>
          <a:p>
            <a:pPr algn="l" defTabSz="914400">
              <a:spcAft>
                <a:spcPts val="600"/>
              </a:spcAft>
            </a:pPr>
            <a:r>
              <a:rPr lang="en-US" sz="900" kern="1200" cap="all" baseline="0" dirty="0">
                <a:solidFill>
                  <a:schemeClr val="tx2"/>
                </a:solidFill>
                <a:latin typeface="+mn-lt"/>
                <a:ea typeface="+mn-ea"/>
                <a:cs typeface="+mn-cs"/>
              </a:rPr>
              <a:t>Produce Safety during COVID-19</a:t>
            </a:r>
          </a:p>
        </p:txBody>
      </p:sp>
      <p:sp>
        <p:nvSpPr>
          <p:cNvPr id="36" name="Rectangle 35">
            <a:extLst>
              <a:ext uri="{FF2B5EF4-FFF2-40B4-BE49-F238E27FC236}">
                <a16:creationId xmlns:a16="http://schemas.microsoft.com/office/drawing/2014/main" xmlns="" id="{28F6EF4B-2F40-485B-9F36-084731486A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6767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xmlns="" id="{578492F3-73BE-4331-B3A5-9D121ECCC356}"/>
              </a:ext>
            </a:extLst>
          </p:cNvPr>
          <p:cNvSpPr>
            <a:spLocks noGrp="1"/>
          </p:cNvSpPr>
          <p:nvPr>
            <p:ph type="sldNum" sz="quarter" idx="12"/>
          </p:nvPr>
        </p:nvSpPr>
        <p:spPr>
          <a:xfrm>
            <a:off x="8272930" y="6459785"/>
            <a:ext cx="544168" cy="365125"/>
          </a:xfrm>
        </p:spPr>
        <p:txBody>
          <a:bodyPr vert="horz" lIns="91440" tIns="45720" rIns="91440" bIns="45720" rtlCol="0" anchor="ctr">
            <a:normAutofit/>
          </a:bodyPr>
          <a:lstStyle/>
          <a:p>
            <a:pPr defTabSz="914400">
              <a:spcAft>
                <a:spcPts val="600"/>
              </a:spcAft>
            </a:pPr>
            <a:fld id="{4FAB73BC-B049-4115-A692-8D63A059BFB8}" type="slidenum">
              <a:rPr lang="en-US"/>
              <a:pPr defTabSz="914400">
                <a:spcAft>
                  <a:spcPts val="600"/>
                </a:spcAft>
              </a:pPr>
              <a:t>15</a:t>
            </a:fld>
            <a:endParaRPr lang="en-US" dirty="0"/>
          </a:p>
        </p:txBody>
      </p:sp>
    </p:spTree>
    <p:extLst>
      <p:ext uri="{BB962C8B-B14F-4D97-AF65-F5344CB8AC3E}">
        <p14:creationId xmlns:p14="http://schemas.microsoft.com/office/powerpoint/2010/main" val="3195811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63E6C7-0F08-43D6-9046-94D9E7D6FEA5}"/>
              </a:ext>
            </a:extLst>
          </p:cNvPr>
          <p:cNvSpPr>
            <a:spLocks noGrp="1"/>
          </p:cNvSpPr>
          <p:nvPr>
            <p:ph type="title"/>
          </p:nvPr>
        </p:nvSpPr>
        <p:spPr/>
        <p:txBody>
          <a:bodyPr/>
          <a:lstStyle/>
          <a:p>
            <a:r>
              <a:rPr lang="en-US" dirty="0">
                <a:latin typeface="+mn-lt"/>
              </a:rPr>
              <a:t>Example Screening Sign In Sheet</a:t>
            </a:r>
          </a:p>
        </p:txBody>
      </p:sp>
      <p:pic>
        <p:nvPicPr>
          <p:cNvPr id="10" name="Content Placeholder 9">
            <a:extLst>
              <a:ext uri="{FF2B5EF4-FFF2-40B4-BE49-F238E27FC236}">
                <a16:creationId xmlns:a16="http://schemas.microsoft.com/office/drawing/2014/main" xmlns="" id="{F546439F-1930-4574-92E2-D6D52F7DD512}"/>
              </a:ext>
            </a:extLst>
          </p:cNvPr>
          <p:cNvPicPr>
            <a:picLocks noGrp="1" noChangeAspect="1"/>
          </p:cNvPicPr>
          <p:nvPr>
            <p:ph idx="1"/>
          </p:nvPr>
        </p:nvPicPr>
        <p:blipFill>
          <a:blip r:embed="rId3"/>
          <a:stretch>
            <a:fillRect/>
          </a:stretch>
        </p:blipFill>
        <p:spPr>
          <a:xfrm>
            <a:off x="822325" y="1908790"/>
            <a:ext cx="7543800" cy="3921482"/>
          </a:xfrm>
          <a:prstGeom prst="rect">
            <a:avLst/>
          </a:prstGeom>
        </p:spPr>
      </p:pic>
      <p:sp>
        <p:nvSpPr>
          <p:cNvPr id="3" name="Footer Placeholder 2">
            <a:extLst>
              <a:ext uri="{FF2B5EF4-FFF2-40B4-BE49-F238E27FC236}">
                <a16:creationId xmlns:a16="http://schemas.microsoft.com/office/drawing/2014/main" xmlns="" id="{DAAD361F-749B-419F-93B2-CA475C3E72C7}"/>
              </a:ext>
            </a:extLst>
          </p:cNvPr>
          <p:cNvSpPr>
            <a:spLocks noGrp="1"/>
          </p:cNvSpPr>
          <p:nvPr>
            <p:ph type="ftr" sz="quarter" idx="11"/>
          </p:nvPr>
        </p:nvSpPr>
        <p:spPr/>
        <p:txBody>
          <a:bodyPr/>
          <a:lstStyle/>
          <a:p>
            <a:r>
              <a:rPr lang="en-US" dirty="0"/>
              <a:t>Produce Safety during COVID-19</a:t>
            </a:r>
          </a:p>
        </p:txBody>
      </p:sp>
      <p:sp>
        <p:nvSpPr>
          <p:cNvPr id="4" name="Slide Number Placeholder 3">
            <a:extLst>
              <a:ext uri="{FF2B5EF4-FFF2-40B4-BE49-F238E27FC236}">
                <a16:creationId xmlns:a16="http://schemas.microsoft.com/office/drawing/2014/main" xmlns="" id="{3A0C74C6-20C4-47A0-B8C0-043935BC80F3}"/>
              </a:ext>
            </a:extLst>
          </p:cNvPr>
          <p:cNvSpPr>
            <a:spLocks noGrp="1"/>
          </p:cNvSpPr>
          <p:nvPr>
            <p:ph type="sldNum" sz="quarter" idx="12"/>
          </p:nvPr>
        </p:nvSpPr>
        <p:spPr/>
        <p:txBody>
          <a:bodyPr/>
          <a:lstStyle/>
          <a:p>
            <a:fld id="{629637A9-119A-49DA-BD12-AAC58B377D80}" type="slidenum">
              <a:rPr lang="en-US" smtClean="0"/>
              <a:t>16</a:t>
            </a:fld>
            <a:endParaRPr lang="en-US" dirty="0"/>
          </a:p>
        </p:txBody>
      </p:sp>
    </p:spTree>
    <p:extLst>
      <p:ext uri="{BB962C8B-B14F-4D97-AF65-F5344CB8AC3E}">
        <p14:creationId xmlns:p14="http://schemas.microsoft.com/office/powerpoint/2010/main" val="4049603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5EDE44-9DF8-4EB9-8AFE-CAD0F94FF2DA}"/>
              </a:ext>
            </a:extLst>
          </p:cNvPr>
          <p:cNvSpPr>
            <a:spLocks noGrp="1"/>
          </p:cNvSpPr>
          <p:nvPr>
            <p:ph type="title"/>
          </p:nvPr>
        </p:nvSpPr>
        <p:spPr>
          <a:xfrm>
            <a:off x="3564823" y="263527"/>
            <a:ext cx="4931229" cy="1450757"/>
          </a:xfrm>
        </p:spPr>
        <p:txBody>
          <a:bodyPr vert="horz" lIns="91440" tIns="45720" rIns="91440" bIns="45720" rtlCol="0" anchor="b">
            <a:normAutofit/>
          </a:bodyPr>
          <a:lstStyle/>
          <a:p>
            <a:r>
              <a:rPr lang="en-US" b="1" dirty="0">
                <a:latin typeface="+mn-lt"/>
              </a:rPr>
              <a:t>Hydration</a:t>
            </a:r>
          </a:p>
        </p:txBody>
      </p:sp>
      <p:sp>
        <p:nvSpPr>
          <p:cNvPr id="3" name="Content Placeholder 2">
            <a:extLst>
              <a:ext uri="{FF2B5EF4-FFF2-40B4-BE49-F238E27FC236}">
                <a16:creationId xmlns:a16="http://schemas.microsoft.com/office/drawing/2014/main" xmlns="" id="{542B39B0-A80C-45EF-9883-8410A288757C}"/>
              </a:ext>
            </a:extLst>
          </p:cNvPr>
          <p:cNvSpPr>
            <a:spLocks noGrp="1"/>
          </p:cNvSpPr>
          <p:nvPr>
            <p:ph sz="half" idx="1"/>
          </p:nvPr>
        </p:nvSpPr>
        <p:spPr>
          <a:xfrm>
            <a:off x="3731076" y="2198914"/>
            <a:ext cx="4931230" cy="3670180"/>
          </a:xfrm>
        </p:spPr>
        <p:txBody>
          <a:bodyPr vert="horz" lIns="0" tIns="45720" rIns="0" bIns="45720" rtlCol="0">
            <a:normAutofit/>
          </a:bodyPr>
          <a:lstStyle/>
          <a:p>
            <a:pPr marL="396875" indent="-396875">
              <a:buFont typeface="Symbol" panose="05050102010706020507" pitchFamily="18" charset="2"/>
              <a:buChar char="·"/>
            </a:pPr>
            <a:r>
              <a:rPr lang="en-US" sz="2800" dirty="0"/>
              <a:t>Provide additional hydration stations with hand wash</a:t>
            </a:r>
          </a:p>
          <a:p>
            <a:pPr marL="396875" indent="-396875">
              <a:buFont typeface="Symbol" panose="05050102010706020507" pitchFamily="18" charset="2"/>
              <a:buChar char="·"/>
            </a:pPr>
            <a:r>
              <a:rPr lang="en-US" sz="2800" dirty="0"/>
              <a:t>Make sure water is potable</a:t>
            </a:r>
          </a:p>
          <a:p>
            <a:pPr marL="396875" indent="-396875">
              <a:buFont typeface="Symbol" panose="05050102010706020507" pitchFamily="18" charset="2"/>
              <a:buChar char="·"/>
            </a:pPr>
            <a:r>
              <a:rPr lang="en-US" sz="2800" dirty="0"/>
              <a:t>No sharing</a:t>
            </a:r>
          </a:p>
          <a:p>
            <a:pPr marL="396875" indent="-396875">
              <a:buFont typeface="Symbol" panose="05050102010706020507" pitchFamily="18" charset="2"/>
              <a:buChar char="·"/>
            </a:pPr>
            <a:r>
              <a:rPr lang="en-US" sz="2800" dirty="0"/>
              <a:t>Provide garbage cans that are changed regularly</a:t>
            </a:r>
          </a:p>
          <a:p>
            <a:endParaRPr lang="en-US" dirty="0"/>
          </a:p>
        </p:txBody>
      </p:sp>
      <p:pic>
        <p:nvPicPr>
          <p:cNvPr id="2050" name="Picture 2" descr="bottled water">
            <a:extLst>
              <a:ext uri="{FF2B5EF4-FFF2-40B4-BE49-F238E27FC236}">
                <a16:creationId xmlns:a16="http://schemas.microsoft.com/office/drawing/2014/main" xmlns="" id="{1EE41473-8B76-4EAF-B892-EAA7A98041D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75499" y="1051263"/>
            <a:ext cx="3000986" cy="449204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xmlns="" id="{60F28804-95D1-4622-97C3-D8753B1F8211}"/>
              </a:ext>
            </a:extLst>
          </p:cNvPr>
          <p:cNvSpPr>
            <a:spLocks noGrp="1"/>
          </p:cNvSpPr>
          <p:nvPr>
            <p:ph type="ftr" sz="quarter" idx="11"/>
          </p:nvPr>
        </p:nvSpPr>
        <p:spPr/>
        <p:txBody>
          <a:bodyPr/>
          <a:lstStyle/>
          <a:p>
            <a:r>
              <a:rPr lang="en-US" dirty="0"/>
              <a:t>Produce Safety during COVID-19</a:t>
            </a:r>
          </a:p>
        </p:txBody>
      </p:sp>
      <p:sp>
        <p:nvSpPr>
          <p:cNvPr id="5" name="Slide Number Placeholder 4">
            <a:extLst>
              <a:ext uri="{FF2B5EF4-FFF2-40B4-BE49-F238E27FC236}">
                <a16:creationId xmlns:a16="http://schemas.microsoft.com/office/drawing/2014/main" xmlns="" id="{0ADC084C-9EE1-46E8-8731-588A7C6D228A}"/>
              </a:ext>
            </a:extLst>
          </p:cNvPr>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2033087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9D02AF-FFF0-46BF-B0C1-B18F2D33218E}"/>
              </a:ext>
            </a:extLst>
          </p:cNvPr>
          <p:cNvSpPr>
            <a:spLocks noGrp="1"/>
          </p:cNvSpPr>
          <p:nvPr>
            <p:ph type="title"/>
          </p:nvPr>
        </p:nvSpPr>
        <p:spPr>
          <a:xfrm>
            <a:off x="3589761" y="263527"/>
            <a:ext cx="4931229" cy="1450757"/>
          </a:xfrm>
        </p:spPr>
        <p:txBody>
          <a:bodyPr vert="horz" lIns="91440" tIns="45720" rIns="91440" bIns="45720" rtlCol="0" anchor="b">
            <a:normAutofit/>
          </a:bodyPr>
          <a:lstStyle/>
          <a:p>
            <a:r>
              <a:rPr lang="en-US" b="1" dirty="0">
                <a:latin typeface="+mn-lt"/>
              </a:rPr>
              <a:t>Shared Tools</a:t>
            </a:r>
          </a:p>
        </p:txBody>
      </p:sp>
      <p:sp>
        <p:nvSpPr>
          <p:cNvPr id="3" name="Content Placeholder 2">
            <a:extLst>
              <a:ext uri="{FF2B5EF4-FFF2-40B4-BE49-F238E27FC236}">
                <a16:creationId xmlns:a16="http://schemas.microsoft.com/office/drawing/2014/main" xmlns="" id="{A4D8E870-18ED-4056-9F88-2E32038EEA4A}"/>
              </a:ext>
            </a:extLst>
          </p:cNvPr>
          <p:cNvSpPr>
            <a:spLocks noGrp="1"/>
          </p:cNvSpPr>
          <p:nvPr>
            <p:ph sz="half" idx="1"/>
          </p:nvPr>
        </p:nvSpPr>
        <p:spPr>
          <a:xfrm>
            <a:off x="3731076" y="2198914"/>
            <a:ext cx="4931230" cy="3670180"/>
          </a:xfrm>
        </p:spPr>
        <p:txBody>
          <a:bodyPr vert="horz" lIns="0" tIns="45720" rIns="0" bIns="45720" rtlCol="0">
            <a:noAutofit/>
          </a:bodyPr>
          <a:lstStyle/>
          <a:p>
            <a:pPr marL="339725" indent="-339725">
              <a:buFont typeface="Symbol" panose="05050102010706020507" pitchFamily="18" charset="2"/>
              <a:buChar char="·"/>
            </a:pPr>
            <a:r>
              <a:rPr lang="en-US" dirty="0"/>
              <a:t>Consider issuing assigned tools to staff</a:t>
            </a:r>
          </a:p>
          <a:p>
            <a:pPr marL="339725" indent="-339725">
              <a:buFont typeface="Symbol" panose="05050102010706020507" pitchFamily="18" charset="2"/>
              <a:buChar char="·"/>
            </a:pPr>
            <a:r>
              <a:rPr lang="en-US" dirty="0"/>
              <a:t>Determine proper sanitation procedures, develop SOPs, train staff, provide materials and log sheets</a:t>
            </a:r>
          </a:p>
          <a:p>
            <a:pPr marL="339725" indent="-339725">
              <a:buFont typeface="Symbol" panose="05050102010706020507" pitchFamily="18" charset="2"/>
              <a:buChar char="·"/>
            </a:pPr>
            <a:r>
              <a:rPr lang="en-US" dirty="0"/>
              <a:t>Train staff on contamination routes of tools and equipment </a:t>
            </a:r>
          </a:p>
          <a:p>
            <a:pPr marL="339725" indent="-339725">
              <a:buFont typeface="Symbol" panose="05050102010706020507" pitchFamily="18" charset="2"/>
              <a:buChar char="·"/>
            </a:pPr>
            <a:r>
              <a:rPr lang="en-US" dirty="0"/>
              <a:t>Encourage staff to frequently wash their hands</a:t>
            </a:r>
          </a:p>
          <a:p>
            <a:pPr marL="339725" indent="-339725">
              <a:buFont typeface="Symbol" panose="05050102010706020507" pitchFamily="18" charset="2"/>
              <a:buChar char="·"/>
            </a:pPr>
            <a:r>
              <a:rPr lang="en-US" dirty="0"/>
              <a:t>Evaluate storage of tools and their exposure to airborne pathogens</a:t>
            </a:r>
          </a:p>
        </p:txBody>
      </p:sp>
      <p:pic>
        <p:nvPicPr>
          <p:cNvPr id="3074" name="Picture 2" descr="Gardening">
            <a:extLst>
              <a:ext uri="{FF2B5EF4-FFF2-40B4-BE49-F238E27FC236}">
                <a16:creationId xmlns:a16="http://schemas.microsoft.com/office/drawing/2014/main" xmlns="" id="{EA7A3671-C986-433E-ADC2-0251EAEE8B4C}"/>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2873" r="45364" b="2"/>
          <a:stretch/>
        </p:blipFill>
        <p:spPr bwMode="auto">
          <a:xfrm>
            <a:off x="475499" y="640081"/>
            <a:ext cx="3000986" cy="531440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xmlns="" id="{FB56D66B-56CA-4107-BBCF-9C51FA698011}"/>
              </a:ext>
            </a:extLst>
          </p:cNvPr>
          <p:cNvSpPr>
            <a:spLocks noGrp="1"/>
          </p:cNvSpPr>
          <p:nvPr>
            <p:ph type="ftr" sz="quarter" idx="11"/>
          </p:nvPr>
        </p:nvSpPr>
        <p:spPr/>
        <p:txBody>
          <a:bodyPr/>
          <a:lstStyle/>
          <a:p>
            <a:r>
              <a:rPr lang="en-US" dirty="0"/>
              <a:t>Produce Safety during COVID-19</a:t>
            </a:r>
          </a:p>
        </p:txBody>
      </p:sp>
      <p:sp>
        <p:nvSpPr>
          <p:cNvPr id="5" name="Slide Number Placeholder 4">
            <a:extLst>
              <a:ext uri="{FF2B5EF4-FFF2-40B4-BE49-F238E27FC236}">
                <a16:creationId xmlns:a16="http://schemas.microsoft.com/office/drawing/2014/main" xmlns="" id="{99D2BFA9-2FBA-49AB-8FEB-2D0AAA162A35}"/>
              </a:ext>
            </a:extLst>
          </p:cNvPr>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1848642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63D920-33B5-427B-802E-AF90D1ADA253}"/>
              </a:ext>
            </a:extLst>
          </p:cNvPr>
          <p:cNvSpPr>
            <a:spLocks noGrp="1"/>
          </p:cNvSpPr>
          <p:nvPr>
            <p:ph type="title"/>
          </p:nvPr>
        </p:nvSpPr>
        <p:spPr/>
        <p:txBody>
          <a:bodyPr/>
          <a:lstStyle/>
          <a:p>
            <a:r>
              <a:rPr lang="en-US" dirty="0">
                <a:latin typeface="+mn-lt"/>
              </a:rPr>
              <a:t>Off Farm for Staff</a:t>
            </a:r>
          </a:p>
        </p:txBody>
      </p:sp>
      <p:sp>
        <p:nvSpPr>
          <p:cNvPr id="3" name="Content Placeholder 2">
            <a:extLst>
              <a:ext uri="{FF2B5EF4-FFF2-40B4-BE49-F238E27FC236}">
                <a16:creationId xmlns:a16="http://schemas.microsoft.com/office/drawing/2014/main" xmlns="" id="{1C015942-A8E6-4219-B599-87808E45E628}"/>
              </a:ext>
            </a:extLst>
          </p:cNvPr>
          <p:cNvSpPr>
            <a:spLocks noGrp="1"/>
          </p:cNvSpPr>
          <p:nvPr>
            <p:ph idx="1"/>
          </p:nvPr>
        </p:nvSpPr>
        <p:spPr/>
        <p:txBody>
          <a:bodyPr>
            <a:normAutofit/>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Same level of safety and PPE whether on farm or off</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Evaluate off site location like the farm</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Provide appropriate level of PPE protection for the site and in line with on premise protocols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Provide a handwash station and hand sanitizer</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If possible, avoid washing produce; notify customers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Consider pre-ordering/pre-packaging for market pick up</a:t>
            </a:r>
          </a:p>
        </p:txBody>
      </p:sp>
      <p:sp>
        <p:nvSpPr>
          <p:cNvPr id="4" name="Footer Placeholder 3">
            <a:extLst>
              <a:ext uri="{FF2B5EF4-FFF2-40B4-BE49-F238E27FC236}">
                <a16:creationId xmlns:a16="http://schemas.microsoft.com/office/drawing/2014/main" xmlns="" id="{FDDB093D-3EE3-4922-A2BB-6529055A30B0}"/>
              </a:ext>
            </a:extLst>
          </p:cNvPr>
          <p:cNvSpPr>
            <a:spLocks noGrp="1"/>
          </p:cNvSpPr>
          <p:nvPr>
            <p:ph type="ftr" sz="quarter" idx="11"/>
          </p:nvPr>
        </p:nvSpPr>
        <p:spPr/>
        <p:txBody>
          <a:bodyPr/>
          <a:lstStyle/>
          <a:p>
            <a:r>
              <a:rPr lang="en-US" dirty="0"/>
              <a:t>Produce Safety during COVID-19</a:t>
            </a:r>
          </a:p>
        </p:txBody>
      </p:sp>
      <p:sp>
        <p:nvSpPr>
          <p:cNvPr id="5" name="Slide Number Placeholder 4">
            <a:extLst>
              <a:ext uri="{FF2B5EF4-FFF2-40B4-BE49-F238E27FC236}">
                <a16:creationId xmlns:a16="http://schemas.microsoft.com/office/drawing/2014/main" xmlns="" id="{9DFE02A5-306D-43BD-B2C4-BBA9E865844C}"/>
              </a:ext>
            </a:extLst>
          </p:cNvPr>
          <p:cNvSpPr>
            <a:spLocks noGrp="1"/>
          </p:cNvSpPr>
          <p:nvPr>
            <p:ph type="sldNum" sz="quarter" idx="12"/>
          </p:nvPr>
        </p:nvSpPr>
        <p:spPr/>
        <p:txBody>
          <a:bodyPr/>
          <a:lstStyle/>
          <a:p>
            <a:fld id="{629637A9-119A-49DA-BD12-AAC58B377D80}" type="slidenum">
              <a:rPr lang="en-US" smtClean="0"/>
              <a:t>19</a:t>
            </a:fld>
            <a:endParaRPr lang="en-US" dirty="0"/>
          </a:p>
        </p:txBody>
      </p:sp>
    </p:spTree>
    <p:extLst>
      <p:ext uri="{BB962C8B-B14F-4D97-AF65-F5344CB8AC3E}">
        <p14:creationId xmlns:p14="http://schemas.microsoft.com/office/powerpoint/2010/main" val="81674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DFD03B-5F0F-4525-B214-E4E4373FDD2B}"/>
              </a:ext>
            </a:extLst>
          </p:cNvPr>
          <p:cNvSpPr>
            <a:spLocks noGrp="1"/>
          </p:cNvSpPr>
          <p:nvPr>
            <p:ph type="title"/>
          </p:nvPr>
        </p:nvSpPr>
        <p:spPr/>
        <p:txBody>
          <a:bodyPr>
            <a:normAutofit/>
          </a:bodyPr>
          <a:lstStyle/>
          <a:p>
            <a:r>
              <a:rPr lang="en-US" b="1" dirty="0">
                <a:effectLst/>
                <a:latin typeface="Calibri" panose="020F0502020204030204" pitchFamily="34" charset="0"/>
                <a:ea typeface="Calibri" panose="020F0502020204030204" pitchFamily="34" charset="0"/>
                <a:cs typeface="Times New Roman" panose="02020603050405020304" pitchFamily="18" charset="0"/>
              </a:rPr>
              <a:t>Learning Outcomes</a:t>
            </a:r>
            <a:endParaRPr lang="en-US" b="1" dirty="0"/>
          </a:p>
        </p:txBody>
      </p:sp>
      <p:sp>
        <p:nvSpPr>
          <p:cNvPr id="3" name="Content Placeholder 2">
            <a:extLst>
              <a:ext uri="{FF2B5EF4-FFF2-40B4-BE49-F238E27FC236}">
                <a16:creationId xmlns:a16="http://schemas.microsoft.com/office/drawing/2014/main" xmlns="" id="{91669623-2C6E-4895-867E-7614928414EC}"/>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xmlns="" id="{9180923B-17AD-4795-A885-0A454AAE2331}"/>
              </a:ext>
            </a:extLst>
          </p:cNvPr>
          <p:cNvSpPr>
            <a:spLocks noGrp="1"/>
          </p:cNvSpPr>
          <p:nvPr>
            <p:ph type="ftr" sz="quarter" idx="11"/>
          </p:nvPr>
        </p:nvSpPr>
        <p:spPr/>
        <p:txBody>
          <a:bodyPr/>
          <a:lstStyle/>
          <a:p>
            <a:r>
              <a:rPr lang="en-US" sz="1400" dirty="0"/>
              <a:t>Produce Safety during COVID-19</a:t>
            </a:r>
          </a:p>
        </p:txBody>
      </p:sp>
      <p:sp>
        <p:nvSpPr>
          <p:cNvPr id="6" name="Slide Number Placeholder 5">
            <a:extLst>
              <a:ext uri="{FF2B5EF4-FFF2-40B4-BE49-F238E27FC236}">
                <a16:creationId xmlns:a16="http://schemas.microsoft.com/office/drawing/2014/main" xmlns="" id="{2E4EE862-51E3-4EB4-A626-DFC73961E940}"/>
              </a:ext>
            </a:extLst>
          </p:cNvPr>
          <p:cNvSpPr>
            <a:spLocks noGrp="1"/>
          </p:cNvSpPr>
          <p:nvPr>
            <p:ph type="sldNum" sz="quarter" idx="12"/>
          </p:nvPr>
        </p:nvSpPr>
        <p:spPr/>
        <p:txBody>
          <a:bodyPr/>
          <a:lstStyle/>
          <a:p>
            <a:fld id="{629637A9-119A-49DA-BD12-AAC58B377D80}" type="slidenum">
              <a:rPr lang="en-US" smtClean="0"/>
              <a:t>2</a:t>
            </a:fld>
            <a:endParaRPr lang="en-US" dirty="0"/>
          </a:p>
        </p:txBody>
      </p:sp>
      <p:sp>
        <p:nvSpPr>
          <p:cNvPr id="5" name="TextBox 4">
            <a:extLst>
              <a:ext uri="{FF2B5EF4-FFF2-40B4-BE49-F238E27FC236}">
                <a16:creationId xmlns:a16="http://schemas.microsoft.com/office/drawing/2014/main" xmlns="" id="{726D43B1-B0B5-4B28-8C5F-CF6A27ED3D28}"/>
              </a:ext>
            </a:extLst>
          </p:cNvPr>
          <p:cNvSpPr txBox="1"/>
          <p:nvPr/>
        </p:nvSpPr>
        <p:spPr>
          <a:xfrm>
            <a:off x="379891" y="1848198"/>
            <a:ext cx="8637373" cy="4331827"/>
          </a:xfrm>
          <a:prstGeom prst="rect">
            <a:avLst/>
          </a:prstGeom>
          <a:noFill/>
        </p:spPr>
        <p:txBody>
          <a:bodyPr wrap="square">
            <a:spAutoFit/>
          </a:bodyPr>
          <a:lstStyle/>
          <a:p>
            <a:pPr marL="342900" marR="0" lvl="0" indent="-342900">
              <a:lnSpc>
                <a:spcPct val="107000"/>
              </a:lnSpc>
              <a:spcBef>
                <a:spcPts val="0"/>
              </a:spcBef>
              <a:spcAft>
                <a:spcPts val="0"/>
              </a:spcAft>
              <a:buClr>
                <a:schemeClr val="accent1"/>
              </a:buClr>
              <a:buFont typeface="Symbol" panose="05050102010706020507" pitchFamily="18" charset="2"/>
              <a:buChar char="·"/>
            </a:pPr>
            <a:r>
              <a:rPr lang="en-US" sz="2350" dirty="0">
                <a:solidFill>
                  <a:srgbClr val="000000"/>
                </a:solidFill>
                <a:effectLst/>
                <a:ea typeface="Times New Roman" panose="02020603050405020304" pitchFamily="18" charset="0"/>
                <a:cs typeface="Times New Roman" panose="02020603050405020304" pitchFamily="18" charset="0"/>
              </a:rPr>
              <a:t>Review SARS-CoV-2 mode of transmission</a:t>
            </a:r>
            <a:endParaRPr lang="en-US" sz="235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1"/>
              </a:buClr>
              <a:buFont typeface="Symbol" panose="05050102010706020507" pitchFamily="18" charset="2"/>
              <a:buChar char="·"/>
            </a:pPr>
            <a:r>
              <a:rPr lang="en-US" sz="2350" dirty="0">
                <a:solidFill>
                  <a:srgbClr val="000000"/>
                </a:solidFill>
                <a:effectLst/>
                <a:ea typeface="Times New Roman" panose="02020603050405020304" pitchFamily="18" charset="0"/>
                <a:cs typeface="Times New Roman" panose="02020603050405020304" pitchFamily="18" charset="0"/>
              </a:rPr>
              <a:t>Assess human resources and contact points within the produce operation.</a:t>
            </a:r>
            <a:endParaRPr lang="en-US" sz="235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1"/>
              </a:buClr>
              <a:buFont typeface="Symbol" panose="05050102010706020507" pitchFamily="18" charset="2"/>
              <a:buChar char="·"/>
            </a:pPr>
            <a:r>
              <a:rPr lang="en-US" sz="2350" dirty="0">
                <a:solidFill>
                  <a:srgbClr val="000000"/>
                </a:solidFill>
                <a:effectLst/>
                <a:ea typeface="Times New Roman" panose="02020603050405020304" pitchFamily="18" charset="0"/>
                <a:cs typeface="Times New Roman" panose="02020603050405020304" pitchFamily="18" charset="0"/>
              </a:rPr>
              <a:t>Review existing Staff Health, Hygiene and Training best practices</a:t>
            </a:r>
            <a:endParaRPr lang="en-US" sz="235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1"/>
              </a:buClr>
              <a:buFont typeface="Symbol" panose="05050102010706020507" pitchFamily="18" charset="2"/>
              <a:buChar char="·"/>
            </a:pPr>
            <a:r>
              <a:rPr lang="en-US" sz="2350" dirty="0">
                <a:solidFill>
                  <a:srgbClr val="000000"/>
                </a:solidFill>
                <a:effectLst/>
                <a:ea typeface="Times New Roman" panose="02020603050405020304" pitchFamily="18" charset="0"/>
                <a:cs typeface="Times New Roman" panose="02020603050405020304" pitchFamily="18" charset="0"/>
              </a:rPr>
              <a:t>Develop new SOP’s, processes and enhancements for COVID-19 and other communicable diseases</a:t>
            </a:r>
            <a:endParaRPr lang="en-US" sz="235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1"/>
              </a:buClr>
              <a:buFont typeface="Symbol" panose="05050102010706020507" pitchFamily="18" charset="2"/>
              <a:buChar char="·"/>
            </a:pPr>
            <a:r>
              <a:rPr lang="en-US" sz="2350" dirty="0">
                <a:solidFill>
                  <a:srgbClr val="000000"/>
                </a:solidFill>
                <a:effectLst/>
                <a:ea typeface="Times New Roman" panose="02020603050405020304" pitchFamily="18" charset="0"/>
                <a:cs typeface="Times New Roman" panose="02020603050405020304" pitchFamily="18" charset="0"/>
              </a:rPr>
              <a:t>Create staff training to deploy, retrain or refresh Staff Health, Hygiene and Training best practices</a:t>
            </a:r>
            <a:endParaRPr lang="en-US" sz="235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chemeClr val="accent1"/>
              </a:buClr>
              <a:buFont typeface="Symbol" panose="05050102010706020507" pitchFamily="18" charset="2"/>
              <a:buChar char="·"/>
            </a:pPr>
            <a:r>
              <a:rPr lang="en-US" sz="2350" dirty="0">
                <a:solidFill>
                  <a:srgbClr val="000000"/>
                </a:solidFill>
                <a:effectLst/>
                <a:ea typeface="Times New Roman" panose="02020603050405020304" pitchFamily="18" charset="0"/>
                <a:cs typeface="Times New Roman" panose="02020603050405020304" pitchFamily="18" charset="0"/>
              </a:rPr>
              <a:t>Establish recordkeeping, monitoring and corrective action protocols using public health and other resources in a produce operation</a:t>
            </a:r>
            <a:endParaRPr lang="en-US" sz="235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8588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FEC47D-87A3-441B-94E9-DAF689FC78D1}"/>
              </a:ext>
            </a:extLst>
          </p:cNvPr>
          <p:cNvSpPr>
            <a:spLocks noGrp="1"/>
          </p:cNvSpPr>
          <p:nvPr>
            <p:ph type="title"/>
          </p:nvPr>
        </p:nvSpPr>
        <p:spPr/>
        <p:txBody>
          <a:bodyPr/>
          <a:lstStyle/>
          <a:p>
            <a:r>
              <a:rPr lang="en-US" dirty="0">
                <a:latin typeface="+mn-lt"/>
              </a:rPr>
              <a:t>Communicating with Customers</a:t>
            </a:r>
          </a:p>
        </p:txBody>
      </p:sp>
      <p:sp>
        <p:nvSpPr>
          <p:cNvPr id="3" name="Content Placeholder 2">
            <a:extLst>
              <a:ext uri="{FF2B5EF4-FFF2-40B4-BE49-F238E27FC236}">
                <a16:creationId xmlns:a16="http://schemas.microsoft.com/office/drawing/2014/main" xmlns="" id="{33DA9D4C-6BF0-47DD-8590-147D55752CAA}"/>
              </a:ext>
            </a:extLst>
          </p:cNvPr>
          <p:cNvSpPr>
            <a:spLocks noGrp="1"/>
          </p:cNvSpPr>
          <p:nvPr>
            <p:ph idx="1"/>
          </p:nvPr>
        </p:nvSpPr>
        <p:spPr/>
        <p:txBody>
          <a:bodyPr>
            <a:noAutofit/>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Use social media and other marketing tools to inform customers of what is available &amp; what they can expect</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Signage is critical; need to tell customers what to do; masks, social distancing and illness signs &amp; symptoms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How will your customers make their product selection?</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Consider touchless transactions</a:t>
            </a:r>
          </a:p>
          <a:p>
            <a:pPr marL="342900" indent="-342900">
              <a:lnSpc>
                <a:spcPct val="107000"/>
              </a:lnSpc>
              <a:spcBef>
                <a:spcPts val="0"/>
              </a:spcBef>
              <a:spcAft>
                <a:spcPts val="800"/>
              </a:spcAft>
              <a:buFont typeface="Symbol" panose="05050102010706020507" pitchFamily="18" charset="2"/>
              <a:buChar cha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Sampling, if done, should be single serving, pre-packaged and follow local and state mandates</a:t>
            </a:r>
          </a:p>
          <a:p>
            <a:pPr marL="342900" indent="-342900">
              <a:lnSpc>
                <a:spcPct val="107000"/>
              </a:lnSpc>
              <a:spcBef>
                <a:spcPts val="0"/>
              </a:spcBef>
              <a:spcAft>
                <a:spcPts val="800"/>
              </a:spcAft>
              <a:buFont typeface="Symbol" panose="05050102010706020507" pitchFamily="18" charset="2"/>
              <a:buChar cha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Consumers may </a:t>
            </a:r>
            <a:r>
              <a:rPr lang="en-US" sz="2400" dirty="0">
                <a:effectLst/>
                <a:latin typeface="Calibri" panose="020F0502020204030204" pitchFamily="34" charset="0"/>
                <a:ea typeface="Calibri" panose="020F0502020204030204" pitchFamily="34" charset="0"/>
                <a:cs typeface="Times New Roman" panose="02020603050405020304" pitchFamily="18" charset="0"/>
              </a:rPr>
              <a:t>not be able to use their own bags and containers due to local and state mandates</a:t>
            </a:r>
          </a:p>
        </p:txBody>
      </p:sp>
      <p:sp>
        <p:nvSpPr>
          <p:cNvPr id="4" name="Footer Placeholder 3">
            <a:extLst>
              <a:ext uri="{FF2B5EF4-FFF2-40B4-BE49-F238E27FC236}">
                <a16:creationId xmlns:a16="http://schemas.microsoft.com/office/drawing/2014/main" xmlns="" id="{B5BAEA73-BCE9-498A-9189-C8ED016417A2}"/>
              </a:ext>
            </a:extLst>
          </p:cNvPr>
          <p:cNvSpPr>
            <a:spLocks noGrp="1"/>
          </p:cNvSpPr>
          <p:nvPr>
            <p:ph type="ftr" sz="quarter" idx="11"/>
          </p:nvPr>
        </p:nvSpPr>
        <p:spPr/>
        <p:txBody>
          <a:bodyPr/>
          <a:lstStyle/>
          <a:p>
            <a:r>
              <a:rPr lang="en-US" dirty="0"/>
              <a:t>Produce Safety during COVID-19</a:t>
            </a:r>
          </a:p>
        </p:txBody>
      </p:sp>
      <p:sp>
        <p:nvSpPr>
          <p:cNvPr id="5" name="Slide Number Placeholder 4">
            <a:extLst>
              <a:ext uri="{FF2B5EF4-FFF2-40B4-BE49-F238E27FC236}">
                <a16:creationId xmlns:a16="http://schemas.microsoft.com/office/drawing/2014/main" xmlns="" id="{C7C6E204-A230-4B0A-A10A-9DBB7A44BA1A}"/>
              </a:ext>
            </a:extLst>
          </p:cNvPr>
          <p:cNvSpPr>
            <a:spLocks noGrp="1"/>
          </p:cNvSpPr>
          <p:nvPr>
            <p:ph type="sldNum" sz="quarter" idx="12"/>
          </p:nvPr>
        </p:nvSpPr>
        <p:spPr/>
        <p:txBody>
          <a:bodyPr/>
          <a:lstStyle/>
          <a:p>
            <a:fld id="{629637A9-119A-49DA-BD12-AAC58B377D80}" type="slidenum">
              <a:rPr lang="en-US" smtClean="0"/>
              <a:t>20</a:t>
            </a:fld>
            <a:endParaRPr lang="en-US" dirty="0"/>
          </a:p>
        </p:txBody>
      </p:sp>
    </p:spTree>
    <p:extLst>
      <p:ext uri="{BB962C8B-B14F-4D97-AF65-F5344CB8AC3E}">
        <p14:creationId xmlns:p14="http://schemas.microsoft.com/office/powerpoint/2010/main" val="406192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771214-882B-46BA-8F6E-A68D541DB2C9}"/>
              </a:ext>
            </a:extLst>
          </p:cNvPr>
          <p:cNvSpPr>
            <a:spLocks noGrp="1"/>
          </p:cNvSpPr>
          <p:nvPr>
            <p:ph type="title"/>
          </p:nvPr>
        </p:nvSpPr>
        <p:spPr/>
        <p:txBody>
          <a:bodyPr vert="horz" lIns="91440" tIns="45720" rIns="91440" bIns="45720" rtlCol="0" anchor="b">
            <a:normAutofit/>
          </a:bodyPr>
          <a:lstStyle/>
          <a:p>
            <a:r>
              <a:rPr lang="en-US" b="1" dirty="0">
                <a:latin typeface="+mn-lt"/>
              </a:rPr>
              <a:t>Easy to Forget	</a:t>
            </a:r>
          </a:p>
        </p:txBody>
      </p:sp>
      <p:sp>
        <p:nvSpPr>
          <p:cNvPr id="3" name="Content Placeholder 2">
            <a:extLst>
              <a:ext uri="{FF2B5EF4-FFF2-40B4-BE49-F238E27FC236}">
                <a16:creationId xmlns:a16="http://schemas.microsoft.com/office/drawing/2014/main" xmlns="" id="{07097AE9-7236-4FE7-B456-98940BD8ECE1}"/>
              </a:ext>
            </a:extLst>
          </p:cNvPr>
          <p:cNvSpPr>
            <a:spLocks noGrp="1"/>
          </p:cNvSpPr>
          <p:nvPr>
            <p:ph sz="half" idx="1"/>
          </p:nvPr>
        </p:nvSpPr>
        <p:spPr>
          <a:xfrm>
            <a:off x="822959" y="1845734"/>
            <a:ext cx="4841240" cy="4023360"/>
          </a:xfrm>
        </p:spPr>
        <p:txBody>
          <a:bodyPr vert="horz" lIns="0" tIns="45720" rIns="0" bIns="45720" rtlCol="0">
            <a:normAutofit lnSpcReduction="10000"/>
          </a:bodyPr>
          <a:lstStyle/>
          <a:p>
            <a:pPr marL="396875" indent="-396875">
              <a:buFont typeface="Symbol" panose="05050102010706020507" pitchFamily="18" charset="2"/>
              <a:buChar char="·"/>
            </a:pPr>
            <a:r>
              <a:rPr lang="en-US" sz="2600" dirty="0"/>
              <a:t>Training</a:t>
            </a:r>
          </a:p>
          <a:p>
            <a:pPr marL="396875" indent="-396875">
              <a:buFont typeface="Symbol" panose="05050102010706020507" pitchFamily="18" charset="2"/>
              <a:buChar char="·"/>
            </a:pPr>
            <a:r>
              <a:rPr lang="en-US" sz="2600" dirty="0"/>
              <a:t>Documentation</a:t>
            </a:r>
          </a:p>
          <a:p>
            <a:pPr marL="396875" indent="-396875">
              <a:buFont typeface="Symbol" panose="05050102010706020507" pitchFamily="18" charset="2"/>
              <a:buChar char="·"/>
            </a:pPr>
            <a:r>
              <a:rPr lang="en-US" sz="2600" dirty="0"/>
              <a:t>On hand supplies</a:t>
            </a:r>
          </a:p>
          <a:p>
            <a:pPr marL="396875" indent="-396875">
              <a:buFont typeface="Symbol" panose="05050102010706020507" pitchFamily="18" charset="2"/>
              <a:buChar char="·"/>
            </a:pPr>
            <a:r>
              <a:rPr lang="en-US" sz="2600" dirty="0"/>
              <a:t>Checking local and state agencies for updates</a:t>
            </a:r>
          </a:p>
          <a:p>
            <a:pPr marL="396875" indent="-396875">
              <a:buFont typeface="Symbol" panose="05050102010706020507" pitchFamily="18" charset="2"/>
              <a:buChar char="·"/>
            </a:pPr>
            <a:r>
              <a:rPr lang="en-US" sz="2600" dirty="0"/>
              <a:t>Review and adjust your action plan</a:t>
            </a:r>
          </a:p>
          <a:p>
            <a:pPr marL="396875" indent="-396875">
              <a:buFont typeface="Symbol" panose="05050102010706020507" pitchFamily="18" charset="2"/>
              <a:buChar char="·"/>
            </a:pPr>
            <a:r>
              <a:rPr lang="en-US" sz="2600" dirty="0"/>
              <a:t>Do NOT file your action plan on the shelf!</a:t>
            </a:r>
          </a:p>
          <a:p>
            <a:endParaRPr lang="en-US" dirty="0"/>
          </a:p>
        </p:txBody>
      </p:sp>
      <p:pic>
        <p:nvPicPr>
          <p:cNvPr id="4098" name="Picture 2" descr="Don't Forget">
            <a:extLst>
              <a:ext uri="{FF2B5EF4-FFF2-40B4-BE49-F238E27FC236}">
                <a16:creationId xmlns:a16="http://schemas.microsoft.com/office/drawing/2014/main" xmlns="" id="{757CE6AE-FFB1-4138-A7A7-78A3C1113420}"/>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3464" r="21488" b="1"/>
          <a:stretch/>
        </p:blipFill>
        <p:spPr bwMode="auto">
          <a:xfrm>
            <a:off x="6015427" y="1916318"/>
            <a:ext cx="2351332" cy="347101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xmlns="" id="{125EEB23-DEC9-4E7E-A10B-ED06D8207138}"/>
              </a:ext>
            </a:extLst>
          </p:cNvPr>
          <p:cNvSpPr>
            <a:spLocks noGrp="1"/>
          </p:cNvSpPr>
          <p:nvPr>
            <p:ph type="ftr" sz="quarter" idx="11"/>
          </p:nvPr>
        </p:nvSpPr>
        <p:spPr/>
        <p:txBody>
          <a:bodyPr/>
          <a:lstStyle/>
          <a:p>
            <a:r>
              <a:rPr lang="en-US" dirty="0"/>
              <a:t>Produce Safety during COVID-19</a:t>
            </a:r>
          </a:p>
        </p:txBody>
      </p:sp>
      <p:sp>
        <p:nvSpPr>
          <p:cNvPr id="5" name="Slide Number Placeholder 4">
            <a:extLst>
              <a:ext uri="{FF2B5EF4-FFF2-40B4-BE49-F238E27FC236}">
                <a16:creationId xmlns:a16="http://schemas.microsoft.com/office/drawing/2014/main" xmlns="" id="{536C46AB-AEF0-4159-B494-43E0BACC6065}"/>
              </a:ext>
            </a:extLst>
          </p:cNvPr>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4175839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EC9521-D2C9-4A2C-87B2-2E0FF03E6609}"/>
              </a:ext>
            </a:extLst>
          </p:cNvPr>
          <p:cNvSpPr>
            <a:spLocks noGrp="1"/>
          </p:cNvSpPr>
          <p:nvPr>
            <p:ph type="title"/>
          </p:nvPr>
        </p:nvSpPr>
        <p:spPr/>
        <p:txBody>
          <a:bodyPr/>
          <a:lstStyle/>
          <a:p>
            <a:r>
              <a:rPr lang="en-US" dirty="0">
                <a:latin typeface="+mn-lt"/>
              </a:rPr>
              <a:t>Agritourism Considerations</a:t>
            </a:r>
          </a:p>
        </p:txBody>
      </p:sp>
      <p:sp>
        <p:nvSpPr>
          <p:cNvPr id="3" name="Content Placeholder 2">
            <a:extLst>
              <a:ext uri="{FF2B5EF4-FFF2-40B4-BE49-F238E27FC236}">
                <a16:creationId xmlns:a16="http://schemas.microsoft.com/office/drawing/2014/main" xmlns="" id="{E1ABF34C-3866-4F41-9E11-D17CF2E7FEC8}"/>
              </a:ext>
            </a:extLst>
          </p:cNvPr>
          <p:cNvSpPr>
            <a:spLocks noGrp="1"/>
          </p:cNvSpPr>
          <p:nvPr>
            <p:ph idx="1"/>
          </p:nvPr>
        </p:nvSpPr>
        <p:spPr/>
        <p:txBody>
          <a:bodyPr>
            <a:noAutofit/>
          </a:bodyPr>
          <a:lstStyle/>
          <a:p>
            <a:pPr marL="341313" indent="-341313">
              <a:buFont typeface="Symbol" panose="05050102010706020507" pitchFamily="18" charset="2"/>
              <a:buChar char="·"/>
            </a:pPr>
            <a:r>
              <a:rPr lang="en-US" sz="2000" dirty="0"/>
              <a:t>Set expectations to staff and visitors prior to arrival; take reservations if possible</a:t>
            </a:r>
          </a:p>
          <a:p>
            <a:pPr marL="341313" indent="-341313">
              <a:buFont typeface="Symbol" panose="05050102010706020507" pitchFamily="18" charset="2"/>
              <a:buChar char="·"/>
            </a:pPr>
            <a:r>
              <a:rPr lang="en-US" sz="2000" dirty="0"/>
              <a:t>Mandate staff follow established protocols to set example</a:t>
            </a:r>
          </a:p>
          <a:p>
            <a:pPr marL="341313" indent="-341313">
              <a:buFont typeface="Symbol" panose="05050102010706020507" pitchFamily="18" charset="2"/>
              <a:buChar char="·"/>
            </a:pPr>
            <a:r>
              <a:rPr lang="en-US" sz="2000" dirty="0"/>
              <a:t>Provide essential training and PPE (especially situational and timely)</a:t>
            </a:r>
          </a:p>
          <a:p>
            <a:pPr marL="341313" indent="-341313">
              <a:buFont typeface="Symbol" panose="05050102010706020507" pitchFamily="18" charset="2"/>
              <a:buChar char="·"/>
            </a:pPr>
            <a:r>
              <a:rPr lang="en-US" sz="2000" dirty="0"/>
              <a:t>Post signs reflecting requirements for visitors such as masks, etc.</a:t>
            </a:r>
          </a:p>
          <a:p>
            <a:pPr marL="341313" indent="-341313">
              <a:buFont typeface="Symbol" panose="05050102010706020507" pitchFamily="18" charset="2"/>
              <a:buChar char="·"/>
            </a:pPr>
            <a:r>
              <a:rPr lang="en-US" sz="2000" dirty="0"/>
              <a:t>Provide plenty of rest rooms and handwash stations</a:t>
            </a:r>
          </a:p>
          <a:p>
            <a:pPr marL="341313" indent="-341313">
              <a:buFont typeface="Symbol" panose="05050102010706020507" pitchFamily="18" charset="2"/>
              <a:buChar char="·"/>
            </a:pPr>
            <a:r>
              <a:rPr lang="en-US" sz="2000" dirty="0"/>
              <a:t>Provide electronic payment, waiver and permission forms prior to arrival</a:t>
            </a:r>
          </a:p>
          <a:p>
            <a:pPr marL="341313" indent="-341313">
              <a:buFont typeface="Symbol" panose="05050102010706020507" pitchFamily="18" charset="2"/>
              <a:buChar char="·"/>
            </a:pPr>
            <a:r>
              <a:rPr lang="en-US" sz="2000" dirty="0"/>
              <a:t>Pick Your Own must practice social distancing in and out of the field, use mask requirements, meet local &amp; state sampling requirements and not reuse picking buckets</a:t>
            </a:r>
          </a:p>
        </p:txBody>
      </p:sp>
      <p:sp>
        <p:nvSpPr>
          <p:cNvPr id="4" name="Footer Placeholder 3">
            <a:extLst>
              <a:ext uri="{FF2B5EF4-FFF2-40B4-BE49-F238E27FC236}">
                <a16:creationId xmlns:a16="http://schemas.microsoft.com/office/drawing/2014/main" xmlns="" id="{9FFBA4AD-3E1F-430A-B4E2-C491FACD4C76}"/>
              </a:ext>
            </a:extLst>
          </p:cNvPr>
          <p:cNvSpPr>
            <a:spLocks noGrp="1"/>
          </p:cNvSpPr>
          <p:nvPr>
            <p:ph type="ftr" sz="quarter" idx="11"/>
          </p:nvPr>
        </p:nvSpPr>
        <p:spPr/>
        <p:txBody>
          <a:bodyPr/>
          <a:lstStyle/>
          <a:p>
            <a:r>
              <a:rPr lang="en-US" dirty="0"/>
              <a:t>Produce Safety during COVID-19</a:t>
            </a:r>
          </a:p>
        </p:txBody>
      </p:sp>
      <p:sp>
        <p:nvSpPr>
          <p:cNvPr id="5" name="Slide Number Placeholder 4">
            <a:extLst>
              <a:ext uri="{FF2B5EF4-FFF2-40B4-BE49-F238E27FC236}">
                <a16:creationId xmlns:a16="http://schemas.microsoft.com/office/drawing/2014/main" xmlns="" id="{A0E1669A-3260-4202-B757-F508C2FE3568}"/>
              </a:ext>
            </a:extLst>
          </p:cNvPr>
          <p:cNvSpPr>
            <a:spLocks noGrp="1"/>
          </p:cNvSpPr>
          <p:nvPr>
            <p:ph type="sldNum" sz="quarter" idx="12"/>
          </p:nvPr>
        </p:nvSpPr>
        <p:spPr/>
        <p:txBody>
          <a:bodyPr/>
          <a:lstStyle/>
          <a:p>
            <a:fld id="{629637A9-119A-49DA-BD12-AAC58B377D80}" type="slidenum">
              <a:rPr lang="en-US" smtClean="0"/>
              <a:t>22</a:t>
            </a:fld>
            <a:endParaRPr lang="en-US" dirty="0"/>
          </a:p>
        </p:txBody>
      </p:sp>
    </p:spTree>
    <p:extLst>
      <p:ext uri="{BB962C8B-B14F-4D97-AF65-F5344CB8AC3E}">
        <p14:creationId xmlns:p14="http://schemas.microsoft.com/office/powerpoint/2010/main" val="673858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D18774-C56A-47B6-8918-F2B6AEB96D4E}"/>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xmlns="" id="{73821D5F-5374-4003-AE13-092D370A6268}"/>
              </a:ext>
            </a:extLst>
          </p:cNvPr>
          <p:cNvSpPr>
            <a:spLocks noGrp="1"/>
          </p:cNvSpPr>
          <p:nvPr>
            <p:ph idx="1"/>
          </p:nvPr>
        </p:nvSpPr>
        <p:spPr/>
        <p:txBody>
          <a:bodyPr>
            <a:normAutofit lnSpcReduction="10000"/>
          </a:bodyPr>
          <a:lstStyle/>
          <a:p>
            <a:pPr marL="344488" indent="-344488">
              <a:buFont typeface="Symbol" panose="05050102010706020507" pitchFamily="18" charset="2"/>
              <a:buChar char="·"/>
            </a:pPr>
            <a:r>
              <a:rPr lang="en-US" dirty="0"/>
              <a:t>Each farm is unique and requires a custom approach to food safety and SARS-CoV-2/COVID-19 situation</a:t>
            </a:r>
          </a:p>
          <a:p>
            <a:pPr marL="344488" indent="-344488">
              <a:buFont typeface="Symbol" panose="05050102010706020507" pitchFamily="18" charset="2"/>
              <a:buChar char="·"/>
            </a:pPr>
            <a:r>
              <a:rPr lang="en-US" dirty="0"/>
              <a:t>No two action plans will look alike.</a:t>
            </a:r>
          </a:p>
          <a:p>
            <a:pPr marL="344488" indent="-344488">
              <a:buFont typeface="Symbol" panose="05050102010706020507" pitchFamily="18" charset="2"/>
              <a:buChar char="·"/>
            </a:pPr>
            <a:r>
              <a:rPr lang="en-US" dirty="0"/>
              <a:t>Understand what you are trying to prevent and implement; this is a great time to be creative</a:t>
            </a:r>
          </a:p>
          <a:p>
            <a:pPr marL="344488" indent="-344488">
              <a:buFont typeface="Symbol" panose="05050102010706020507" pitchFamily="18" charset="2"/>
              <a:buChar char="·"/>
            </a:pPr>
            <a:r>
              <a:rPr lang="en-US" dirty="0"/>
              <a:t>Start with a 360 view then map out your staff, visitors and others </a:t>
            </a:r>
          </a:p>
          <a:p>
            <a:pPr marL="344488" indent="-344488">
              <a:buFont typeface="Symbol" panose="05050102010706020507" pitchFamily="18" charset="2"/>
              <a:buChar char="·"/>
            </a:pPr>
            <a:r>
              <a:rPr lang="en-US" dirty="0"/>
              <a:t>Create strategies to assist with the challenges of the pandemic</a:t>
            </a:r>
          </a:p>
        </p:txBody>
      </p:sp>
      <p:sp>
        <p:nvSpPr>
          <p:cNvPr id="4" name="Footer Placeholder 3">
            <a:extLst>
              <a:ext uri="{FF2B5EF4-FFF2-40B4-BE49-F238E27FC236}">
                <a16:creationId xmlns:a16="http://schemas.microsoft.com/office/drawing/2014/main" xmlns="" id="{85C1A084-B9A7-466F-954A-E26CE5857C37}"/>
              </a:ext>
            </a:extLst>
          </p:cNvPr>
          <p:cNvSpPr>
            <a:spLocks noGrp="1"/>
          </p:cNvSpPr>
          <p:nvPr>
            <p:ph type="ftr" sz="quarter" idx="11"/>
          </p:nvPr>
        </p:nvSpPr>
        <p:spPr/>
        <p:txBody>
          <a:bodyPr/>
          <a:lstStyle/>
          <a:p>
            <a:r>
              <a:rPr lang="en-US" dirty="0"/>
              <a:t>Produce Safety during COVID-19</a:t>
            </a:r>
          </a:p>
        </p:txBody>
      </p:sp>
      <p:sp>
        <p:nvSpPr>
          <p:cNvPr id="5" name="Slide Number Placeholder 4">
            <a:extLst>
              <a:ext uri="{FF2B5EF4-FFF2-40B4-BE49-F238E27FC236}">
                <a16:creationId xmlns:a16="http://schemas.microsoft.com/office/drawing/2014/main" xmlns="" id="{633B81A8-B969-4058-A6CC-FA0E13C53224}"/>
              </a:ext>
            </a:extLst>
          </p:cNvPr>
          <p:cNvSpPr>
            <a:spLocks noGrp="1"/>
          </p:cNvSpPr>
          <p:nvPr>
            <p:ph type="sldNum" sz="quarter" idx="12"/>
          </p:nvPr>
        </p:nvSpPr>
        <p:spPr/>
        <p:txBody>
          <a:bodyPr/>
          <a:lstStyle/>
          <a:p>
            <a:fld id="{629637A9-119A-49DA-BD12-AAC58B377D80}" type="slidenum">
              <a:rPr lang="en-US" smtClean="0"/>
              <a:t>23</a:t>
            </a:fld>
            <a:endParaRPr lang="en-US" dirty="0"/>
          </a:p>
        </p:txBody>
      </p:sp>
    </p:spTree>
    <p:extLst>
      <p:ext uri="{BB962C8B-B14F-4D97-AF65-F5344CB8AC3E}">
        <p14:creationId xmlns:p14="http://schemas.microsoft.com/office/powerpoint/2010/main" val="2693915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77258E-4A2F-4EA7-B22E-9F1C9AC59073}"/>
              </a:ext>
            </a:extLst>
          </p:cNvPr>
          <p:cNvSpPr>
            <a:spLocks noGrp="1"/>
          </p:cNvSpPr>
          <p:nvPr>
            <p:ph type="title"/>
          </p:nvPr>
        </p:nvSpPr>
        <p:spPr/>
        <p:txBody>
          <a:bodyPr>
            <a:normAutofit fontScale="90000"/>
          </a:bodyPr>
          <a:lstStyle/>
          <a:p>
            <a:r>
              <a:rPr lang="en-US" b="1" dirty="0">
                <a:latin typeface="+mn-lt"/>
              </a:rPr>
              <a:t>Implementing Practices to Reduce Risks from SARS-CoV-2</a:t>
            </a:r>
          </a:p>
        </p:txBody>
      </p:sp>
      <p:sp>
        <p:nvSpPr>
          <p:cNvPr id="4" name="Footer Placeholder 3">
            <a:extLst>
              <a:ext uri="{FF2B5EF4-FFF2-40B4-BE49-F238E27FC236}">
                <a16:creationId xmlns:a16="http://schemas.microsoft.com/office/drawing/2014/main" xmlns="" id="{CE0DA0F5-C2A7-4841-A47E-430B9E038A21}"/>
              </a:ext>
            </a:extLst>
          </p:cNvPr>
          <p:cNvSpPr>
            <a:spLocks noGrp="1"/>
          </p:cNvSpPr>
          <p:nvPr>
            <p:ph type="ftr" sz="quarter" idx="11"/>
          </p:nvPr>
        </p:nvSpPr>
        <p:spPr/>
        <p:txBody>
          <a:bodyPr/>
          <a:lstStyle/>
          <a:p>
            <a:r>
              <a:rPr lang="en-US" dirty="0"/>
              <a:t>Produce Safety during COVID-19</a:t>
            </a:r>
          </a:p>
        </p:txBody>
      </p:sp>
      <p:sp>
        <p:nvSpPr>
          <p:cNvPr id="3" name="Slide Number Placeholder 2">
            <a:extLst>
              <a:ext uri="{FF2B5EF4-FFF2-40B4-BE49-F238E27FC236}">
                <a16:creationId xmlns:a16="http://schemas.microsoft.com/office/drawing/2014/main" xmlns="" id="{4EFAC88B-E166-4A39-96AB-57BD95135E62}"/>
              </a:ext>
            </a:extLst>
          </p:cNvPr>
          <p:cNvSpPr>
            <a:spLocks noGrp="1"/>
          </p:cNvSpPr>
          <p:nvPr>
            <p:ph type="sldNum" sz="quarter" idx="12"/>
          </p:nvPr>
        </p:nvSpPr>
        <p:spPr/>
        <p:txBody>
          <a:bodyPr/>
          <a:lstStyle/>
          <a:p>
            <a:fld id="{629637A9-119A-49DA-BD12-AAC58B377D80}" type="slidenum">
              <a:rPr lang="en-US" smtClean="0"/>
              <a:t>24</a:t>
            </a:fld>
            <a:endParaRPr lang="en-US" dirty="0"/>
          </a:p>
        </p:txBody>
      </p:sp>
      <p:pic>
        <p:nvPicPr>
          <p:cNvPr id="5" name="Picture 4">
            <a:extLst>
              <a:ext uri="{FF2B5EF4-FFF2-40B4-BE49-F238E27FC236}">
                <a16:creationId xmlns:a16="http://schemas.microsoft.com/office/drawing/2014/main" xmlns="" id="{BEDADE4C-93B7-4885-82DE-A6ACA357785B}"/>
              </a:ext>
            </a:extLst>
          </p:cNvPr>
          <p:cNvPicPr>
            <a:picLocks noChangeAspect="1"/>
          </p:cNvPicPr>
          <p:nvPr/>
        </p:nvPicPr>
        <p:blipFill>
          <a:blip r:embed="rId3"/>
          <a:srcRect/>
          <a:stretch/>
        </p:blipFill>
        <p:spPr>
          <a:xfrm>
            <a:off x="1358073" y="1847438"/>
            <a:ext cx="6787067" cy="4469381"/>
          </a:xfrm>
          <a:prstGeom prst="rect">
            <a:avLst/>
          </a:prstGeom>
        </p:spPr>
      </p:pic>
    </p:spTree>
    <p:extLst>
      <p:ext uri="{BB962C8B-B14F-4D97-AF65-F5344CB8AC3E}">
        <p14:creationId xmlns:p14="http://schemas.microsoft.com/office/powerpoint/2010/main" val="1404634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DC83EA-740E-45E5-8792-E71546749041}"/>
              </a:ext>
            </a:extLst>
          </p:cNvPr>
          <p:cNvSpPr>
            <a:spLocks noGrp="1"/>
          </p:cNvSpPr>
          <p:nvPr>
            <p:ph type="title"/>
          </p:nvPr>
        </p:nvSpPr>
        <p:spPr/>
        <p:txBody>
          <a:bodyPr/>
          <a:lstStyle/>
          <a:p>
            <a:r>
              <a:rPr lang="en-US" dirty="0">
                <a:latin typeface="+mn-lt"/>
              </a:rPr>
              <a:t>Summary</a:t>
            </a:r>
          </a:p>
        </p:txBody>
      </p:sp>
      <p:sp>
        <p:nvSpPr>
          <p:cNvPr id="3" name="Content Placeholder 2">
            <a:extLst>
              <a:ext uri="{FF2B5EF4-FFF2-40B4-BE49-F238E27FC236}">
                <a16:creationId xmlns:a16="http://schemas.microsoft.com/office/drawing/2014/main" xmlns="" id="{2BF83C33-AC6D-4503-BC09-54C00128959A}"/>
              </a:ext>
            </a:extLst>
          </p:cNvPr>
          <p:cNvSpPr>
            <a:spLocks noGrp="1"/>
          </p:cNvSpPr>
          <p:nvPr>
            <p:ph idx="1"/>
          </p:nvPr>
        </p:nvSpPr>
        <p:spPr/>
        <p:txBody>
          <a:bodyPr>
            <a:normAutofit/>
          </a:bodyPr>
          <a:lstStyle/>
          <a:p>
            <a:pPr marL="344488" indent="-344488">
              <a:buFont typeface="Symbol" panose="05050102010706020507" pitchFamily="18" charset="2"/>
              <a:buChar char="·"/>
            </a:pPr>
            <a:r>
              <a:rPr lang="en-US" dirty="0"/>
              <a:t>Risk assessment must be assessed for each operation because there is no one size fits all in food safety </a:t>
            </a:r>
          </a:p>
          <a:p>
            <a:pPr marL="344488" indent="-344488">
              <a:buFont typeface="Symbol" panose="05050102010706020507" pitchFamily="18" charset="2"/>
              <a:buChar char="·"/>
            </a:pPr>
            <a:r>
              <a:rPr lang="en-US" dirty="0"/>
              <a:t>SOPs, training material and records for new health and hygiene issues will need to be modified or created to account for transmission of SARS-CoV-2 to both staff and visitors</a:t>
            </a:r>
          </a:p>
          <a:p>
            <a:pPr marL="344488" indent="-344488">
              <a:buFont typeface="Symbol" panose="05050102010706020507" pitchFamily="18" charset="2"/>
              <a:buChar char="·"/>
            </a:pPr>
            <a:r>
              <a:rPr lang="en-US" dirty="0"/>
              <a:t>Additional and/or revised signage will be necessary for both staff and visitors</a:t>
            </a:r>
          </a:p>
          <a:p>
            <a:pPr marL="344488" indent="-344488">
              <a:buFont typeface="Symbol" panose="05050102010706020507" pitchFamily="18" charset="2"/>
              <a:buChar char="·"/>
            </a:pPr>
            <a:r>
              <a:rPr lang="en-US" dirty="0"/>
              <a:t>Resources are available to assist you with this task</a:t>
            </a:r>
          </a:p>
          <a:p>
            <a:pPr marL="344488" indent="-344488">
              <a:buFont typeface="Symbol" panose="05050102010706020507" pitchFamily="18" charset="2"/>
              <a:buChar char="·"/>
            </a:pPr>
            <a:endParaRPr lang="en-US" dirty="0"/>
          </a:p>
        </p:txBody>
      </p:sp>
      <p:sp>
        <p:nvSpPr>
          <p:cNvPr id="4" name="Footer Placeholder 3">
            <a:extLst>
              <a:ext uri="{FF2B5EF4-FFF2-40B4-BE49-F238E27FC236}">
                <a16:creationId xmlns:a16="http://schemas.microsoft.com/office/drawing/2014/main" xmlns="" id="{D4D2B570-4F7E-4E63-99BB-A04540A15F14}"/>
              </a:ext>
            </a:extLst>
          </p:cNvPr>
          <p:cNvSpPr>
            <a:spLocks noGrp="1"/>
          </p:cNvSpPr>
          <p:nvPr>
            <p:ph type="ftr" sz="quarter" idx="11"/>
          </p:nvPr>
        </p:nvSpPr>
        <p:spPr/>
        <p:txBody>
          <a:bodyPr/>
          <a:lstStyle/>
          <a:p>
            <a:r>
              <a:rPr lang="en-US" dirty="0"/>
              <a:t>Produce Safety during COVID-19</a:t>
            </a:r>
          </a:p>
        </p:txBody>
      </p:sp>
      <p:sp>
        <p:nvSpPr>
          <p:cNvPr id="5" name="Slide Number Placeholder 4">
            <a:extLst>
              <a:ext uri="{FF2B5EF4-FFF2-40B4-BE49-F238E27FC236}">
                <a16:creationId xmlns:a16="http://schemas.microsoft.com/office/drawing/2014/main" xmlns="" id="{0B8B08E1-5553-485C-9AB0-B65D89D6CBB8}"/>
              </a:ext>
            </a:extLst>
          </p:cNvPr>
          <p:cNvSpPr>
            <a:spLocks noGrp="1"/>
          </p:cNvSpPr>
          <p:nvPr>
            <p:ph type="sldNum" sz="quarter" idx="12"/>
          </p:nvPr>
        </p:nvSpPr>
        <p:spPr/>
        <p:txBody>
          <a:bodyPr/>
          <a:lstStyle/>
          <a:p>
            <a:fld id="{629637A9-119A-49DA-BD12-AAC58B377D80}" type="slidenum">
              <a:rPr lang="en-US" smtClean="0"/>
              <a:t>25</a:t>
            </a:fld>
            <a:endParaRPr lang="en-US" dirty="0"/>
          </a:p>
        </p:txBody>
      </p:sp>
    </p:spTree>
    <p:extLst>
      <p:ext uri="{BB962C8B-B14F-4D97-AF65-F5344CB8AC3E}">
        <p14:creationId xmlns:p14="http://schemas.microsoft.com/office/powerpoint/2010/main" val="4106781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49446B-5BC8-43C2-8236-A0F5BF8A8EC0}"/>
              </a:ext>
            </a:extLst>
          </p:cNvPr>
          <p:cNvSpPr>
            <a:spLocks noGrp="1"/>
          </p:cNvSpPr>
          <p:nvPr>
            <p:ph type="title"/>
          </p:nvPr>
        </p:nvSpPr>
        <p:spPr/>
        <p:txBody>
          <a:bodyPr vert="horz" lIns="91440" tIns="45720" rIns="91440" bIns="45720" rtlCol="0" anchor="b">
            <a:normAutofit/>
          </a:bodyPr>
          <a:lstStyle/>
          <a:p>
            <a:r>
              <a:rPr lang="en-US" b="1" dirty="0">
                <a:latin typeface="+mn-lt"/>
              </a:rPr>
              <a:t>Acknowledgements</a:t>
            </a:r>
          </a:p>
        </p:txBody>
      </p:sp>
      <p:pic>
        <p:nvPicPr>
          <p:cNvPr id="5" name="Content Placeholder 4" descr="Logo, company name&#10;&#10;Description automatically generated">
            <a:extLst>
              <a:ext uri="{FF2B5EF4-FFF2-40B4-BE49-F238E27FC236}">
                <a16:creationId xmlns:a16="http://schemas.microsoft.com/office/drawing/2014/main" xmlns="" id="{71B53682-4B07-4AFB-AD90-24C803CB8519}"/>
              </a:ext>
            </a:extLst>
          </p:cNvPr>
          <p:cNvPicPr>
            <a:picLocks noGrp="1" noChangeAspect="1"/>
          </p:cNvPicPr>
          <p:nvPr>
            <p:ph sz="half" idx="1"/>
          </p:nvPr>
        </p:nvPicPr>
        <p:blipFill>
          <a:blip r:embed="rId3"/>
          <a:stretch>
            <a:fillRect/>
          </a:stretch>
        </p:blipFill>
        <p:spPr>
          <a:xfrm>
            <a:off x="656955" y="1975770"/>
            <a:ext cx="3703638" cy="2752032"/>
          </a:xfrm>
          <a:prstGeom prst="rect">
            <a:avLst/>
          </a:prstGeom>
        </p:spPr>
      </p:pic>
      <p:sp>
        <p:nvSpPr>
          <p:cNvPr id="6" name="Content Placeholder 5">
            <a:extLst>
              <a:ext uri="{FF2B5EF4-FFF2-40B4-BE49-F238E27FC236}">
                <a16:creationId xmlns:a16="http://schemas.microsoft.com/office/drawing/2014/main" xmlns="" id="{2E4DB9AA-1459-411E-824E-F05A76E96AE0}"/>
              </a:ext>
            </a:extLst>
          </p:cNvPr>
          <p:cNvSpPr>
            <a:spLocks noGrp="1"/>
          </p:cNvSpPr>
          <p:nvPr>
            <p:ph sz="half" idx="2"/>
          </p:nvPr>
        </p:nvSpPr>
        <p:spPr/>
        <p:txBody>
          <a:bodyPr vert="horz" lIns="0" tIns="45720" rIns="0" bIns="45720" rtlCol="0">
            <a:normAutofit lnSpcReduction="10000"/>
          </a:bodyPr>
          <a:lstStyle/>
          <a:p>
            <a:r>
              <a:rPr lang="en-US" b="0" i="0" dirty="0">
                <a:effectLst/>
              </a:rPr>
              <a:t>This work is supported by Rapid Response to Novel Coronavirus (SARS-CoV-2) Impacts Across Food and Agricultural Systems grant no. 2021-69006-33355 from the USDA National Institute of Food and Agriculture.</a:t>
            </a:r>
          </a:p>
          <a:p>
            <a:endParaRPr lang="en-US" dirty="0"/>
          </a:p>
          <a:p>
            <a:r>
              <a:rPr lang="en-US" b="0" i="0" dirty="0">
                <a:effectLst/>
              </a:rPr>
              <a:t>Any opinions, findings, conclusions, or recommendations expressed in this publication are those of the author(s) and do not necessarily reflect the view of the U.S. Department of Agriculture.</a:t>
            </a:r>
            <a:endParaRPr lang="en-US" dirty="0"/>
          </a:p>
        </p:txBody>
      </p:sp>
      <p:sp>
        <p:nvSpPr>
          <p:cNvPr id="3" name="Footer Placeholder 2">
            <a:extLst>
              <a:ext uri="{FF2B5EF4-FFF2-40B4-BE49-F238E27FC236}">
                <a16:creationId xmlns:a16="http://schemas.microsoft.com/office/drawing/2014/main" xmlns="" id="{8D374592-E686-4408-8817-AA88F8383B7B}"/>
              </a:ext>
            </a:extLst>
          </p:cNvPr>
          <p:cNvSpPr>
            <a:spLocks noGrp="1"/>
          </p:cNvSpPr>
          <p:nvPr>
            <p:ph type="ftr" sz="quarter" idx="11"/>
          </p:nvPr>
        </p:nvSpPr>
        <p:spPr/>
        <p:txBody>
          <a:bodyPr/>
          <a:lstStyle/>
          <a:p>
            <a:r>
              <a:rPr lang="en-US" dirty="0"/>
              <a:t>Produce Safety during COVID-19</a:t>
            </a:r>
          </a:p>
        </p:txBody>
      </p:sp>
      <p:sp>
        <p:nvSpPr>
          <p:cNvPr id="4" name="Slide Number Placeholder 3">
            <a:extLst>
              <a:ext uri="{FF2B5EF4-FFF2-40B4-BE49-F238E27FC236}">
                <a16:creationId xmlns:a16="http://schemas.microsoft.com/office/drawing/2014/main" xmlns="" id="{91424EF6-FA30-4009-A6DB-00CEEBC26BA0}"/>
              </a:ext>
            </a:extLst>
          </p:cNvPr>
          <p:cNvSpPr>
            <a:spLocks noGrp="1"/>
          </p:cNvSpPr>
          <p:nvPr>
            <p:ph type="sldNum" sz="quarter" idx="12"/>
          </p:nvPr>
        </p:nvSpPr>
        <p:spPr/>
        <p:txBody>
          <a:bodyPr/>
          <a:lstStyle/>
          <a:p>
            <a:fld id="{4FAB73BC-B049-4115-A692-8D63A059BFB8}" type="slidenum">
              <a:rPr lang="en-US" smtClean="0"/>
              <a:t>26</a:t>
            </a:fld>
            <a:endParaRPr lang="en-US" dirty="0"/>
          </a:p>
        </p:txBody>
      </p:sp>
      <p:pic>
        <p:nvPicPr>
          <p:cNvPr id="8" name="Picture 7">
            <a:extLst>
              <a:ext uri="{FF2B5EF4-FFF2-40B4-BE49-F238E27FC236}">
                <a16:creationId xmlns:a16="http://schemas.microsoft.com/office/drawing/2014/main" xmlns="" id="{9482F65A-5F88-4256-BFB3-08BD1D05686A}"/>
              </a:ext>
            </a:extLst>
          </p:cNvPr>
          <p:cNvPicPr>
            <a:picLocks noChangeAspect="1"/>
          </p:cNvPicPr>
          <p:nvPr/>
        </p:nvPicPr>
        <p:blipFill>
          <a:blip r:embed="rId4"/>
          <a:stretch>
            <a:fillRect/>
          </a:stretch>
        </p:blipFill>
        <p:spPr>
          <a:xfrm>
            <a:off x="1001162" y="4966211"/>
            <a:ext cx="3015223" cy="278908"/>
          </a:xfrm>
          <a:prstGeom prst="rect">
            <a:avLst/>
          </a:prstGeom>
        </p:spPr>
      </p:pic>
    </p:spTree>
    <p:extLst>
      <p:ext uri="{BB962C8B-B14F-4D97-AF65-F5344CB8AC3E}">
        <p14:creationId xmlns:p14="http://schemas.microsoft.com/office/powerpoint/2010/main" val="119562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D2AEAC-F8AA-4FDE-8DDB-52563DBF1A55}"/>
              </a:ext>
            </a:extLst>
          </p:cNvPr>
          <p:cNvSpPr>
            <a:spLocks noGrp="1"/>
          </p:cNvSpPr>
          <p:nvPr>
            <p:ph type="title"/>
          </p:nvPr>
        </p:nvSpPr>
        <p:spPr>
          <a:xfrm>
            <a:off x="822960" y="286603"/>
            <a:ext cx="7543800" cy="1450757"/>
          </a:xfrm>
        </p:spPr>
        <p:txBody>
          <a:bodyPr vert="horz" lIns="91440" tIns="45720" rIns="91440" bIns="45720" rtlCol="0" anchor="b">
            <a:normAutofit/>
          </a:bodyPr>
          <a:lstStyle/>
          <a:p>
            <a:r>
              <a:rPr lang="en-US" dirty="0">
                <a:effectLst/>
                <a:latin typeface="+mn-lt"/>
              </a:rPr>
              <a:t>Transmission of SARS-CoV-2 is Primarily Person to Person</a:t>
            </a:r>
            <a:endParaRPr lang="en-US" dirty="0">
              <a:latin typeface="+mn-lt"/>
            </a:endParaRPr>
          </a:p>
        </p:txBody>
      </p:sp>
      <p:sp>
        <p:nvSpPr>
          <p:cNvPr id="3" name="Content Placeholder 2">
            <a:extLst>
              <a:ext uri="{FF2B5EF4-FFF2-40B4-BE49-F238E27FC236}">
                <a16:creationId xmlns:a16="http://schemas.microsoft.com/office/drawing/2014/main" xmlns="" id="{83E35154-7CCD-44CC-B33A-3AE321AF1748}"/>
              </a:ext>
            </a:extLst>
          </p:cNvPr>
          <p:cNvSpPr>
            <a:spLocks noGrp="1"/>
          </p:cNvSpPr>
          <p:nvPr>
            <p:ph idx="1"/>
          </p:nvPr>
        </p:nvSpPr>
        <p:spPr>
          <a:xfrm>
            <a:off x="356461" y="1845734"/>
            <a:ext cx="4742481" cy="4023360"/>
          </a:xfrm>
        </p:spPr>
        <p:txBody>
          <a:bodyPr vert="horz" lIns="0" tIns="45720" rIns="0" bIns="45720" rtlCol="0">
            <a:normAutofit/>
          </a:bodyPr>
          <a:lstStyle/>
          <a:p>
            <a:pPr marL="621792" indent="-457200">
              <a:spcBef>
                <a:spcPts val="0"/>
              </a:spcBef>
              <a:spcAft>
                <a:spcPts val="600"/>
              </a:spcAft>
              <a:buFont typeface="Symbol" panose="05050102010706020507" pitchFamily="18" charset="2"/>
              <a:buChar char=""/>
            </a:pPr>
            <a:r>
              <a:rPr lang="en-US" sz="2200" dirty="0"/>
              <a:t>Viral transfer is via respiratory droplets from someone diagnosed with COVID-19</a:t>
            </a:r>
          </a:p>
          <a:p>
            <a:pPr marL="621792" indent="-457200">
              <a:spcBef>
                <a:spcPts val="0"/>
              </a:spcBef>
              <a:spcAft>
                <a:spcPts val="600"/>
              </a:spcAft>
              <a:buFont typeface="Symbol" panose="05050102010706020507" pitchFamily="18" charset="2"/>
              <a:buChar char=""/>
            </a:pPr>
            <a:r>
              <a:rPr lang="en-US" sz="2200" dirty="0">
                <a:effectLst/>
              </a:rPr>
              <a:t>Respiratory droplets are released into the air though coughing, sneezing, talking, singing, yelling, </a:t>
            </a:r>
            <a:r>
              <a:rPr lang="en-US" sz="2200" dirty="0" smtClean="0">
                <a:effectLst/>
              </a:rPr>
              <a:t>etc.</a:t>
            </a:r>
            <a:endParaRPr lang="en-US" sz="2200" dirty="0"/>
          </a:p>
          <a:p>
            <a:pPr marL="621792" indent="-457200">
              <a:spcBef>
                <a:spcPts val="0"/>
              </a:spcBef>
              <a:spcAft>
                <a:spcPts val="600"/>
              </a:spcAft>
              <a:buFont typeface="Symbol" panose="05050102010706020507" pitchFamily="18" charset="2"/>
              <a:buChar char=""/>
            </a:pPr>
            <a:r>
              <a:rPr lang="en-US" sz="2200" dirty="0"/>
              <a:t>Usually travel only a few feet = social distancing is recommended (minimum 6 ft apart)</a:t>
            </a:r>
          </a:p>
          <a:p>
            <a:pPr marL="621792" indent="-457200">
              <a:spcBef>
                <a:spcPts val="0"/>
              </a:spcBef>
              <a:spcAft>
                <a:spcPts val="600"/>
              </a:spcAft>
              <a:buFont typeface="Symbol" panose="05050102010706020507" pitchFamily="18" charset="2"/>
              <a:buChar char=""/>
            </a:pPr>
            <a:r>
              <a:rPr lang="en-US" sz="2200" dirty="0"/>
              <a:t>Masks are recommended to trap respiratory droplets</a:t>
            </a:r>
          </a:p>
        </p:txBody>
      </p:sp>
      <p:sp>
        <p:nvSpPr>
          <p:cNvPr id="6" name="Footer Placeholder 5">
            <a:extLst>
              <a:ext uri="{FF2B5EF4-FFF2-40B4-BE49-F238E27FC236}">
                <a16:creationId xmlns:a16="http://schemas.microsoft.com/office/drawing/2014/main" xmlns="" id="{3B95D54B-B4EF-4E1C-B78B-AC1DC517011E}"/>
              </a:ext>
            </a:extLst>
          </p:cNvPr>
          <p:cNvSpPr>
            <a:spLocks noGrp="1"/>
          </p:cNvSpPr>
          <p:nvPr>
            <p:ph type="ftr" sz="quarter" idx="11"/>
          </p:nvPr>
        </p:nvSpPr>
        <p:spPr/>
        <p:txBody>
          <a:bodyPr/>
          <a:lstStyle/>
          <a:p>
            <a:r>
              <a:rPr lang="en-US" dirty="0"/>
              <a:t>Produce Safety during COVID-19</a:t>
            </a:r>
          </a:p>
        </p:txBody>
      </p:sp>
      <p:sp>
        <p:nvSpPr>
          <p:cNvPr id="4" name="Slide Number Placeholder 3">
            <a:extLst>
              <a:ext uri="{FF2B5EF4-FFF2-40B4-BE49-F238E27FC236}">
                <a16:creationId xmlns:a16="http://schemas.microsoft.com/office/drawing/2014/main" xmlns="" id="{19392EDF-16F1-4747-96D6-39006DBB8989}"/>
              </a:ext>
            </a:extLst>
          </p:cNvPr>
          <p:cNvSpPr>
            <a:spLocks noGrp="1"/>
          </p:cNvSpPr>
          <p:nvPr>
            <p:ph type="sldNum" sz="quarter" idx="12"/>
          </p:nvPr>
        </p:nvSpPr>
        <p:spPr/>
        <p:txBody>
          <a:bodyPr/>
          <a:lstStyle/>
          <a:p>
            <a:fld id="{629637A9-119A-49DA-BD12-AAC58B377D80}" type="slidenum">
              <a:rPr lang="en-US" smtClean="0"/>
              <a:t>3</a:t>
            </a:fld>
            <a:endParaRPr lang="en-US" dirty="0"/>
          </a:p>
        </p:txBody>
      </p:sp>
      <p:pic>
        <p:nvPicPr>
          <p:cNvPr id="5" name="Picture 4" descr="Diagram&#10;&#10;Description automatically generated">
            <a:extLst>
              <a:ext uri="{FF2B5EF4-FFF2-40B4-BE49-F238E27FC236}">
                <a16:creationId xmlns:a16="http://schemas.microsoft.com/office/drawing/2014/main" xmlns="" id="{18726D51-F2F5-474A-9F7F-1052F3CD34A5}"/>
              </a:ext>
            </a:extLst>
          </p:cNvPr>
          <p:cNvPicPr>
            <a:picLocks noChangeAspect="1"/>
          </p:cNvPicPr>
          <p:nvPr/>
        </p:nvPicPr>
        <p:blipFill>
          <a:blip r:embed="rId3"/>
          <a:stretch>
            <a:fillRect/>
          </a:stretch>
        </p:blipFill>
        <p:spPr>
          <a:xfrm>
            <a:off x="5293577" y="2564579"/>
            <a:ext cx="3150674" cy="1937664"/>
          </a:xfrm>
          <a:prstGeom prst="rect">
            <a:avLst/>
          </a:prstGeom>
        </p:spPr>
      </p:pic>
    </p:spTree>
    <p:extLst>
      <p:ext uri="{BB962C8B-B14F-4D97-AF65-F5344CB8AC3E}">
        <p14:creationId xmlns:p14="http://schemas.microsoft.com/office/powerpoint/2010/main" val="2097313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6796A7A-5E1F-4675-9EAD-F0D8A23B575C}"/>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
        <p:nvSpPr>
          <p:cNvPr id="5" name="TextBox 4">
            <a:extLst>
              <a:ext uri="{FF2B5EF4-FFF2-40B4-BE49-F238E27FC236}">
                <a16:creationId xmlns:a16="http://schemas.microsoft.com/office/drawing/2014/main" xmlns="" id="{764AEEC7-A912-488F-BF21-AFD40AF152DE}"/>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
        <p:nvSpPr>
          <p:cNvPr id="6" name="Title 5">
            <a:extLst>
              <a:ext uri="{FF2B5EF4-FFF2-40B4-BE49-F238E27FC236}">
                <a16:creationId xmlns:a16="http://schemas.microsoft.com/office/drawing/2014/main" xmlns="" id="{58400E1E-DA4E-4E0F-BC7C-DBBE7FD74BE3}"/>
              </a:ext>
            </a:extLst>
          </p:cNvPr>
          <p:cNvSpPr>
            <a:spLocks noGrp="1"/>
          </p:cNvSpPr>
          <p:nvPr>
            <p:ph type="title"/>
          </p:nvPr>
        </p:nvSpPr>
        <p:spPr/>
        <p:txBody>
          <a:bodyPr>
            <a:normAutofit/>
          </a:bodyPr>
          <a:lstStyle/>
          <a:p>
            <a:r>
              <a:rPr lang="en-US" b="1" dirty="0">
                <a:latin typeface="+mn-lt"/>
              </a:rPr>
              <a:t>Who are “visitors?”</a:t>
            </a:r>
          </a:p>
        </p:txBody>
      </p:sp>
      <p:sp>
        <p:nvSpPr>
          <p:cNvPr id="9" name="Content Placeholder 8">
            <a:extLst>
              <a:ext uri="{FF2B5EF4-FFF2-40B4-BE49-F238E27FC236}">
                <a16:creationId xmlns:a16="http://schemas.microsoft.com/office/drawing/2014/main" xmlns="" id="{F53F3B05-88AC-47D0-B88A-0A837A4DBA53}"/>
              </a:ext>
            </a:extLst>
          </p:cNvPr>
          <p:cNvSpPr>
            <a:spLocks noGrp="1"/>
          </p:cNvSpPr>
          <p:nvPr>
            <p:ph idx="1"/>
          </p:nvPr>
        </p:nvSpPr>
        <p:spPr/>
        <p:txBody>
          <a:bodyPr>
            <a:normAutofit/>
          </a:bodyPr>
          <a:lstStyle/>
          <a:p>
            <a:pPr marL="344488" indent="-344488">
              <a:buFont typeface="Wingdings" panose="05000000000000000000" pitchFamily="2" charset="2"/>
              <a:buChar char="ü"/>
            </a:pPr>
            <a:r>
              <a:rPr lang="en-US" dirty="0"/>
              <a:t>Any one-on-one interaction within a farm</a:t>
            </a:r>
          </a:p>
          <a:p>
            <a:pPr marL="344488" indent="-344488">
              <a:buFont typeface="Wingdings" panose="05000000000000000000" pitchFamily="2" charset="2"/>
              <a:buChar char="ü"/>
            </a:pPr>
            <a:r>
              <a:rPr lang="en-US" dirty="0"/>
              <a:t>Any one-on-one interaction outside of the farm</a:t>
            </a:r>
          </a:p>
          <a:p>
            <a:pPr marL="344488" indent="-344488">
              <a:buFont typeface="Wingdings" panose="05000000000000000000" pitchFamily="2" charset="2"/>
              <a:buChar char="ü"/>
            </a:pPr>
            <a:r>
              <a:rPr lang="en-US" dirty="0"/>
              <a:t>Not only the general public and staff interaction</a:t>
            </a:r>
          </a:p>
          <a:p>
            <a:pPr marL="344488" indent="-344488">
              <a:buFont typeface="Wingdings" panose="05000000000000000000" pitchFamily="2" charset="2"/>
              <a:buChar char="ü"/>
            </a:pPr>
            <a:r>
              <a:rPr lang="en-US" dirty="0"/>
              <a:t>Hint: not all visitors need to be human</a:t>
            </a:r>
          </a:p>
          <a:p>
            <a:pPr marL="344488" indent="-344488">
              <a:buFont typeface="Wingdings" panose="05000000000000000000" pitchFamily="2" charset="2"/>
              <a:buChar char="ü"/>
            </a:pPr>
            <a:r>
              <a:rPr lang="en-US" dirty="0"/>
              <a:t>Use this interactive flow chart to consider (assess) individuals on the farm</a:t>
            </a:r>
          </a:p>
          <a:p>
            <a:pPr marL="344488" indent="-344488">
              <a:buFont typeface="Wingdings" panose="05000000000000000000" pitchFamily="2" charset="2"/>
              <a:buChar char="ü"/>
            </a:pPr>
            <a:r>
              <a:rPr lang="en-US" dirty="0"/>
              <a:t>Consider the pathogen threat to finish this self-assessment</a:t>
            </a:r>
          </a:p>
        </p:txBody>
      </p:sp>
      <p:sp>
        <p:nvSpPr>
          <p:cNvPr id="2" name="Footer Placeholder 1">
            <a:extLst>
              <a:ext uri="{FF2B5EF4-FFF2-40B4-BE49-F238E27FC236}">
                <a16:creationId xmlns:a16="http://schemas.microsoft.com/office/drawing/2014/main" xmlns="" id="{9DB63837-AA39-4B89-AC8D-C7276BE17FF5}"/>
              </a:ext>
            </a:extLst>
          </p:cNvPr>
          <p:cNvSpPr>
            <a:spLocks noGrp="1"/>
          </p:cNvSpPr>
          <p:nvPr>
            <p:ph type="ftr" sz="quarter" idx="11"/>
          </p:nvPr>
        </p:nvSpPr>
        <p:spPr/>
        <p:txBody>
          <a:bodyPr/>
          <a:lstStyle/>
          <a:p>
            <a:r>
              <a:rPr lang="en-US" dirty="0"/>
              <a:t>Produce Safety during COVID-19</a:t>
            </a:r>
          </a:p>
        </p:txBody>
      </p:sp>
      <p:sp>
        <p:nvSpPr>
          <p:cNvPr id="4" name="Slide Number Placeholder 3">
            <a:extLst>
              <a:ext uri="{FF2B5EF4-FFF2-40B4-BE49-F238E27FC236}">
                <a16:creationId xmlns:a16="http://schemas.microsoft.com/office/drawing/2014/main" xmlns="" id="{C67EC169-A0EE-4C49-B449-BD9665362F39}"/>
              </a:ext>
            </a:extLst>
          </p:cNvPr>
          <p:cNvSpPr>
            <a:spLocks noGrp="1"/>
          </p:cNvSpPr>
          <p:nvPr>
            <p:ph type="sldNum" sz="quarter" idx="12"/>
          </p:nvPr>
        </p:nvSpPr>
        <p:spPr/>
        <p:txBody>
          <a:bodyPr/>
          <a:lstStyle/>
          <a:p>
            <a:fld id="{629637A9-119A-49DA-BD12-AAC58B377D80}" type="slidenum">
              <a:rPr lang="en-US" smtClean="0"/>
              <a:t>4</a:t>
            </a:fld>
            <a:endParaRPr lang="en-US" dirty="0"/>
          </a:p>
        </p:txBody>
      </p:sp>
    </p:spTree>
    <p:extLst>
      <p:ext uri="{BB962C8B-B14F-4D97-AF65-F5344CB8AC3E}">
        <p14:creationId xmlns:p14="http://schemas.microsoft.com/office/powerpoint/2010/main" val="111396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p:nvPr/>
        </p:nvSpPr>
        <p:spPr>
          <a:xfrm>
            <a:off x="3632001" y="2920919"/>
            <a:ext cx="1844100" cy="990600"/>
          </a:xfrm>
          <a:prstGeom prst="flowChartAlternateProcess">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77" name="Google Shape;77;p14"/>
          <p:cNvSpPr/>
          <p:nvPr/>
        </p:nvSpPr>
        <p:spPr>
          <a:xfrm>
            <a:off x="3619500" y="1070610"/>
            <a:ext cx="1844100" cy="990600"/>
          </a:xfrm>
          <a:prstGeom prst="flowChartAlternateProcess">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78" name="Google Shape;78;p14"/>
          <p:cNvSpPr/>
          <p:nvPr/>
        </p:nvSpPr>
        <p:spPr>
          <a:xfrm>
            <a:off x="311944" y="3135154"/>
            <a:ext cx="1844100" cy="990600"/>
          </a:xfrm>
          <a:prstGeom prst="flowChartAlternateProcess">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79" name="Google Shape;79;p14"/>
          <p:cNvSpPr/>
          <p:nvPr/>
        </p:nvSpPr>
        <p:spPr>
          <a:xfrm>
            <a:off x="6852285" y="3192304"/>
            <a:ext cx="1844100" cy="990600"/>
          </a:xfrm>
          <a:prstGeom prst="flowChartAlternateProcess">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80" name="Google Shape;80;p14"/>
          <p:cNvSpPr/>
          <p:nvPr/>
        </p:nvSpPr>
        <p:spPr>
          <a:xfrm>
            <a:off x="6296025" y="1451610"/>
            <a:ext cx="1844100" cy="990600"/>
          </a:xfrm>
          <a:prstGeom prst="flowChartAlternateProcess">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81" name="Google Shape;81;p14"/>
          <p:cNvSpPr/>
          <p:nvPr/>
        </p:nvSpPr>
        <p:spPr>
          <a:xfrm>
            <a:off x="754290" y="1435769"/>
            <a:ext cx="1844100" cy="990600"/>
          </a:xfrm>
          <a:prstGeom prst="flowChartAlternateProcess">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82" name="Google Shape;82;p14"/>
          <p:cNvSpPr/>
          <p:nvPr/>
        </p:nvSpPr>
        <p:spPr>
          <a:xfrm>
            <a:off x="3649980" y="4868227"/>
            <a:ext cx="1844100" cy="990600"/>
          </a:xfrm>
          <a:prstGeom prst="flowChartAlternateProcess">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83" name="Google Shape;83;p14"/>
          <p:cNvSpPr/>
          <p:nvPr/>
        </p:nvSpPr>
        <p:spPr>
          <a:xfrm>
            <a:off x="6717506" y="4692491"/>
            <a:ext cx="1844100" cy="990600"/>
          </a:xfrm>
          <a:prstGeom prst="flowChartAlternateProcess">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84" name="Google Shape;84;p14"/>
          <p:cNvSpPr/>
          <p:nvPr/>
        </p:nvSpPr>
        <p:spPr>
          <a:xfrm>
            <a:off x="797719" y="4692491"/>
            <a:ext cx="1844100" cy="990600"/>
          </a:xfrm>
          <a:prstGeom prst="flowChartAlternateProcess">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85" name="Google Shape;85;p14"/>
          <p:cNvSpPr/>
          <p:nvPr/>
        </p:nvSpPr>
        <p:spPr>
          <a:xfrm>
            <a:off x="4442460" y="2070456"/>
            <a:ext cx="258900" cy="838200"/>
          </a:xfrm>
          <a:prstGeom prst="down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86" name="Google Shape;86;p14"/>
          <p:cNvSpPr/>
          <p:nvPr/>
        </p:nvSpPr>
        <p:spPr>
          <a:xfrm rot="-3469129">
            <a:off x="3064920" y="2224262"/>
            <a:ext cx="259107" cy="838344"/>
          </a:xfrm>
          <a:prstGeom prst="down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87" name="Google Shape;87;p14"/>
          <p:cNvSpPr/>
          <p:nvPr/>
        </p:nvSpPr>
        <p:spPr>
          <a:xfrm rot="-5400000">
            <a:off x="2716978" y="3103099"/>
            <a:ext cx="258900" cy="838200"/>
          </a:xfrm>
          <a:prstGeom prst="down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88" name="Google Shape;88;p14"/>
          <p:cNvSpPr/>
          <p:nvPr/>
        </p:nvSpPr>
        <p:spPr>
          <a:xfrm rot="-7764369">
            <a:off x="3084205" y="4112913"/>
            <a:ext cx="258974" cy="838303"/>
          </a:xfrm>
          <a:prstGeom prst="down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89" name="Google Shape;89;p14"/>
          <p:cNvSpPr/>
          <p:nvPr/>
        </p:nvSpPr>
        <p:spPr>
          <a:xfrm rot="7950627">
            <a:off x="5970175" y="4034352"/>
            <a:ext cx="258833" cy="838273"/>
          </a:xfrm>
          <a:prstGeom prst="down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90" name="Google Shape;90;p14"/>
          <p:cNvSpPr/>
          <p:nvPr/>
        </p:nvSpPr>
        <p:spPr>
          <a:xfrm rot="3460274">
            <a:off x="5778534" y="2279168"/>
            <a:ext cx="259174" cy="838196"/>
          </a:xfrm>
          <a:prstGeom prst="down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91" name="Google Shape;91;p14"/>
          <p:cNvSpPr/>
          <p:nvPr/>
        </p:nvSpPr>
        <p:spPr>
          <a:xfrm rot="5400000">
            <a:off x="6135922" y="3112283"/>
            <a:ext cx="258900" cy="838200"/>
          </a:xfrm>
          <a:prstGeom prst="down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92" name="Google Shape;92;p14"/>
          <p:cNvSpPr/>
          <p:nvPr/>
        </p:nvSpPr>
        <p:spPr>
          <a:xfrm rot="10800000">
            <a:off x="4442640" y="3956685"/>
            <a:ext cx="258900" cy="838200"/>
          </a:xfrm>
          <a:prstGeom prst="down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93" name="Google Shape;93;p14"/>
          <p:cNvSpPr txBox="1"/>
          <p:nvPr/>
        </p:nvSpPr>
        <p:spPr>
          <a:xfrm>
            <a:off x="3817620" y="2945527"/>
            <a:ext cx="1499100" cy="992549"/>
          </a:xfrm>
          <a:prstGeom prst="rect">
            <a:avLst/>
          </a:prstGeom>
          <a:noFill/>
          <a:ln>
            <a:noFill/>
          </a:ln>
        </p:spPr>
        <p:txBody>
          <a:bodyPr spcFirstLastPara="1" wrap="square" lIns="68575" tIns="34275" rIns="68575" bIns="34275" anchor="t" anchorCtr="0">
            <a:spAutoFit/>
          </a:bodyPr>
          <a:lstStyle/>
          <a:p>
            <a:pPr algn="ctr">
              <a:buClr>
                <a:schemeClr val="dk1"/>
              </a:buClr>
            </a:pPr>
            <a:r>
              <a:rPr lang="en" sz="2000" b="1" dirty="0">
                <a:solidFill>
                  <a:schemeClr val="dk1"/>
                </a:solidFill>
                <a:latin typeface="Calibri"/>
                <a:ea typeface="Calibri"/>
                <a:cs typeface="Calibri"/>
                <a:sym typeface="Calibri"/>
              </a:rPr>
              <a:t>Visitors to farm and/or packing area</a:t>
            </a:r>
            <a:endParaRPr sz="2000" b="1" dirty="0"/>
          </a:p>
        </p:txBody>
      </p:sp>
      <p:sp>
        <p:nvSpPr>
          <p:cNvPr id="94" name="Google Shape;94;p14"/>
          <p:cNvSpPr txBox="1"/>
          <p:nvPr/>
        </p:nvSpPr>
        <p:spPr>
          <a:xfrm>
            <a:off x="697261" y="1580131"/>
            <a:ext cx="1824648" cy="653995"/>
          </a:xfrm>
          <a:prstGeom prst="rect">
            <a:avLst/>
          </a:prstGeom>
          <a:noFill/>
          <a:ln>
            <a:noFill/>
          </a:ln>
        </p:spPr>
        <p:txBody>
          <a:bodyPr spcFirstLastPara="1" wrap="square" lIns="68575" tIns="34275" rIns="68575" bIns="34275" anchor="t" anchorCtr="0">
            <a:spAutoFit/>
          </a:bodyPr>
          <a:lstStyle/>
          <a:p>
            <a:pPr algn="ctr"/>
            <a:r>
              <a:rPr lang="en" sz="1900" b="1" dirty="0">
                <a:solidFill>
                  <a:schemeClr val="dk1"/>
                </a:solidFill>
                <a:latin typeface="Calibri"/>
                <a:ea typeface="Calibri"/>
                <a:cs typeface="Calibri"/>
                <a:sym typeface="Calibri"/>
              </a:rPr>
              <a:t>Sales Representatives</a:t>
            </a:r>
            <a:endParaRPr sz="1900" b="1" dirty="0"/>
          </a:p>
        </p:txBody>
      </p:sp>
      <p:sp>
        <p:nvSpPr>
          <p:cNvPr id="95" name="Google Shape;95;p14"/>
          <p:cNvSpPr txBox="1"/>
          <p:nvPr/>
        </p:nvSpPr>
        <p:spPr>
          <a:xfrm>
            <a:off x="7050384" y="3237496"/>
            <a:ext cx="1659488" cy="900216"/>
          </a:xfrm>
          <a:prstGeom prst="rect">
            <a:avLst/>
          </a:prstGeom>
          <a:noFill/>
          <a:ln>
            <a:noFill/>
          </a:ln>
        </p:spPr>
        <p:txBody>
          <a:bodyPr spcFirstLastPara="1" wrap="square" lIns="68575" tIns="34275" rIns="68575" bIns="34275" anchor="t" anchorCtr="0">
            <a:spAutoFit/>
          </a:bodyPr>
          <a:lstStyle/>
          <a:p>
            <a:r>
              <a:rPr lang="en" b="1" dirty="0">
                <a:solidFill>
                  <a:schemeClr val="dk1"/>
                </a:solidFill>
                <a:latin typeface="Calibri"/>
                <a:ea typeface="Calibri"/>
                <a:cs typeface="Calibri"/>
                <a:sym typeface="Calibri"/>
              </a:rPr>
              <a:t>Pre-registered groups &amp; tours (i.e. schools)</a:t>
            </a:r>
            <a:endParaRPr b="1" dirty="0"/>
          </a:p>
        </p:txBody>
      </p:sp>
      <p:sp>
        <p:nvSpPr>
          <p:cNvPr id="96" name="Google Shape;96;p14"/>
          <p:cNvSpPr txBox="1"/>
          <p:nvPr/>
        </p:nvSpPr>
        <p:spPr>
          <a:xfrm>
            <a:off x="7218075" y="5003625"/>
            <a:ext cx="1444200" cy="376996"/>
          </a:xfrm>
          <a:prstGeom prst="rect">
            <a:avLst/>
          </a:prstGeom>
          <a:noFill/>
          <a:ln>
            <a:noFill/>
          </a:ln>
        </p:spPr>
        <p:txBody>
          <a:bodyPr spcFirstLastPara="1" wrap="square" lIns="68575" tIns="34275" rIns="68575" bIns="34275" anchor="t" anchorCtr="0">
            <a:spAutoFit/>
          </a:bodyPr>
          <a:lstStyle/>
          <a:p>
            <a:r>
              <a:rPr lang="en" sz="2000" b="1" dirty="0">
                <a:solidFill>
                  <a:schemeClr val="dk1"/>
                </a:solidFill>
                <a:latin typeface="Calibri"/>
                <a:ea typeface="Calibri"/>
                <a:cs typeface="Calibri"/>
                <a:sym typeface="Calibri"/>
              </a:rPr>
              <a:t>Media</a:t>
            </a:r>
            <a:endParaRPr sz="2000" b="1" dirty="0"/>
          </a:p>
        </p:txBody>
      </p:sp>
      <p:sp>
        <p:nvSpPr>
          <p:cNvPr id="97" name="Google Shape;97;p14"/>
          <p:cNvSpPr txBox="1"/>
          <p:nvPr/>
        </p:nvSpPr>
        <p:spPr>
          <a:xfrm>
            <a:off x="3704257" y="5175029"/>
            <a:ext cx="1759343" cy="376996"/>
          </a:xfrm>
          <a:prstGeom prst="rect">
            <a:avLst/>
          </a:prstGeom>
          <a:noFill/>
          <a:ln>
            <a:noFill/>
          </a:ln>
        </p:spPr>
        <p:txBody>
          <a:bodyPr spcFirstLastPara="1" wrap="square" lIns="68575" tIns="34275" rIns="68575" bIns="34275" anchor="t" anchorCtr="0">
            <a:spAutoFit/>
          </a:bodyPr>
          <a:lstStyle/>
          <a:p>
            <a:r>
              <a:rPr lang="en" sz="2000" b="1" dirty="0">
                <a:solidFill>
                  <a:schemeClr val="dk1"/>
                </a:solidFill>
                <a:latin typeface="Calibri"/>
                <a:ea typeface="Calibri"/>
                <a:cs typeface="Calibri"/>
                <a:sym typeface="Calibri"/>
              </a:rPr>
              <a:t>Me!, staff, Fido</a:t>
            </a:r>
            <a:endParaRPr sz="2000" b="1" dirty="0">
              <a:solidFill>
                <a:schemeClr val="dk1"/>
              </a:solidFill>
              <a:latin typeface="Calibri"/>
              <a:ea typeface="Calibri"/>
              <a:cs typeface="Calibri"/>
              <a:sym typeface="Calibri"/>
            </a:endParaRPr>
          </a:p>
        </p:txBody>
      </p:sp>
      <p:sp>
        <p:nvSpPr>
          <p:cNvPr id="98" name="Google Shape;98;p14"/>
          <p:cNvSpPr txBox="1"/>
          <p:nvPr/>
        </p:nvSpPr>
        <p:spPr>
          <a:xfrm>
            <a:off x="1029252" y="4868227"/>
            <a:ext cx="1451579" cy="684773"/>
          </a:xfrm>
          <a:prstGeom prst="rect">
            <a:avLst/>
          </a:prstGeom>
          <a:noFill/>
          <a:ln>
            <a:noFill/>
          </a:ln>
        </p:spPr>
        <p:txBody>
          <a:bodyPr spcFirstLastPara="1" wrap="square" lIns="68575" tIns="34275" rIns="68575" bIns="34275" anchor="t" anchorCtr="0">
            <a:spAutoFit/>
          </a:bodyPr>
          <a:lstStyle/>
          <a:p>
            <a:pPr algn="ctr"/>
            <a:r>
              <a:rPr lang="en" sz="2000" b="1" dirty="0">
                <a:solidFill>
                  <a:schemeClr val="dk1"/>
                </a:solidFill>
                <a:latin typeface="Calibri"/>
                <a:ea typeface="Calibri"/>
                <a:cs typeface="Calibri"/>
                <a:sym typeface="Calibri"/>
              </a:rPr>
              <a:t>Suppliers &amp; Deliveries</a:t>
            </a:r>
            <a:endParaRPr sz="2000" b="1" dirty="0"/>
          </a:p>
        </p:txBody>
      </p:sp>
      <p:sp>
        <p:nvSpPr>
          <p:cNvPr id="99" name="Google Shape;99;p14"/>
          <p:cNvSpPr txBox="1"/>
          <p:nvPr/>
        </p:nvSpPr>
        <p:spPr>
          <a:xfrm>
            <a:off x="490198" y="3155375"/>
            <a:ext cx="1444200" cy="992549"/>
          </a:xfrm>
          <a:prstGeom prst="rect">
            <a:avLst/>
          </a:prstGeom>
          <a:noFill/>
          <a:ln>
            <a:noFill/>
          </a:ln>
        </p:spPr>
        <p:txBody>
          <a:bodyPr spcFirstLastPara="1" wrap="square" lIns="68575" tIns="34275" rIns="68575" bIns="34275" anchor="t" anchorCtr="0">
            <a:spAutoFit/>
          </a:bodyPr>
          <a:lstStyle/>
          <a:p>
            <a:pPr algn="ctr"/>
            <a:r>
              <a:rPr lang="en" sz="2000" b="1" dirty="0">
                <a:solidFill>
                  <a:schemeClr val="dk1"/>
                </a:solidFill>
                <a:latin typeface="Calibri"/>
                <a:ea typeface="Calibri"/>
                <a:cs typeface="Calibri"/>
                <a:sym typeface="Calibri"/>
              </a:rPr>
              <a:t>Repair and Service Technicians</a:t>
            </a:r>
            <a:endParaRPr sz="2000" b="1" dirty="0"/>
          </a:p>
        </p:txBody>
      </p:sp>
      <p:sp>
        <p:nvSpPr>
          <p:cNvPr id="100" name="Google Shape;100;p14"/>
          <p:cNvSpPr txBox="1"/>
          <p:nvPr/>
        </p:nvSpPr>
        <p:spPr>
          <a:xfrm>
            <a:off x="6580617" y="1758412"/>
            <a:ext cx="1444200" cy="376996"/>
          </a:xfrm>
          <a:prstGeom prst="rect">
            <a:avLst/>
          </a:prstGeom>
          <a:noFill/>
          <a:ln>
            <a:noFill/>
          </a:ln>
        </p:spPr>
        <p:txBody>
          <a:bodyPr spcFirstLastPara="1" wrap="square" lIns="68575" tIns="34275" rIns="68575" bIns="34275" anchor="t" anchorCtr="0">
            <a:spAutoFit/>
          </a:bodyPr>
          <a:lstStyle/>
          <a:p>
            <a:r>
              <a:rPr lang="en" sz="2000" b="1" dirty="0">
                <a:solidFill>
                  <a:schemeClr val="dk1"/>
                </a:solidFill>
                <a:latin typeface="Calibri"/>
                <a:ea typeface="Calibri"/>
                <a:cs typeface="Calibri"/>
                <a:sym typeface="Calibri"/>
              </a:rPr>
              <a:t>Volunteers</a:t>
            </a:r>
            <a:endParaRPr sz="2000" b="1" dirty="0"/>
          </a:p>
        </p:txBody>
      </p:sp>
      <p:sp>
        <p:nvSpPr>
          <p:cNvPr id="101" name="Google Shape;101;p14"/>
          <p:cNvSpPr txBox="1"/>
          <p:nvPr/>
        </p:nvSpPr>
        <p:spPr>
          <a:xfrm>
            <a:off x="3817620" y="1237745"/>
            <a:ext cx="1444200" cy="684773"/>
          </a:xfrm>
          <a:prstGeom prst="rect">
            <a:avLst/>
          </a:prstGeom>
          <a:noFill/>
          <a:ln>
            <a:noFill/>
          </a:ln>
        </p:spPr>
        <p:txBody>
          <a:bodyPr spcFirstLastPara="1" wrap="square" lIns="68575" tIns="34275" rIns="68575" bIns="34275" anchor="t" anchorCtr="0">
            <a:spAutoFit/>
          </a:bodyPr>
          <a:lstStyle/>
          <a:p>
            <a:pPr algn="ctr"/>
            <a:r>
              <a:rPr lang="en" sz="2000" b="1" dirty="0">
                <a:solidFill>
                  <a:schemeClr val="dk1"/>
                </a:solidFill>
                <a:latin typeface="Calibri"/>
                <a:ea typeface="Calibri"/>
                <a:cs typeface="Calibri"/>
                <a:sym typeface="Calibri"/>
              </a:rPr>
              <a:t>General Public</a:t>
            </a:r>
            <a:endParaRPr sz="2000" b="1" dirty="0"/>
          </a:p>
        </p:txBody>
      </p:sp>
      <p:sp>
        <p:nvSpPr>
          <p:cNvPr id="2" name="Footer Placeholder 1">
            <a:extLst>
              <a:ext uri="{FF2B5EF4-FFF2-40B4-BE49-F238E27FC236}">
                <a16:creationId xmlns:a16="http://schemas.microsoft.com/office/drawing/2014/main" xmlns="" id="{3A284070-A681-49D1-807E-E33EAB6791D6}"/>
              </a:ext>
            </a:extLst>
          </p:cNvPr>
          <p:cNvSpPr>
            <a:spLocks noGrp="1"/>
          </p:cNvSpPr>
          <p:nvPr>
            <p:ph type="ftr" sz="quarter" idx="11"/>
          </p:nvPr>
        </p:nvSpPr>
        <p:spPr/>
        <p:txBody>
          <a:bodyPr/>
          <a:lstStyle/>
          <a:p>
            <a:r>
              <a:rPr lang="en-US" dirty="0"/>
              <a:t>Produce Safety during COVID-19</a:t>
            </a:r>
          </a:p>
        </p:txBody>
      </p:sp>
      <p:sp>
        <p:nvSpPr>
          <p:cNvPr id="3" name="Slide Number Placeholder 2">
            <a:extLst>
              <a:ext uri="{FF2B5EF4-FFF2-40B4-BE49-F238E27FC236}">
                <a16:creationId xmlns:a16="http://schemas.microsoft.com/office/drawing/2014/main" xmlns="" id="{11F82A93-764C-4CFB-B443-09C05BE53B5B}"/>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
        <p:nvSpPr>
          <p:cNvPr id="4" name="TextBox 3"/>
          <p:cNvSpPr txBox="1"/>
          <p:nvPr/>
        </p:nvSpPr>
        <p:spPr>
          <a:xfrm>
            <a:off x="3420503" y="325598"/>
            <a:ext cx="2238433" cy="461665"/>
          </a:xfrm>
          <a:prstGeom prst="rect">
            <a:avLst/>
          </a:prstGeom>
          <a:noFill/>
        </p:spPr>
        <p:txBody>
          <a:bodyPr wrap="none" rtlCol="0">
            <a:spAutoFit/>
          </a:bodyPr>
          <a:lstStyle/>
          <a:p>
            <a:r>
              <a:rPr lang="en-US" sz="2400" b="1" dirty="0" smtClean="0">
                <a:ln>
                  <a:solidFill>
                    <a:schemeClr val="tx1"/>
                  </a:solidFill>
                </a:ln>
                <a:solidFill>
                  <a:schemeClr val="accent2"/>
                </a:solidFill>
              </a:rPr>
              <a:t>Self Assessment</a:t>
            </a:r>
            <a:endParaRPr lang="en-US" sz="2400" b="1" dirty="0">
              <a:ln>
                <a:solidFill>
                  <a:schemeClr val="tx1"/>
                </a:solidFill>
              </a:ln>
              <a:solidFill>
                <a:schemeClr val="accent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3632001" y="2920919"/>
            <a:ext cx="1844100" cy="990600"/>
          </a:xfrm>
          <a:prstGeom prst="flowChartAlternateProcess">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55" name="Google Shape;55;p13"/>
          <p:cNvSpPr/>
          <p:nvPr/>
        </p:nvSpPr>
        <p:spPr>
          <a:xfrm>
            <a:off x="3619500" y="1070610"/>
            <a:ext cx="1844100" cy="990600"/>
          </a:xfrm>
          <a:prstGeom prst="flowChartAlternateProcess">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56" name="Google Shape;56;p13"/>
          <p:cNvSpPr/>
          <p:nvPr/>
        </p:nvSpPr>
        <p:spPr>
          <a:xfrm>
            <a:off x="311944" y="3135154"/>
            <a:ext cx="1844100" cy="990600"/>
          </a:xfrm>
          <a:prstGeom prst="flowChartAlternateProcess">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57" name="Google Shape;57;p13"/>
          <p:cNvSpPr/>
          <p:nvPr/>
        </p:nvSpPr>
        <p:spPr>
          <a:xfrm>
            <a:off x="6840646" y="3091017"/>
            <a:ext cx="1844100" cy="990600"/>
          </a:xfrm>
          <a:prstGeom prst="flowChartAlternateProcess">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58" name="Google Shape;58;p13"/>
          <p:cNvSpPr/>
          <p:nvPr/>
        </p:nvSpPr>
        <p:spPr>
          <a:xfrm>
            <a:off x="6296025" y="1451610"/>
            <a:ext cx="1844100" cy="990600"/>
          </a:xfrm>
          <a:prstGeom prst="flowChartAlternateProcess">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59" name="Google Shape;59;p13"/>
          <p:cNvSpPr/>
          <p:nvPr/>
        </p:nvSpPr>
        <p:spPr>
          <a:xfrm>
            <a:off x="780454" y="1451610"/>
            <a:ext cx="1844100" cy="990600"/>
          </a:xfrm>
          <a:prstGeom prst="flowChartAlternateProcess">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60" name="Google Shape;60;p13"/>
          <p:cNvSpPr/>
          <p:nvPr/>
        </p:nvSpPr>
        <p:spPr>
          <a:xfrm>
            <a:off x="3649980" y="4868227"/>
            <a:ext cx="1844100" cy="990600"/>
          </a:xfrm>
          <a:prstGeom prst="flowChartAlternateProcess">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61" name="Google Shape;61;p13"/>
          <p:cNvSpPr/>
          <p:nvPr/>
        </p:nvSpPr>
        <p:spPr>
          <a:xfrm>
            <a:off x="6717506" y="4692491"/>
            <a:ext cx="1844100" cy="990600"/>
          </a:xfrm>
          <a:prstGeom prst="flowChartAlternateProcess">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62" name="Google Shape;62;p13"/>
          <p:cNvSpPr/>
          <p:nvPr/>
        </p:nvSpPr>
        <p:spPr>
          <a:xfrm>
            <a:off x="797719" y="4692491"/>
            <a:ext cx="1844100" cy="990600"/>
          </a:xfrm>
          <a:prstGeom prst="flowChartAlternateProcess">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63" name="Google Shape;63;p13"/>
          <p:cNvSpPr/>
          <p:nvPr/>
        </p:nvSpPr>
        <p:spPr>
          <a:xfrm rot="10800000">
            <a:off x="4442460" y="2070456"/>
            <a:ext cx="258900" cy="838200"/>
          </a:xfrm>
          <a:prstGeom prst="down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64" name="Google Shape;64;p13"/>
          <p:cNvSpPr/>
          <p:nvPr/>
        </p:nvSpPr>
        <p:spPr>
          <a:xfrm rot="7185939">
            <a:off x="3114266" y="2210822"/>
            <a:ext cx="259107" cy="838344"/>
          </a:xfrm>
          <a:prstGeom prst="down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65" name="Google Shape;65;p13"/>
          <p:cNvSpPr/>
          <p:nvPr/>
        </p:nvSpPr>
        <p:spPr>
          <a:xfrm rot="5400000">
            <a:off x="2716978" y="3103099"/>
            <a:ext cx="258900" cy="838200"/>
          </a:xfrm>
          <a:prstGeom prst="down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66" name="Google Shape;66;p13"/>
          <p:cNvSpPr/>
          <p:nvPr/>
        </p:nvSpPr>
        <p:spPr>
          <a:xfrm rot="3228037">
            <a:off x="3084205" y="4112913"/>
            <a:ext cx="258974" cy="838303"/>
          </a:xfrm>
          <a:prstGeom prst="down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67" name="Google Shape;67;p13"/>
          <p:cNvSpPr/>
          <p:nvPr/>
        </p:nvSpPr>
        <p:spPr>
          <a:xfrm rot="17986583">
            <a:off x="5985632" y="4011190"/>
            <a:ext cx="258833" cy="838273"/>
          </a:xfrm>
          <a:prstGeom prst="down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68" name="Google Shape;68;p13"/>
          <p:cNvSpPr/>
          <p:nvPr/>
        </p:nvSpPr>
        <p:spPr>
          <a:xfrm rot="14290008">
            <a:off x="5778534" y="2279168"/>
            <a:ext cx="259174" cy="838196"/>
          </a:xfrm>
          <a:prstGeom prst="down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69" name="Google Shape;69;p13"/>
          <p:cNvSpPr/>
          <p:nvPr/>
        </p:nvSpPr>
        <p:spPr>
          <a:xfrm rot="16200000">
            <a:off x="6151382" y="3115979"/>
            <a:ext cx="258900" cy="838200"/>
          </a:xfrm>
          <a:prstGeom prst="down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70" name="Google Shape;70;p13"/>
          <p:cNvSpPr/>
          <p:nvPr/>
        </p:nvSpPr>
        <p:spPr>
          <a:xfrm>
            <a:off x="4442640" y="3956685"/>
            <a:ext cx="258900" cy="838200"/>
          </a:xfrm>
          <a:prstGeom prst="down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dirty="0">
              <a:solidFill>
                <a:schemeClr val="lt1"/>
              </a:solidFill>
              <a:latin typeface="Calibri"/>
              <a:ea typeface="Calibri"/>
              <a:cs typeface="Calibri"/>
              <a:sym typeface="Calibri"/>
            </a:endParaRPr>
          </a:p>
        </p:txBody>
      </p:sp>
      <p:sp>
        <p:nvSpPr>
          <p:cNvPr id="71" name="Google Shape;71;p13"/>
          <p:cNvSpPr txBox="1"/>
          <p:nvPr/>
        </p:nvSpPr>
        <p:spPr>
          <a:xfrm>
            <a:off x="3712100" y="2864462"/>
            <a:ext cx="1723906" cy="1084882"/>
          </a:xfrm>
          <a:prstGeom prst="rect">
            <a:avLst/>
          </a:prstGeom>
          <a:noFill/>
          <a:ln>
            <a:noFill/>
          </a:ln>
        </p:spPr>
        <p:txBody>
          <a:bodyPr spcFirstLastPara="1" wrap="square" lIns="68575" tIns="34275" rIns="68575" bIns="34275" anchor="t" anchorCtr="0">
            <a:spAutoFit/>
          </a:bodyPr>
          <a:lstStyle/>
          <a:p>
            <a:pPr algn="ctr"/>
            <a:r>
              <a:rPr lang="en" sz="2200" b="1" dirty="0">
                <a:solidFill>
                  <a:schemeClr val="dk1"/>
                </a:solidFill>
                <a:latin typeface="Calibri"/>
                <a:ea typeface="Calibri"/>
                <a:cs typeface="Calibri"/>
                <a:sym typeface="Calibri"/>
              </a:rPr>
              <a:t>Off-farm interactions by </a:t>
            </a:r>
            <a:r>
              <a:rPr lang="en" sz="2200" b="1" dirty="0" smtClean="0">
                <a:solidFill>
                  <a:schemeClr val="dk1"/>
                </a:solidFill>
                <a:latin typeface="Calibri"/>
                <a:ea typeface="Calibri"/>
                <a:cs typeface="Calibri"/>
                <a:sym typeface="Calibri"/>
              </a:rPr>
              <a:t>farm staff</a:t>
            </a:r>
            <a:endParaRPr sz="2200" b="1" dirty="0"/>
          </a:p>
        </p:txBody>
      </p:sp>
      <p:sp>
        <p:nvSpPr>
          <p:cNvPr id="2" name="Footer Placeholder 1">
            <a:extLst>
              <a:ext uri="{FF2B5EF4-FFF2-40B4-BE49-F238E27FC236}">
                <a16:creationId xmlns:a16="http://schemas.microsoft.com/office/drawing/2014/main" xmlns="" id="{5BC2C8CE-EE17-44C5-8F67-980650BD3CFF}"/>
              </a:ext>
            </a:extLst>
          </p:cNvPr>
          <p:cNvSpPr>
            <a:spLocks noGrp="1"/>
          </p:cNvSpPr>
          <p:nvPr>
            <p:ph type="ftr" sz="quarter" idx="11"/>
          </p:nvPr>
        </p:nvSpPr>
        <p:spPr/>
        <p:txBody>
          <a:bodyPr/>
          <a:lstStyle/>
          <a:p>
            <a:r>
              <a:rPr lang="en-US" dirty="0"/>
              <a:t>Produce Safety during COVID-19</a:t>
            </a:r>
          </a:p>
        </p:txBody>
      </p:sp>
      <p:sp>
        <p:nvSpPr>
          <p:cNvPr id="3" name="Slide Number Placeholder 2">
            <a:extLst>
              <a:ext uri="{FF2B5EF4-FFF2-40B4-BE49-F238E27FC236}">
                <a16:creationId xmlns:a16="http://schemas.microsoft.com/office/drawing/2014/main" xmlns="" id="{99BE7E57-6825-4860-AB19-2BAFAC1AE083}"/>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
        <p:nvSpPr>
          <p:cNvPr id="22" name="TextBox 21"/>
          <p:cNvSpPr txBox="1"/>
          <p:nvPr/>
        </p:nvSpPr>
        <p:spPr>
          <a:xfrm>
            <a:off x="3420503" y="325598"/>
            <a:ext cx="2238433" cy="461665"/>
          </a:xfrm>
          <a:prstGeom prst="rect">
            <a:avLst/>
          </a:prstGeom>
          <a:noFill/>
        </p:spPr>
        <p:txBody>
          <a:bodyPr wrap="none" rtlCol="0">
            <a:spAutoFit/>
          </a:bodyPr>
          <a:lstStyle/>
          <a:p>
            <a:r>
              <a:rPr lang="en-US" sz="2400" b="1" dirty="0" smtClean="0">
                <a:ln w="22225">
                  <a:solidFill>
                    <a:schemeClr val="tx1"/>
                  </a:solidFill>
                  <a:prstDash val="solid"/>
                </a:ln>
                <a:solidFill>
                  <a:schemeClr val="accent2"/>
                </a:solidFill>
              </a:rPr>
              <a:t>Self Assessment</a:t>
            </a:r>
            <a:endParaRPr lang="en-US" sz="2400" b="1" dirty="0">
              <a:ln w="22225">
                <a:solidFill>
                  <a:schemeClr val="tx1"/>
                </a:solidFill>
                <a:prstDash val="solid"/>
              </a:ln>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20B13D-2FB5-41E2-A63F-224A5FB7840D}"/>
              </a:ext>
            </a:extLst>
          </p:cNvPr>
          <p:cNvSpPr>
            <a:spLocks noGrp="1"/>
          </p:cNvSpPr>
          <p:nvPr>
            <p:ph type="title"/>
          </p:nvPr>
        </p:nvSpPr>
        <p:spPr/>
        <p:txBody>
          <a:bodyPr/>
          <a:lstStyle/>
          <a:p>
            <a:r>
              <a:rPr lang="en-US" dirty="0">
                <a:latin typeface="+mn-lt"/>
              </a:rPr>
              <a:t>Handwashing &amp; Rest Room Facilities</a:t>
            </a:r>
          </a:p>
        </p:txBody>
      </p:sp>
      <p:sp>
        <p:nvSpPr>
          <p:cNvPr id="5" name="Content Placeholder 4">
            <a:extLst>
              <a:ext uri="{FF2B5EF4-FFF2-40B4-BE49-F238E27FC236}">
                <a16:creationId xmlns:a16="http://schemas.microsoft.com/office/drawing/2014/main" xmlns="" id="{B7ECDFA6-DEB7-4BBA-B349-6DA97736A059}"/>
              </a:ext>
            </a:extLst>
          </p:cNvPr>
          <p:cNvSpPr>
            <a:spLocks noGrp="1"/>
          </p:cNvSpPr>
          <p:nvPr>
            <p:ph idx="1"/>
          </p:nvPr>
        </p:nvSpPr>
        <p:spPr/>
        <p:txBody>
          <a:bodyPr>
            <a:normAutofit/>
          </a:bodyPr>
          <a:lstStyle/>
          <a:p>
            <a:pPr marL="344488" indent="-344488">
              <a:buFont typeface="Symbol" panose="05050102010706020507" pitchFamily="18" charset="2"/>
              <a:buChar char="·"/>
            </a:pPr>
            <a:r>
              <a:rPr lang="en-US" sz="2800" dirty="0"/>
              <a:t>Basics of handwashing technique should be reinforced and practiced</a:t>
            </a:r>
          </a:p>
          <a:p>
            <a:pPr marL="344488" indent="-344488">
              <a:buFont typeface="Symbol" panose="05050102010706020507" pitchFamily="18" charset="2"/>
              <a:buChar char="·"/>
            </a:pPr>
            <a:r>
              <a:rPr lang="en-US" sz="2800" dirty="0"/>
              <a:t>Review number and location of handwashing stations</a:t>
            </a:r>
          </a:p>
          <a:p>
            <a:pPr marL="344488" indent="-344488">
              <a:buFont typeface="Symbol" panose="05050102010706020507" pitchFamily="18" charset="2"/>
              <a:buChar char="·"/>
            </a:pPr>
            <a:r>
              <a:rPr lang="en-US" sz="2800" dirty="0"/>
              <a:t>Evaluate number and location of restrooms and consider more frequent cleanings</a:t>
            </a:r>
          </a:p>
          <a:p>
            <a:pPr marL="344488" indent="-344488">
              <a:buFont typeface="Symbol" panose="05050102010706020507" pitchFamily="18" charset="2"/>
              <a:buChar char="·"/>
            </a:pPr>
            <a:r>
              <a:rPr lang="en-US" sz="2800" dirty="0"/>
              <a:t>Make sure signage is clear and language appropriate</a:t>
            </a:r>
          </a:p>
        </p:txBody>
      </p:sp>
      <p:sp>
        <p:nvSpPr>
          <p:cNvPr id="3" name="Footer Placeholder 2">
            <a:extLst>
              <a:ext uri="{FF2B5EF4-FFF2-40B4-BE49-F238E27FC236}">
                <a16:creationId xmlns:a16="http://schemas.microsoft.com/office/drawing/2014/main" xmlns="" id="{8FDC11FD-8090-4CC4-898D-73C7B8BFEA98}"/>
              </a:ext>
            </a:extLst>
          </p:cNvPr>
          <p:cNvSpPr>
            <a:spLocks noGrp="1"/>
          </p:cNvSpPr>
          <p:nvPr>
            <p:ph type="ftr" sz="quarter" idx="11"/>
          </p:nvPr>
        </p:nvSpPr>
        <p:spPr/>
        <p:txBody>
          <a:bodyPr/>
          <a:lstStyle/>
          <a:p>
            <a:r>
              <a:rPr lang="en-US" dirty="0"/>
              <a:t>Produce Safety during COVID-19</a:t>
            </a:r>
          </a:p>
        </p:txBody>
      </p:sp>
      <p:sp>
        <p:nvSpPr>
          <p:cNvPr id="4" name="Slide Number Placeholder 3">
            <a:extLst>
              <a:ext uri="{FF2B5EF4-FFF2-40B4-BE49-F238E27FC236}">
                <a16:creationId xmlns:a16="http://schemas.microsoft.com/office/drawing/2014/main" xmlns="" id="{8CF728FC-6D81-44AB-8455-6059ABEC859D}"/>
              </a:ext>
            </a:extLst>
          </p:cNvPr>
          <p:cNvSpPr>
            <a:spLocks noGrp="1"/>
          </p:cNvSpPr>
          <p:nvPr>
            <p:ph type="sldNum" sz="quarter" idx="12"/>
          </p:nvPr>
        </p:nvSpPr>
        <p:spPr/>
        <p:txBody>
          <a:bodyPr/>
          <a:lstStyle/>
          <a:p>
            <a:fld id="{629637A9-119A-49DA-BD12-AAC58B377D80}" type="slidenum">
              <a:rPr lang="en-US" smtClean="0"/>
              <a:t>7</a:t>
            </a:fld>
            <a:endParaRPr lang="en-US" dirty="0"/>
          </a:p>
        </p:txBody>
      </p:sp>
    </p:spTree>
    <p:extLst>
      <p:ext uri="{BB962C8B-B14F-4D97-AF65-F5344CB8AC3E}">
        <p14:creationId xmlns:p14="http://schemas.microsoft.com/office/powerpoint/2010/main" val="1304837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DFD1237-AC5F-4727-9E47-69FF4B799066}"/>
              </a:ext>
            </a:extLst>
          </p:cNvPr>
          <p:cNvPicPr>
            <a:picLocks noChangeAspect="1"/>
          </p:cNvPicPr>
          <p:nvPr/>
        </p:nvPicPr>
        <p:blipFill>
          <a:blip r:embed="rId3"/>
          <a:stretch>
            <a:fillRect/>
          </a:stretch>
        </p:blipFill>
        <p:spPr>
          <a:xfrm>
            <a:off x="2368423" y="93784"/>
            <a:ext cx="4407153" cy="6232822"/>
          </a:xfrm>
          <a:prstGeom prst="rect">
            <a:avLst/>
          </a:prstGeom>
        </p:spPr>
      </p:pic>
      <p:sp>
        <p:nvSpPr>
          <p:cNvPr id="2" name="Footer Placeholder 1">
            <a:extLst>
              <a:ext uri="{FF2B5EF4-FFF2-40B4-BE49-F238E27FC236}">
                <a16:creationId xmlns:a16="http://schemas.microsoft.com/office/drawing/2014/main" xmlns="" id="{E5C4ADD6-8693-4866-BC34-7C548889C87D}"/>
              </a:ext>
            </a:extLst>
          </p:cNvPr>
          <p:cNvSpPr>
            <a:spLocks noGrp="1"/>
          </p:cNvSpPr>
          <p:nvPr>
            <p:ph type="ftr" sz="quarter" idx="11"/>
          </p:nvPr>
        </p:nvSpPr>
        <p:spPr/>
        <p:txBody>
          <a:bodyPr/>
          <a:lstStyle/>
          <a:p>
            <a:r>
              <a:rPr lang="en-US" dirty="0"/>
              <a:t>Produce Safety during COVID-19</a:t>
            </a:r>
          </a:p>
        </p:txBody>
      </p:sp>
      <p:sp>
        <p:nvSpPr>
          <p:cNvPr id="3" name="Slide Number Placeholder 2">
            <a:extLst>
              <a:ext uri="{FF2B5EF4-FFF2-40B4-BE49-F238E27FC236}">
                <a16:creationId xmlns:a16="http://schemas.microsoft.com/office/drawing/2014/main" xmlns="" id="{392DF7A5-C59A-48C1-9B1E-6930E071E8E0}"/>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2275136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8454CE3-5FB2-4551-B4AB-A892445BF825}"/>
              </a:ext>
            </a:extLst>
          </p:cNvPr>
          <p:cNvSpPr>
            <a:spLocks noGrp="1"/>
          </p:cNvSpPr>
          <p:nvPr>
            <p:ph type="title"/>
          </p:nvPr>
        </p:nvSpPr>
        <p:spPr/>
        <p:txBody>
          <a:bodyPr/>
          <a:lstStyle/>
          <a:p>
            <a:r>
              <a:rPr lang="en-US" b="1" dirty="0">
                <a:latin typeface="+mn-lt"/>
              </a:rPr>
              <a:t>Handwash Station Basics</a:t>
            </a:r>
          </a:p>
        </p:txBody>
      </p:sp>
      <p:sp>
        <p:nvSpPr>
          <p:cNvPr id="2" name="Footer Placeholder 1">
            <a:extLst>
              <a:ext uri="{FF2B5EF4-FFF2-40B4-BE49-F238E27FC236}">
                <a16:creationId xmlns:a16="http://schemas.microsoft.com/office/drawing/2014/main" xmlns="" id="{4C5B7BF0-9108-481C-A9AB-530C134DFDCA}"/>
              </a:ext>
            </a:extLst>
          </p:cNvPr>
          <p:cNvSpPr>
            <a:spLocks noGrp="1"/>
          </p:cNvSpPr>
          <p:nvPr>
            <p:ph type="ftr" sz="quarter" idx="11"/>
          </p:nvPr>
        </p:nvSpPr>
        <p:spPr/>
        <p:txBody>
          <a:bodyPr/>
          <a:lstStyle/>
          <a:p>
            <a:r>
              <a:rPr lang="en-US" dirty="0"/>
              <a:t>Produce Safety during COVID-19</a:t>
            </a:r>
          </a:p>
        </p:txBody>
      </p:sp>
      <p:sp>
        <p:nvSpPr>
          <p:cNvPr id="3" name="Slide Number Placeholder 2">
            <a:extLst>
              <a:ext uri="{FF2B5EF4-FFF2-40B4-BE49-F238E27FC236}">
                <a16:creationId xmlns:a16="http://schemas.microsoft.com/office/drawing/2014/main" xmlns="" id="{24F49C28-5747-4A66-BE48-2E04A664D4A0}"/>
              </a:ext>
            </a:extLst>
          </p:cNvPr>
          <p:cNvSpPr>
            <a:spLocks noGrp="1"/>
          </p:cNvSpPr>
          <p:nvPr>
            <p:ph type="sldNum" sz="quarter" idx="12"/>
          </p:nvPr>
        </p:nvSpPr>
        <p:spPr/>
        <p:txBody>
          <a:bodyPr/>
          <a:lstStyle/>
          <a:p>
            <a:fld id="{4FAB73BC-B049-4115-A692-8D63A059BFB8}" type="slidenum">
              <a:rPr lang="en-US" smtClean="0"/>
              <a:pPr/>
              <a:t>9</a:t>
            </a:fld>
            <a:endParaRPr lang="en-US" dirty="0"/>
          </a:p>
        </p:txBody>
      </p:sp>
      <p:pic>
        <p:nvPicPr>
          <p:cNvPr id="6" name="Picture 5" descr="A picture containing diagram&#10;&#10;Description automatically generated">
            <a:extLst>
              <a:ext uri="{FF2B5EF4-FFF2-40B4-BE49-F238E27FC236}">
                <a16:creationId xmlns:a16="http://schemas.microsoft.com/office/drawing/2014/main" xmlns="" id="{6EA883AB-395B-42C4-8502-063B4278148A}"/>
              </a:ext>
            </a:extLst>
          </p:cNvPr>
          <p:cNvPicPr>
            <a:picLocks noChangeAspect="1"/>
          </p:cNvPicPr>
          <p:nvPr/>
        </p:nvPicPr>
        <p:blipFill>
          <a:blip r:embed="rId3"/>
          <a:stretch>
            <a:fillRect/>
          </a:stretch>
        </p:blipFill>
        <p:spPr>
          <a:xfrm>
            <a:off x="1524000" y="2138619"/>
            <a:ext cx="6096000" cy="4162425"/>
          </a:xfrm>
          <a:prstGeom prst="rect">
            <a:avLst/>
          </a:prstGeom>
        </p:spPr>
      </p:pic>
    </p:spTree>
    <p:extLst>
      <p:ext uri="{BB962C8B-B14F-4D97-AF65-F5344CB8AC3E}">
        <p14:creationId xmlns:p14="http://schemas.microsoft.com/office/powerpoint/2010/main" val="75684570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3552</TotalTime>
  <Words>4756</Words>
  <Application>Microsoft Office PowerPoint</Application>
  <PresentationFormat>On-screen Show (4:3)</PresentationFormat>
  <Paragraphs>489</Paragraphs>
  <Slides>26</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Calibri Light</vt:lpstr>
      <vt:lpstr>Symbol</vt:lpstr>
      <vt:lpstr>Times New Roman</vt:lpstr>
      <vt:lpstr>Wingdings</vt:lpstr>
      <vt:lpstr>Retrospect</vt:lpstr>
      <vt:lpstr>Custom Design</vt:lpstr>
      <vt:lpstr>Module B:  Produce Safety for Health and Hygiene of Staff and Customers during COVID-19</vt:lpstr>
      <vt:lpstr>Learning Outcomes</vt:lpstr>
      <vt:lpstr>Transmission of SARS-CoV-2 is Primarily Person to Person</vt:lpstr>
      <vt:lpstr>Who are “visitors?”</vt:lpstr>
      <vt:lpstr>PowerPoint Presentation</vt:lpstr>
      <vt:lpstr>PowerPoint Presentation</vt:lpstr>
      <vt:lpstr>Handwashing &amp; Rest Room Facilities</vt:lpstr>
      <vt:lpstr>PowerPoint Presentation</vt:lpstr>
      <vt:lpstr>Handwash Station Basics</vt:lpstr>
      <vt:lpstr>PowerPoint Presentation</vt:lpstr>
      <vt:lpstr>Personal Protection Equipment (PPE)</vt:lpstr>
      <vt:lpstr>PowerPoint Presentation</vt:lpstr>
      <vt:lpstr>Shared &amp; Common Areas</vt:lpstr>
      <vt:lpstr>Illness, Health and Injury</vt:lpstr>
      <vt:lpstr>Signs &amp; Symptoms Checklist</vt:lpstr>
      <vt:lpstr>Example Screening Sign In Sheet</vt:lpstr>
      <vt:lpstr>Hydration</vt:lpstr>
      <vt:lpstr>Shared Tools</vt:lpstr>
      <vt:lpstr>Off Farm for Staff</vt:lpstr>
      <vt:lpstr>Communicating with Customers</vt:lpstr>
      <vt:lpstr>Easy to Forget </vt:lpstr>
      <vt:lpstr>Agritourism Considerations</vt:lpstr>
      <vt:lpstr>Putting it Together</vt:lpstr>
      <vt:lpstr>Implementing Practices to Reduce Risks from SARS-CoV-2</vt:lpstr>
      <vt:lpstr>Summary</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Liedl</dc:creator>
  <cp:lastModifiedBy>Barbara E. Liedl</cp:lastModifiedBy>
  <cp:revision>85</cp:revision>
  <dcterms:created xsi:type="dcterms:W3CDTF">2021-03-19T02:41:09Z</dcterms:created>
  <dcterms:modified xsi:type="dcterms:W3CDTF">2021-05-23T23:56:25Z</dcterms:modified>
</cp:coreProperties>
</file>