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 id="2147483675" r:id="rId2"/>
  </p:sldMasterIdLst>
  <p:notesMasterIdLst>
    <p:notesMasterId r:id="rId22"/>
  </p:notesMasterIdLst>
  <p:handoutMasterIdLst>
    <p:handoutMasterId r:id="rId23"/>
  </p:handoutMasterIdLst>
  <p:sldIdLst>
    <p:sldId id="289" r:id="rId3"/>
    <p:sldId id="257" r:id="rId4"/>
    <p:sldId id="268" r:id="rId5"/>
    <p:sldId id="290" r:id="rId6"/>
    <p:sldId id="291" r:id="rId7"/>
    <p:sldId id="293" r:id="rId8"/>
    <p:sldId id="295" r:id="rId9"/>
    <p:sldId id="296" r:id="rId10"/>
    <p:sldId id="306" r:id="rId11"/>
    <p:sldId id="305" r:id="rId12"/>
    <p:sldId id="307" r:id="rId13"/>
    <p:sldId id="298" r:id="rId14"/>
    <p:sldId id="299" r:id="rId15"/>
    <p:sldId id="303" r:id="rId16"/>
    <p:sldId id="308" r:id="rId17"/>
    <p:sldId id="301" r:id="rId18"/>
    <p:sldId id="302" r:id="rId19"/>
    <p:sldId id="304" r:id="rId20"/>
    <p:sldId id="288"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62857" autoAdjust="0"/>
  </p:normalViewPr>
  <p:slideViewPr>
    <p:cSldViewPr snapToGrid="0">
      <p:cViewPr varScale="1">
        <p:scale>
          <a:sx n="56" d="100"/>
          <a:sy n="56" d="100"/>
        </p:scale>
        <p:origin x="2026" y="38"/>
      </p:cViewPr>
      <p:guideLst/>
    </p:cSldViewPr>
  </p:slideViewPr>
  <p:notesTextViewPr>
    <p:cViewPr>
      <p:scale>
        <a:sx n="100" d="100"/>
        <a:sy n="100" d="100"/>
      </p:scale>
      <p:origin x="0" y="0"/>
    </p:cViewPr>
  </p:notesTextViewPr>
  <p:notesViewPr>
    <p:cSldViewPr snapToGrid="0">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smtClean="0"/>
              <a:t>Produce Safety During COVID-19 - Module C</a:t>
            </a:r>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3FE6432-327E-4882-A217-C7F2A7012920}" type="datetimeFigureOut">
              <a:rPr lang="en-US" smtClean="0"/>
              <a:t>5/23/2021</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FA0B119-BA21-4DF9-8432-23D4C7D1EDAB}" type="slidenum">
              <a:rPr lang="en-US" smtClean="0"/>
              <a:t>‹#›</a:t>
            </a:fld>
            <a:endParaRPr lang="en-US" dirty="0"/>
          </a:p>
        </p:txBody>
      </p:sp>
    </p:spTree>
    <p:extLst>
      <p:ext uri="{BB962C8B-B14F-4D97-AF65-F5344CB8AC3E}">
        <p14:creationId xmlns:p14="http://schemas.microsoft.com/office/powerpoint/2010/main" val="4053671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smtClean="0"/>
              <a:t>Produce Safety During COVID-19 - Module C</a:t>
            </a:r>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22ED0E-0E8D-435A-BFB0-7679DF640C4C}" type="datetimeFigureOut">
              <a:rPr lang="en-US" smtClean="0"/>
              <a:t>5/23/2021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4402088"/>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C57A5A0-1C2C-414E-8202-4CC0C112F958}" type="slidenum">
              <a:rPr lang="en-US" smtClean="0"/>
              <a:t>‹#›</a:t>
            </a:fld>
            <a:endParaRPr lang="en-US" dirty="0"/>
          </a:p>
        </p:txBody>
      </p:sp>
    </p:spTree>
    <p:extLst>
      <p:ext uri="{BB962C8B-B14F-4D97-AF65-F5344CB8AC3E}">
        <p14:creationId xmlns:p14="http://schemas.microsoft.com/office/powerpoint/2010/main" val="3165292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sites/production/files/2020-04/documents/disinfectants-onepager.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roducesafetyalliance.cornell.edu/sites/producesafetyalliance.cornell.edu/files/shared/documents/Cleaning-vs-Sanitizing.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fruit-vegetable-ipm.extension.umn.edu/2020/05/cleaning-and-sanitizing-on-farm-for.html" TargetMode="External"/><Relationship Id="rId7" Type="http://schemas.openxmlformats.org/officeDocument/2006/relationships/hyperlink" Target="https://youtu.be/wNNJOeITtxU"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roducesafetyalliance.cornell.edu/sites/producesafetyalliance.cornell.edu/files/shared/documents/PSA-Labeled-Sanitizers-for-Produce.xlsx" TargetMode="External"/><Relationship Id="rId5" Type="http://schemas.openxmlformats.org/officeDocument/2006/relationships/hyperlink" Target="https://producesafetyalliance.cornell.edu/sites/producesafetyalliance.cornell.edu/files/shared/documents/Sanitizer-Factsheet.pdf" TargetMode="External"/><Relationship Id="rId4" Type="http://schemas.openxmlformats.org/officeDocument/2006/relationships/hyperlink" Target="https://cfpub.epa.gov/wizards/disinfectant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alstrawberry.com/Portals/2/Documents/Announcements/2020/SOP%20for%20Cleaning%20High-Touch%20Surfaces%20During%20COVID-19.pdf?ver=2020-06-03-143716-437" TargetMode="External"/><Relationship Id="rId4" Type="http://schemas.openxmlformats.org/officeDocument/2006/relationships/hyperlink" Target="https://foodsafety.ces.ncsu.edu/wp-content/uploads/2020/03/Packinghouse_COVID-19_Flyer-2.pdf?fwd=no"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foodsafety.ces.ncsu.edu/wp-content/uploads/2020/03/Packinghouse_COVID-19_Flyer-2.pdf?fwd=no" TargetMode="External"/><Relationship Id="rId5" Type="http://schemas.openxmlformats.org/officeDocument/2006/relationships/hyperlink" Target="http://foodsafety.uconn.edu/Food_Processing_landing_page/Processing_Meat_&amp;_Poultry/toolsworkerpostharvesthandling.php" TargetMode="External"/><Relationship Id="rId4" Type="http://schemas.openxmlformats.org/officeDocument/2006/relationships/hyperlink" Target="http://foodsafety.uconn.edu/Food_Processing_landing_page/Processing_Meat_&amp;_Poultry/toolsworkerharvest.php"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foodsafety.uconn.edu/Food_Processing_landing_page/Processing_Meat_&amp;_Poultry/toolsworkerpostharvesthandling.php"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aps.cornell.edu/educational-materials/decision-trees/transport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docs.google.com/document/d/12sLifH-6Dm48lm_s2OIM3rIrN54Fv__z_i52Mvy5yGA/edit" TargetMode="External"/><Relationship Id="rId4" Type="http://schemas.openxmlformats.org/officeDocument/2006/relationships/hyperlink" Target="https://psla.umd.edu/sites/psla.umd.edu/files/files/documents/Food%20Safety/Ag%20COVID19%20DeliveryGuidance_v1%20(1).pdf"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ucanr.edu/sites/agritourism/COVID-19/" TargetMode="External"/><Relationship Id="rId3" Type="http://schemas.openxmlformats.org/officeDocument/2006/relationships/hyperlink" Target="https://psla.umd.edu/sites/psla.umd.edu/files/files/documents/Food%20Safety/Ag%20COVID19%20BusinessChecklist_v1%20(2).pdf" TargetMode="External"/><Relationship Id="rId7" Type="http://schemas.openxmlformats.org/officeDocument/2006/relationships/hyperlink" Target="https://smallfarms.cornell.edu/resources/farm-resilience/best-management-practices-for-agritourism-covid/"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sla.umd.edu/sites/psla.umd.edu/files/files/documents/Food%20Safety/Ag%20COVID19%20DeliveryGuidance_v1%20(1).pdf" TargetMode="External"/><Relationship Id="rId11" Type="http://schemas.openxmlformats.org/officeDocument/2006/relationships/hyperlink" Target="https://www.growingproduce.com/vegetables/ways-to-keep-agritourism-relevant-through-the-covid-19-pandemic/" TargetMode="External"/><Relationship Id="rId5" Type="http://schemas.openxmlformats.org/officeDocument/2006/relationships/hyperlink" Target="https://psla.umd.edu/sites/psla.umd.edu/files/files/documents/Food%20Safety/Ag%20COVID19%20WorkforceTraining_v1%20(1).pdf" TargetMode="External"/><Relationship Id="rId10" Type="http://schemas.openxmlformats.org/officeDocument/2006/relationships/hyperlink" Target="https://foodsafety.ces.ncsu.edu/wp-content/uploads/2020/04/Agribusiness_COVID-19_Flyer-2.pdf" TargetMode="External"/><Relationship Id="rId4" Type="http://schemas.openxmlformats.org/officeDocument/2006/relationships/hyperlink" Target="https://psla.umd.edu/sites/psla.umd.edu/files/files/documents/Food%20Safety/Ag%20COVID19%20WorkforceGuidance_v1.pdf" TargetMode="External"/><Relationship Id="rId9" Type="http://schemas.openxmlformats.org/officeDocument/2006/relationships/hyperlink" Target="https://www.mass.gov/doc/mdar-bulletin-16-farm-pick-your-own-pyoagricultural-tourism-activities/downloa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2sLifH-6Dm48lm_s2OIM3rIrN54Fv__z_i52Mvy5yGA/edit" TargetMode="External"/><Relationship Id="rId7" Type="http://schemas.openxmlformats.org/officeDocument/2006/relationships/hyperlink" Target="https://foodsafety.ces.ncsu.edu/wp-content/uploads/2021/04/Foodservice-Facecovers_COVID-19_Flyer_04092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dc.gov/coronavirus/2019-ncov/community/outdoor-farmers-markets.html" TargetMode="External"/><Relationship Id="rId5" Type="http://schemas.openxmlformats.org/officeDocument/2006/relationships/hyperlink" Target="https://www.cdc.gov/coronavirus/2019-ncov/community/pdf/Agricultural-Employer-checklist.pdf" TargetMode="External"/><Relationship Id="rId4" Type="http://schemas.openxmlformats.org/officeDocument/2006/relationships/hyperlink" Target="https://www.cdc.gov/coronavirus/2019-ncov/community/guidance-agricultural-worker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community/disinfecting-building-facility.html" TargetMode="External"/><Relationship Id="rId7" Type="http://schemas.openxmlformats.org/officeDocument/2006/relationships/hyperlink" Target="https://foodsafety.ces.ncsu.edu/wp-content/uploads/2020/03/Retail-Cleaning_COVID-19_032620.pdf?fwd=no"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c.gov/coronavirus/2019-ncov/community/pdf/Agricultural-Employer-checklist.pdf" TargetMode="External"/><Relationship Id="rId5" Type="http://schemas.openxmlformats.org/officeDocument/2006/relationships/hyperlink" Target="https://docs.google.com/document/d/12sLifH-6Dm48lm_s2OIM3rIrN54Fv__z_i52Mvy5yGA/edit" TargetMode="External"/><Relationship Id="rId4" Type="http://schemas.openxmlformats.org/officeDocument/2006/relationships/hyperlink" Target="https://foodsafety.ces.ncsu.edu/wp-content/uploads/2020/03/Cleaning-and-disinfection_COVID-19_Flyer_031520.pdf?fwd=n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B978-0-12-811515-2.00001-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anr.msu.edu/resources/microorganisms" TargetMode="External"/><Relationship Id="rId4" Type="http://schemas.openxmlformats.org/officeDocument/2006/relationships/hyperlink" Target="https://www.canr.msu.edu/resources/contamination-infographi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oducegrower.com/article/food-safety-30-tips-safe-produce-packing-transport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log.uvm.edu/cwcallah/2018/11/14/bins-buckets-baskets-totes/" TargetMode="External"/><Relationship Id="rId4" Type="http://schemas.openxmlformats.org/officeDocument/2006/relationships/hyperlink" Target="https://gaps.cornell.edu/educational-materials/decision-trees/transporta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oodsafety.ces.ncsu.edu/wp-content/uploads/2020/03/Packinghouse_COVID-19_Flyer-2.pdf?fwd=no"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ocs.google.com/document/d/12sLifH-6Dm48lm_s2OIM3rIrN54Fv__z_i52Mvy5yGA/edit" TargetMode="External"/><Relationship Id="rId5" Type="http://schemas.openxmlformats.org/officeDocument/2006/relationships/hyperlink" Target="https://www.cdc.gov/coronavirus/2019-ncov/community/pdf/Agricultural-Employer-checklist.pdf" TargetMode="External"/><Relationship Id="rId4" Type="http://schemas.openxmlformats.org/officeDocument/2006/relationships/hyperlink" Target="https://www.cdc.gov/coronavirus/2019-ncov/community/guidance-agricultural-workers.html"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psla.umd.edu/sites/psla.umd.edu/files/files/documents/Food%20Safety/Ag%20COVID19%20WorkforceGuidance_v1.pdf" TargetMode="External"/><Relationship Id="rId3" Type="http://schemas.openxmlformats.org/officeDocument/2006/relationships/hyperlink" Target="https://producesafetyalliance.cornell.edu/sites/producesafetyalliance.cornell.edu/files/shared/documents/Cleaning-vs-Sanitizing.pdf" TargetMode="External"/><Relationship Id="rId7" Type="http://schemas.openxmlformats.org/officeDocument/2006/relationships/hyperlink" Target="https://www.agconfoodsafety.com/200-standard-operating-procedure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g.umass.edu/vegetable/fact-sheets/standard-operating-procedures" TargetMode="External"/><Relationship Id="rId5" Type="http://schemas.openxmlformats.org/officeDocument/2006/relationships/hyperlink" Target="https://www.cdc.gov/coronavirus/2019-ncov/community/guidance-agricultural-workers.html" TargetMode="External"/><Relationship Id="rId10" Type="http://schemas.openxmlformats.org/officeDocument/2006/relationships/hyperlink" Target="https://vegetablegrowersnews.com/news/covid-19-disinfecting-guidelines-developed-for-produce-farms/" TargetMode="External"/><Relationship Id="rId4" Type="http://schemas.openxmlformats.org/officeDocument/2006/relationships/hyperlink" Target="https://www.canr.msu.edu/resources/cleaning-vs-sanitizing-infographic" TargetMode="External"/><Relationship Id="rId9" Type="http://schemas.openxmlformats.org/officeDocument/2006/relationships/hyperlink" Target="https://psla.umd.edu/sites/psla.umd.edu/files/files/documents/Food%20Safety/Ag%20COVID19%20WorkforceTraining_v1%20(1).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ducesafetyalliance.cornell.edu/sites/producesafetyalliance.cornell.edu/files/shared/documents/Cleaning-vs-Sanitizing.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ealthyhomes.ces.ncsu.edu/2020/04/cleaning-sanitizing-and-disinfecting-whats-the-differenc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egetablegrowersnews.com/news/covid-19-disinfecting-guidelines-developed-for-produce-farm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alstrawberry.com/Portals/2/Documents/Announcements/2020/SOP%20for%20Cleaning%20High-Touch%20Surfaces%20During%20COVID-19.pdf?ver=2020-06-03-143716-4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1</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316838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a:t>
            </a:r>
          </a:p>
          <a:p>
            <a:pPr marL="181240" indent="-181240">
              <a:buFont typeface="Arial" panose="020B0604020202020204" pitchFamily="34" charset="0"/>
              <a:buChar char="•"/>
            </a:pPr>
            <a:r>
              <a:rPr lang="en-US" sz="1200" dirty="0"/>
              <a:t>Using a disinfectant is the third step is needed.</a:t>
            </a:r>
          </a:p>
          <a:p>
            <a:pPr marL="181240" indent="-181240">
              <a:buFont typeface="Arial" panose="020B0604020202020204" pitchFamily="34" charset="0"/>
              <a:buChar char="•"/>
            </a:pPr>
            <a:r>
              <a:rPr lang="en-US" sz="1200" dirty="0"/>
              <a:t>Here is a six step list for safe and effective use of disinfectants</a:t>
            </a:r>
          </a:p>
          <a:p>
            <a:endParaRPr lang="en-US" sz="1200" dirty="0"/>
          </a:p>
          <a:p>
            <a:r>
              <a:rPr lang="en-US" sz="1200" dirty="0"/>
              <a:t>Resources</a:t>
            </a:r>
          </a:p>
          <a:p>
            <a:pPr marL="181240" indent="-181240" defTabSz="966612">
              <a:buFont typeface="Arial" panose="020B0604020202020204" pitchFamily="34" charset="0"/>
              <a:buChar char="•"/>
            </a:pPr>
            <a:r>
              <a:rPr lang="en-US" sz="1200" dirty="0"/>
              <a:t>6 Steps for Safe &amp; Effective Disinfectant Use </a:t>
            </a:r>
            <a:r>
              <a:rPr lang="en-US" sz="1200" u="sng" dirty="0">
                <a:hlinkClick r:id="rId3"/>
              </a:rPr>
              <a:t>https://www.epa.gov/sites/production/files/2020-04/documents/disinfectants-onepager.pdf</a:t>
            </a:r>
            <a:r>
              <a:rPr lang="en-US" sz="1200" dirty="0"/>
              <a:t> </a:t>
            </a:r>
          </a:p>
          <a:p>
            <a:pPr marL="181240" indent="-181240" defTabSz="966612">
              <a:buFont typeface="Arial" panose="020B0604020202020204" pitchFamily="34" charset="0"/>
              <a:buChar char="•"/>
            </a:pPr>
            <a:r>
              <a:rPr lang="en-US" sz="1200" dirty="0"/>
              <a:t>Cleaning vs. Sanitizing </a:t>
            </a:r>
            <a:r>
              <a:rPr lang="en-US" sz="1200" u="sng" dirty="0">
                <a:hlinkClick r:id="rId4"/>
              </a:rPr>
              <a:t>https://producesafetyalliance.cornell.edu/sites/producesafetyalliance.cornell.edu/files/shared/documents/Cleaning-vs-Sanitizing.pdf</a:t>
            </a:r>
            <a:r>
              <a:rPr lang="en-US" sz="1200" dirty="0"/>
              <a:t> </a:t>
            </a:r>
          </a:p>
          <a:p>
            <a:endParaRPr lang="en-US" sz="1200" dirty="0"/>
          </a:p>
          <a:p>
            <a:endParaRPr lang="en-US" dirty="0"/>
          </a:p>
        </p:txBody>
      </p:sp>
      <p:sp>
        <p:nvSpPr>
          <p:cNvPr id="4" name="Slide Number Placeholder 3"/>
          <p:cNvSpPr>
            <a:spLocks noGrp="1"/>
          </p:cNvSpPr>
          <p:nvPr>
            <p:ph type="sldNum" sz="quarter" idx="5"/>
          </p:nvPr>
        </p:nvSpPr>
        <p:spPr/>
        <p:txBody>
          <a:bodyPr/>
          <a:lstStyle/>
          <a:p>
            <a:fld id="{6C57A5A0-1C2C-414E-8202-4CC0C112F958}" type="slidenum">
              <a:rPr lang="en-US" smtClean="0"/>
              <a:t>10</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353669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While the</a:t>
            </a:r>
            <a:r>
              <a:rPr lang="en-US" sz="1200" baseline="0" dirty="0" smtClean="0"/>
              <a:t> most important way to minimize the spread of the SARS-CoV-2 virus is by minimizing person-to-person contact, cleaning and sanitizing surface on the farm is also important.</a:t>
            </a:r>
          </a:p>
          <a:p>
            <a:pPr marL="181240" indent="-181240">
              <a:buFont typeface="Arial" panose="020B0604020202020204" pitchFamily="34" charset="0"/>
              <a:buChar char="•"/>
            </a:pPr>
            <a:r>
              <a:rPr lang="en-US" sz="1200" baseline="0" dirty="0" smtClean="0"/>
              <a:t>If a surface has been contaminated by SARS-CoV-2 or been in contact with someone with COVID-19, then it surface should be not only cleaned and sanitized but also disinfected as per the label.  </a:t>
            </a:r>
          </a:p>
          <a:p>
            <a:pPr marL="181240" indent="-181240">
              <a:buFont typeface="Arial" panose="020B0604020202020204" pitchFamily="34" charset="0"/>
              <a:buChar char="•"/>
            </a:pPr>
            <a:r>
              <a:rPr lang="en-US" sz="1200" dirty="0" smtClean="0"/>
              <a:t>The</a:t>
            </a:r>
            <a:r>
              <a:rPr lang="en-US" sz="1200" baseline="0" dirty="0" smtClean="0"/>
              <a:t> best way to find products are to use the list developed by EPA that is a list of disinfectants for use against SARS-CoV-2 in March 2020 (List N).  However, this is a list of ALL disinfectants that can be used against SARS-CoV-2 which includes products not appropriate for use in produce production, harvest, post-harvest and transport.</a:t>
            </a:r>
          </a:p>
          <a:p>
            <a:pPr marL="181240" indent="-181240">
              <a:buFont typeface="Arial" panose="020B0604020202020204" pitchFamily="34" charset="0"/>
              <a:buChar char="•"/>
            </a:pPr>
            <a:r>
              <a:rPr lang="en-US" sz="1200" dirty="0" smtClean="0"/>
              <a:t>Here are three examples of products.</a:t>
            </a:r>
          </a:p>
          <a:p>
            <a:endParaRPr lang="en-US" sz="1200" dirty="0" smtClean="0"/>
          </a:p>
          <a:p>
            <a:r>
              <a:rPr lang="en-US" sz="1200" dirty="0" smtClean="0"/>
              <a:t>Resources</a:t>
            </a:r>
          </a:p>
          <a:p>
            <a:pPr marL="181240" indent="-181240">
              <a:buFont typeface="Arial" panose="020B0604020202020204" pitchFamily="34" charset="0"/>
              <a:buChar char="•"/>
            </a:pPr>
            <a:r>
              <a:rPr lang="en-US" sz="1200" dirty="0"/>
              <a:t>Cleaning and Sanitizing on the Farm for COVID-19 </a:t>
            </a:r>
            <a:r>
              <a:rPr lang="en-US" sz="1200" u="sng" dirty="0">
                <a:hlinkClick r:id="rId3"/>
              </a:rPr>
              <a:t>https://blog-fruit-vegetable-ipm.extension.umn.edu/2020/05/cleaning-and-sanitizing-on-farm-for.html</a:t>
            </a:r>
            <a:r>
              <a:rPr lang="en-US" sz="1200" dirty="0"/>
              <a:t>List N Tool:  COVID-19 Disinfectants </a:t>
            </a:r>
            <a:r>
              <a:rPr lang="en-US" sz="1200" u="sng" dirty="0">
                <a:hlinkClick r:id="rId4"/>
              </a:rPr>
              <a:t>https://cfpub.epa.gov/wizards/disinfectants/</a:t>
            </a:r>
            <a:r>
              <a:rPr lang="en-US" sz="1200" dirty="0"/>
              <a:t> </a:t>
            </a:r>
          </a:p>
          <a:p>
            <a:pPr marL="181240" indent="-181240">
              <a:buFont typeface="Arial" panose="020B0604020202020204" pitchFamily="34" charset="0"/>
              <a:buChar char="•"/>
            </a:pPr>
            <a:r>
              <a:rPr lang="en-US" sz="1200" dirty="0"/>
              <a:t>Introduction to Selecting an EPA-Labeled Sanitizer </a:t>
            </a:r>
            <a:r>
              <a:rPr lang="en-US" sz="1200" u="sng" dirty="0">
                <a:hlinkClick r:id="rId5"/>
              </a:rPr>
              <a:t>https://producesafetyalliance.cornell.edu/sites/producesafetyalliance.cornell.edu/files/shared/documents/Sanitizer-Factsheet.pdf</a:t>
            </a:r>
            <a:r>
              <a:rPr lang="en-US" sz="1200" dirty="0"/>
              <a:t> </a:t>
            </a:r>
          </a:p>
          <a:p>
            <a:pPr marL="181240" indent="-181240">
              <a:buFont typeface="Arial" panose="020B0604020202020204" pitchFamily="34" charset="0"/>
              <a:buChar char="•"/>
            </a:pPr>
            <a:r>
              <a:rPr lang="en-US" sz="1200" dirty="0"/>
              <a:t>Labeled Sanitizers for Produce - Excel Tool </a:t>
            </a:r>
            <a:r>
              <a:rPr lang="en-US" sz="1200" u="sng" dirty="0">
                <a:hlinkClick r:id="rId6"/>
              </a:rPr>
              <a:t>https://producesafetyalliance.cornell.edu/sites/producesafetyalliance.cornell.edu/files/shared/documents/PSA-Labeled-Sanitizers-for-Produce.xlsx</a:t>
            </a:r>
            <a:r>
              <a:rPr lang="en-US" sz="1200" dirty="0"/>
              <a:t> and Video Tutorial:  How to use the Excel Tool Labeled Sanitizer for Produce </a:t>
            </a:r>
            <a:r>
              <a:rPr lang="en-US" sz="1200" u="sng" dirty="0">
                <a:hlinkClick r:id="rId7"/>
              </a:rPr>
              <a:t>https://youtu.be/wNNJOeITtxU</a:t>
            </a:r>
            <a:r>
              <a:rPr lang="en-US" sz="1200" dirty="0"/>
              <a:t> </a:t>
            </a:r>
          </a:p>
          <a:p>
            <a:endParaRPr lang="en-US" sz="1200"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11</a:t>
            </a:fld>
            <a:endParaRPr lang="en-US" dirty="0"/>
          </a:p>
        </p:txBody>
      </p:sp>
    </p:spTree>
    <p:extLst>
      <p:ext uri="{BB962C8B-B14F-4D97-AF65-F5344CB8AC3E}">
        <p14:creationId xmlns:p14="http://schemas.microsoft.com/office/powerpoint/2010/main" val="3540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Is</a:t>
            </a:r>
            <a:r>
              <a:rPr lang="en-US" sz="1200" baseline="0" dirty="0" smtClean="0"/>
              <a:t> your packing area/house open to the air or is a closed building?  If open there are less risk concerns but there are still some.  More concerns will need to be addressed for any closed building areas used for packing  </a:t>
            </a:r>
          </a:p>
          <a:p>
            <a:pPr marL="181240" indent="-181240">
              <a:buFont typeface="Arial" panose="020B0604020202020204" pitchFamily="34" charset="0"/>
              <a:buChar char="•"/>
            </a:pPr>
            <a:r>
              <a:rPr lang="en-US" sz="1200" baseline="0" dirty="0" smtClean="0"/>
              <a:t>Is how the building is structured increase or reduce the risk for SARS-CoV-2?  This may include space size for equipment and people which may impact social distancing?  The building or the landscaping may also make flow of people, supplies and harvested materials difficult.  Just has been done in other businesses, things may need to be rearranged to reduce these risks.</a:t>
            </a:r>
          </a:p>
          <a:p>
            <a:pPr marL="181240" indent="-181240">
              <a:buFont typeface="Arial" panose="020B0604020202020204" pitchFamily="34" charset="0"/>
              <a:buChar char="•"/>
            </a:pPr>
            <a:r>
              <a:rPr lang="en-US" sz="1200" baseline="0" dirty="0" smtClean="0"/>
              <a:t>What about pest control issues?  Having your pets in the packing area is always a possible risk factor but now with COVID-19 which may now may need to be re-evaluated and exclude them as well as any other animals from the packing area.  </a:t>
            </a:r>
          </a:p>
          <a:p>
            <a:pPr marL="181240" indent="-181240">
              <a:buFont typeface="Arial" panose="020B0604020202020204" pitchFamily="34" charset="0"/>
              <a:buChar char="•"/>
            </a:pPr>
            <a:r>
              <a:rPr lang="en-US" sz="1200" baseline="0" dirty="0" smtClean="0"/>
              <a:t>Do not overlooking cleaning and sanitizing the areas for staff including the break areas, lockers and changing areas as well as the rest rooms they utilize at the farm.  You may also add to the SOPs one for cleaning the break area used by staff after it has been used.</a:t>
            </a: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COVID-19 Response Plan Template for Fruit and Vegetable Farms </a:t>
            </a:r>
            <a:r>
              <a:rPr lang="en-US" sz="1200" u="sng" dirty="0">
                <a:hlinkClick r:id="rId3"/>
              </a:rPr>
              <a:t>https://docs.google.com/document/d/12sLifH-6Dm48lm_s2OIM3rIrN54Fv__z_i52Mvy5yGA/edit</a:t>
            </a:r>
            <a:endParaRPr lang="en-US" sz="1200" dirty="0"/>
          </a:p>
          <a:p>
            <a:pPr marL="181240" indent="-181240" defTabSz="966612">
              <a:buFont typeface="Arial" panose="020B0604020202020204" pitchFamily="34" charset="0"/>
              <a:buChar char="•"/>
            </a:pPr>
            <a:r>
              <a:rPr lang="en-US" sz="1200" dirty="0"/>
              <a:t>Handling COVID-19 Produce Farms and Packinghouses </a:t>
            </a:r>
            <a:r>
              <a:rPr lang="en-US" sz="1200" u="sng" dirty="0">
                <a:hlinkClick r:id="rId4"/>
              </a:rPr>
              <a:t>https://foodsafety.ces.ncsu.edu/wp-content/uploads/2020/03/Packinghouse_COVID-19_Flyer-2.pdf?fwd=no</a:t>
            </a:r>
            <a:r>
              <a:rPr lang="en-US" sz="1200" dirty="0"/>
              <a:t> </a:t>
            </a:r>
          </a:p>
          <a:p>
            <a:pPr marL="181240" indent="-181240" defTabSz="966612">
              <a:buFont typeface="Arial" panose="020B0604020202020204" pitchFamily="34" charset="0"/>
              <a:buChar char="•"/>
            </a:pPr>
            <a:r>
              <a:rPr lang="en-US" sz="1200" dirty="0"/>
              <a:t>Interim Standard Operating Procedure (SOP) for Cleaning and Disinfection of High Touch Surfaces on Farms during communicable disease outbreak of COVID-19 </a:t>
            </a:r>
            <a:r>
              <a:rPr lang="en-US" sz="1200" u="sng" dirty="0">
                <a:hlinkClick r:id="rId5"/>
              </a:rPr>
              <a:t>https://www.calstrawberry.com/Portals/2/Documents/Announcements/2020/SOP%20for%20Cleaning%20High-Touch%20Surfaces%20During%20COVID-19.pdf?ver=2020-06-03-143716-437</a:t>
            </a:r>
            <a:r>
              <a:rPr lang="en-US" sz="1200" dirty="0"/>
              <a:t> </a:t>
            </a:r>
          </a:p>
          <a:p>
            <a:endParaRPr lang="en-US" sz="1200"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12</a:t>
            </a:fld>
            <a:endParaRPr lang="en-US" dirty="0"/>
          </a:p>
        </p:txBody>
      </p:sp>
    </p:spTree>
    <p:extLst>
      <p:ext uri="{BB962C8B-B14F-4D97-AF65-F5344CB8AC3E}">
        <p14:creationId xmlns:p14="http://schemas.microsoft.com/office/powerpoint/2010/main" val="3480621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Within the Packing Area/House there are zones</a:t>
            </a:r>
            <a:r>
              <a:rPr lang="en-US" sz="1200" baseline="0" dirty="0" smtClean="0"/>
              <a:t> that have higher risks for exposure to contaminants.  These are assigned levels from 1 (highest risk) to 4 (lowest risk).  </a:t>
            </a:r>
          </a:p>
          <a:p>
            <a:pPr marL="181240" indent="-181240">
              <a:buFont typeface="Arial" panose="020B0604020202020204" pitchFamily="34" charset="0"/>
              <a:buChar char="•"/>
            </a:pPr>
            <a:r>
              <a:rPr lang="en-US" sz="1200" baseline="0" dirty="0" smtClean="0"/>
              <a:t>In dealing with SARS-CoV-2, zone 1 is of the greatest concern as it has the highest level of exposure to humans which carries the most risk.  </a:t>
            </a:r>
          </a:p>
          <a:p>
            <a:pPr marL="181240" indent="-181240">
              <a:buFont typeface="Arial" panose="020B0604020202020204" pitchFamily="34" charset="0"/>
              <a:buChar char="•"/>
            </a:pPr>
            <a:r>
              <a:rPr lang="en-US" sz="1200" baseline="0" dirty="0" smtClean="0"/>
              <a:t>So it is worthwhile to re-evaluate zones in the packing area/house in regards to SARS-CoV-2 and remember this may be fluid.  Zone 1 may be found not only where people are putting things on the line but also when they are taking them off and any other locations down the line where people may be in contact with the product.</a:t>
            </a:r>
          </a:p>
          <a:p>
            <a:pPr marL="181240" indent="-181240">
              <a:buFont typeface="Arial" panose="020B0604020202020204" pitchFamily="34" charset="0"/>
              <a:buChar char="•"/>
            </a:pPr>
            <a:r>
              <a:rPr lang="en-US" sz="1200" baseline="0" dirty="0" smtClean="0"/>
              <a:t>Also remember that it is important to keep any packing clean and protected from all sources of contamination.  </a:t>
            </a:r>
            <a:endParaRPr lang="en-US" sz="1200" dirty="0" smtClean="0"/>
          </a:p>
          <a:p>
            <a:endParaRPr lang="en-US" sz="1200" dirty="0" smtClean="0"/>
          </a:p>
          <a:p>
            <a:r>
              <a:rPr lang="en-US" sz="1200" dirty="0" smtClean="0"/>
              <a:t>Resources</a:t>
            </a:r>
          </a:p>
          <a:p>
            <a:pPr marL="181240" indent="-181240">
              <a:buFont typeface="Arial" panose="020B0604020202020204" pitchFamily="34" charset="0"/>
              <a:buChar char="•"/>
            </a:pPr>
            <a:endParaRPr lang="en-US" sz="1200" dirty="0" smtClean="0"/>
          </a:p>
          <a:p>
            <a:pPr marL="181240" indent="-181240" defTabSz="966612">
              <a:buFont typeface="Arial" panose="020B0604020202020204" pitchFamily="34" charset="0"/>
              <a:buChar char="•"/>
            </a:pPr>
            <a:r>
              <a:rPr lang="en-US" sz="1200" dirty="0"/>
              <a:t>COVID-19 Response Plan Template for Fruit and Vegetable Farms </a:t>
            </a:r>
            <a:r>
              <a:rPr lang="en-US" sz="1200" u="sng" dirty="0">
                <a:hlinkClick r:id="rId3"/>
              </a:rPr>
              <a:t>https://docs.google.com/document/d/12sLifH-6Dm48lm_s2OIM3rIrN54Fv__z_i52Mvy5yGA/edit</a:t>
            </a:r>
            <a:endParaRPr lang="en-US" sz="1200" dirty="0"/>
          </a:p>
          <a:p>
            <a:pPr marL="181240" indent="-181240" defTabSz="966612">
              <a:buFont typeface="Arial" panose="020B0604020202020204" pitchFamily="34" charset="0"/>
              <a:buChar char="•"/>
            </a:pPr>
            <a:r>
              <a:rPr lang="en-US" sz="1200" dirty="0"/>
              <a:t>Tools for farmers:  Harvest </a:t>
            </a:r>
            <a:r>
              <a:rPr lang="en-US" sz="1200" u="sng" dirty="0">
                <a:hlinkClick r:id="rId4"/>
              </a:rPr>
              <a:t>http://foodsafety.uconn.edu/Food_Processing_landing_page/Processing_Meat_&amp;_Poultry/toolsworkerharvest.php</a:t>
            </a:r>
            <a:r>
              <a:rPr lang="en-US" sz="1200" dirty="0"/>
              <a:t> </a:t>
            </a:r>
          </a:p>
          <a:p>
            <a:pPr marL="181240" indent="-181240" defTabSz="966612">
              <a:buFont typeface="Arial" panose="020B0604020202020204" pitchFamily="34" charset="0"/>
              <a:buChar char="•"/>
            </a:pPr>
            <a:r>
              <a:rPr lang="en-US" sz="1200" dirty="0"/>
              <a:t>Tools for farmers:  Post-Harvest Handling </a:t>
            </a:r>
            <a:r>
              <a:rPr lang="en-US" sz="1200" u="sng" dirty="0">
                <a:hlinkClick r:id="rId5"/>
              </a:rPr>
              <a:t>http://foodsafety.uconn.edu/Food_Processing_landing_page/Processing_Meat_&amp;_Poultry/toolsworkerpostharvesthandling.php</a:t>
            </a:r>
            <a:r>
              <a:rPr lang="en-US" sz="1200" dirty="0"/>
              <a:t> </a:t>
            </a:r>
          </a:p>
          <a:p>
            <a:pPr marL="181240" indent="-181240" defTabSz="966612">
              <a:buFont typeface="Arial" panose="020B0604020202020204" pitchFamily="34" charset="0"/>
              <a:buChar char="•"/>
            </a:pPr>
            <a:r>
              <a:rPr lang="en-US" sz="1200" dirty="0"/>
              <a:t>Handling COVID-19 Produce Farms and Packinghouses </a:t>
            </a:r>
            <a:r>
              <a:rPr lang="en-US" sz="1200" u="sng" dirty="0">
                <a:hlinkClick r:id="rId6"/>
              </a:rPr>
              <a:t>https://foodsafety.ces.ncsu.edu/wp-content/uploads/2020/03/Packinghouse_COVID-19_Flyer-2.pdf?fwd=no</a:t>
            </a:r>
            <a:r>
              <a:rPr lang="en-US" sz="1200" dirty="0"/>
              <a:t> </a:t>
            </a:r>
          </a:p>
          <a:p>
            <a:endParaRPr lang="en-US" sz="1200"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13</a:t>
            </a:fld>
            <a:endParaRPr lang="en-US" dirty="0"/>
          </a:p>
        </p:txBody>
      </p:sp>
    </p:spTree>
    <p:extLst>
      <p:ext uri="{BB962C8B-B14F-4D97-AF65-F5344CB8AC3E}">
        <p14:creationId xmlns:p14="http://schemas.microsoft.com/office/powerpoint/2010/main" val="230978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During</a:t>
            </a:r>
            <a:r>
              <a:rPr lang="en-US" sz="1200" baseline="0" dirty="0" smtClean="0"/>
              <a:t> COVID-19 do not overlook dealing with your storage areas as this can be of higher risk.  </a:t>
            </a:r>
          </a:p>
          <a:p>
            <a:pPr marL="181240" indent="-181240">
              <a:buFont typeface="Arial" panose="020B0604020202020204" pitchFamily="34" charset="0"/>
              <a:buChar char="•"/>
            </a:pPr>
            <a:r>
              <a:rPr lang="en-US" sz="1200" baseline="0" dirty="0" smtClean="0"/>
              <a:t>Because SARS-CoV-2 is transmitted via respiratory droplets, any areas that have higher humidity or reduced temperatures will extend the time the respiratory droplets are in air.  As a result it may be worth while changing some procedures and protocols to lessen exposure to your staff in the storage areas</a:t>
            </a:r>
          </a:p>
          <a:p>
            <a:pPr marL="664546" lvl="1" indent="-181240">
              <a:buFont typeface="Arial" panose="020B0604020202020204" pitchFamily="34" charset="0"/>
              <a:buChar char="•"/>
            </a:pPr>
            <a:r>
              <a:rPr lang="en-US" sz="1200" baseline="0" dirty="0" smtClean="0"/>
              <a:t>Map the storage layout and create a flow that reduce staff time inside the storage area</a:t>
            </a:r>
          </a:p>
          <a:p>
            <a:pPr marL="664546" lvl="1" indent="-181240">
              <a:buFont typeface="Arial" panose="020B0604020202020204" pitchFamily="34" charset="0"/>
              <a:buChar char="•"/>
            </a:pPr>
            <a:r>
              <a:rPr lang="en-US" sz="1200" baseline="0" dirty="0" smtClean="0"/>
              <a:t>Maintain regular cleaning and </a:t>
            </a:r>
            <a:r>
              <a:rPr lang="en-US" sz="1200" dirty="0" smtClean="0"/>
              <a:t>maintenance </a:t>
            </a:r>
            <a:r>
              <a:rPr lang="en-US" sz="1200" baseline="0" dirty="0" smtClean="0"/>
              <a:t>schedule</a:t>
            </a:r>
          </a:p>
          <a:p>
            <a:pPr marL="664546" lvl="1" indent="-181240">
              <a:buFont typeface="Arial" panose="020B0604020202020204" pitchFamily="34" charset="0"/>
              <a:buChar char="•"/>
            </a:pPr>
            <a:r>
              <a:rPr lang="en-US" sz="1200" baseline="0" dirty="0" smtClean="0"/>
              <a:t>Disinfect the area of there was a possible SARS-CoV-2 episode</a:t>
            </a:r>
          </a:p>
          <a:p>
            <a:pPr marL="664546" lvl="1" indent="-181240">
              <a:buFont typeface="Arial" panose="020B0604020202020204" pitchFamily="34" charset="0"/>
              <a:buChar char="•"/>
            </a:pPr>
            <a:r>
              <a:rPr lang="en-US" sz="1200" baseline="0" dirty="0" smtClean="0"/>
              <a:t>Increase the frequency of “deep” cleans</a:t>
            </a:r>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COVID-19 Response Plan Template for Fruit and Vegetable Farms </a:t>
            </a:r>
            <a:r>
              <a:rPr lang="en-US" sz="1200" u="sng" dirty="0">
                <a:hlinkClick r:id="rId3"/>
              </a:rPr>
              <a:t>https://docs.google.com/document/d/12sLifH-6Dm48lm_s2OIM3rIrN54Fv__z_i52Mvy5yGA/edit</a:t>
            </a:r>
            <a:endParaRPr lang="en-US" sz="1200" dirty="0"/>
          </a:p>
          <a:p>
            <a:pPr marL="181240" indent="-181240" defTabSz="966612">
              <a:buFont typeface="Arial" panose="020B0604020202020204" pitchFamily="34" charset="0"/>
              <a:buChar char="•"/>
            </a:pPr>
            <a:r>
              <a:rPr lang="en-US" sz="1200" dirty="0"/>
              <a:t>Tools for farmers:  Post-Harvest Handling </a:t>
            </a:r>
            <a:r>
              <a:rPr lang="en-US" sz="1200" u="sng" dirty="0">
                <a:hlinkClick r:id="rId4"/>
              </a:rPr>
              <a:t>http://foodsafety.uconn.edu/Food_Processing_landing_page/Processing_Meat_&amp;_Poultry/toolsworkerpostharvesthandling.php</a:t>
            </a:r>
            <a:r>
              <a:rPr lang="en-US" sz="1200" dirty="0"/>
              <a:t> </a:t>
            </a:r>
          </a:p>
          <a:p>
            <a:endParaRPr lang="en-US" sz="1200" dirty="0" smtClean="0"/>
          </a:p>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14</a:t>
            </a:fld>
            <a:endParaRPr lang="en-US" dirty="0"/>
          </a:p>
        </p:txBody>
      </p:sp>
    </p:spTree>
    <p:extLst>
      <p:ext uri="{BB962C8B-B14F-4D97-AF65-F5344CB8AC3E}">
        <p14:creationId xmlns:p14="http://schemas.microsoft.com/office/powerpoint/2010/main" val="93700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All transport</a:t>
            </a:r>
            <a:r>
              <a:rPr lang="en-US" sz="1200" baseline="0" dirty="0" smtClean="0"/>
              <a:t> vehicles and equipment should be considered high contact areas since they are used by people.  This includes not only vehicles but also dollies and pallet jacks as well.</a:t>
            </a:r>
          </a:p>
          <a:p>
            <a:pPr marL="181240" indent="-181240">
              <a:buFont typeface="Arial" panose="020B0604020202020204" pitchFamily="34" charset="0"/>
              <a:buChar char="•"/>
            </a:pPr>
            <a:r>
              <a:rPr lang="en-US" sz="1200" baseline="0" dirty="0" smtClean="0"/>
              <a:t>SOPs should be created for cleaning, sanitizing and disinfecting vehicles and equipment on a regular basis</a:t>
            </a:r>
          </a:p>
          <a:p>
            <a:pPr marL="181240" indent="-181240">
              <a:buFont typeface="Arial" panose="020B0604020202020204" pitchFamily="34" charset="0"/>
              <a:buChar char="•"/>
            </a:pPr>
            <a:r>
              <a:rPr lang="en-US" sz="1200" baseline="0" dirty="0" smtClean="0"/>
              <a:t>Because smoking and eating require taking off a mask, these should be restricted activities in farm vehicles and equipment</a:t>
            </a:r>
          </a:p>
          <a:p>
            <a:pPr marL="181240" indent="-181240">
              <a:buFont typeface="Arial" panose="020B0604020202020204" pitchFamily="34" charset="0"/>
              <a:buChar char="•"/>
            </a:pPr>
            <a:r>
              <a:rPr lang="en-US" sz="1200" baseline="0" dirty="0" smtClean="0"/>
              <a:t>If a controlled storage vehicle is used on the farm the temperature and humidity should be monitored as well as the condition of the produce during transport. </a:t>
            </a: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Transportation </a:t>
            </a:r>
            <a:r>
              <a:rPr lang="en-US" sz="1200" u="sng" dirty="0">
                <a:hlinkClick r:id="rId3"/>
              </a:rPr>
              <a:t>https://gaps.cornell.edu/educational-materials/decision-trees/transportation/</a:t>
            </a:r>
            <a:r>
              <a:rPr lang="en-US" sz="1200" dirty="0"/>
              <a:t> </a:t>
            </a:r>
          </a:p>
          <a:p>
            <a:pPr marL="181240" indent="-181240" defTabSz="966612">
              <a:buFont typeface="Arial" panose="020B0604020202020204" pitchFamily="34" charset="0"/>
              <a:buChar char="•"/>
            </a:pPr>
            <a:r>
              <a:rPr lang="en-US" sz="1200" dirty="0"/>
              <a:t>COVID-19 Facility/Site Compliance:  Agricultural – Delivery Guidance </a:t>
            </a:r>
            <a:r>
              <a:rPr lang="en-US" sz="1200" u="sng" dirty="0">
                <a:hlinkClick r:id="rId4"/>
              </a:rPr>
              <a:t>https://psla.umd.edu/sites/psla.umd.edu/files/files/documents/Food%20Safety/Ag%20COVID19%20DeliveryGuidance_v1%20(1).pdf</a:t>
            </a:r>
            <a:r>
              <a:rPr lang="en-US" sz="1200" dirty="0"/>
              <a:t> </a:t>
            </a:r>
          </a:p>
          <a:p>
            <a:pPr marL="181240" indent="-181240" defTabSz="966612">
              <a:buFont typeface="Arial" panose="020B0604020202020204" pitchFamily="34" charset="0"/>
              <a:buChar char="•"/>
            </a:pPr>
            <a:r>
              <a:rPr lang="en-US" sz="1200" dirty="0"/>
              <a:t>COVID-19 Response Plan Template for Fruit and Vegetable Farms </a:t>
            </a:r>
            <a:r>
              <a:rPr lang="en-US" sz="1200" u="sng" dirty="0">
                <a:hlinkClick r:id="rId5"/>
              </a:rPr>
              <a:t>https://docs.google.com/document/d/12sLifH-6Dm48lm_s2OIM3rIrN54Fv__z_i52Mvy5yGA/edit</a:t>
            </a:r>
            <a:endParaRPr lang="en-US" sz="1200" dirty="0"/>
          </a:p>
          <a:p>
            <a:endParaRPr lang="en-US" sz="1200" dirty="0" smtClean="0"/>
          </a:p>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15</a:t>
            </a:fld>
            <a:endParaRPr lang="en-US" dirty="0"/>
          </a:p>
        </p:txBody>
      </p:sp>
    </p:spTree>
    <p:extLst>
      <p:ext uri="{BB962C8B-B14F-4D97-AF65-F5344CB8AC3E}">
        <p14:creationId xmlns:p14="http://schemas.microsoft.com/office/powerpoint/2010/main" val="304489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Agritourism operations add a new level of risks over just a general farm operation</a:t>
            </a:r>
            <a:r>
              <a:rPr lang="en-US" sz="1200" baseline="0" dirty="0" smtClean="0"/>
              <a:t> and will require additional risk assessments such as these and others mentioned in previous modules.</a:t>
            </a:r>
            <a:endParaRPr lang="en-US" sz="1200" dirty="0" smtClean="0"/>
          </a:p>
          <a:p>
            <a:endParaRPr lang="en-US" sz="1200" dirty="0" smtClean="0"/>
          </a:p>
          <a:p>
            <a:r>
              <a:rPr lang="en-US" sz="1200" dirty="0" smtClean="0"/>
              <a:t>Resources</a:t>
            </a:r>
          </a:p>
          <a:p>
            <a:pPr marL="181240" indent="-181240">
              <a:buFont typeface="Arial" panose="020B0604020202020204" pitchFamily="34" charset="0"/>
              <a:buChar char="•"/>
            </a:pPr>
            <a:r>
              <a:rPr lang="en-US" sz="1200" dirty="0"/>
              <a:t>COVID-19 Facility/Site Compliance:  Agricultural – Business Checklist </a:t>
            </a:r>
            <a:r>
              <a:rPr lang="en-US" sz="1200" u="sng" dirty="0">
                <a:hlinkClick r:id="rId3"/>
              </a:rPr>
              <a:t>https://psla.umd.edu/sites/psla.umd.edu/files/files/documents/Food%20Safety/Ag%20COVID19%20BusinessChecklist_v1%20(2).pdf</a:t>
            </a:r>
            <a:r>
              <a:rPr lang="en-US" sz="1200" dirty="0"/>
              <a:t> </a:t>
            </a:r>
          </a:p>
          <a:p>
            <a:pPr marL="181240" indent="-181240">
              <a:buFont typeface="Arial" panose="020B0604020202020204" pitchFamily="34" charset="0"/>
              <a:buChar char="•"/>
            </a:pPr>
            <a:r>
              <a:rPr lang="en-US" sz="1200" dirty="0"/>
              <a:t>COVID-19 Facility/Site Compliance:  Agricultural – Workforce Guidance </a:t>
            </a:r>
            <a:r>
              <a:rPr lang="en-US" sz="1200" u="sng" dirty="0">
                <a:hlinkClick r:id="rId4"/>
              </a:rPr>
              <a:t>https://psla.umd.edu/sites/psla.umd.edu/files/files/documents/Food%20Safety/Ag%20COVID19%20WorkforceGuidance_v1.pdf</a:t>
            </a:r>
            <a:r>
              <a:rPr lang="en-US" sz="1200" dirty="0"/>
              <a:t> </a:t>
            </a:r>
          </a:p>
          <a:p>
            <a:pPr marL="181240" indent="-181240">
              <a:buFont typeface="Arial" panose="020B0604020202020204" pitchFamily="34" charset="0"/>
              <a:buChar char="•"/>
            </a:pPr>
            <a:r>
              <a:rPr lang="en-US" sz="1200" dirty="0"/>
              <a:t>COVID-19 Facility/Site Compliance:  Agricultural – Workforce Training Guidance </a:t>
            </a:r>
            <a:r>
              <a:rPr lang="en-US" sz="1200" u="sng" dirty="0">
                <a:hlinkClick r:id="rId5"/>
              </a:rPr>
              <a:t>https://psla.umd.edu/sites/psla.umd.edu/files/files/documents/Food%20Safety/Ag%20COVID19%20WorkforceTraining_v1%20(1).pdf</a:t>
            </a:r>
            <a:r>
              <a:rPr lang="en-US" sz="1200" dirty="0"/>
              <a:t> </a:t>
            </a:r>
          </a:p>
          <a:p>
            <a:pPr marL="181240" indent="-181240">
              <a:buFont typeface="Arial" panose="020B0604020202020204" pitchFamily="34" charset="0"/>
              <a:buChar char="•"/>
            </a:pPr>
            <a:r>
              <a:rPr lang="en-US" sz="1200" dirty="0"/>
              <a:t>COVID-19 Facility/Site Compliance:  Agricultural – Delivery Guidance </a:t>
            </a:r>
            <a:r>
              <a:rPr lang="en-US" sz="1200" u="sng" dirty="0">
                <a:hlinkClick r:id="rId6"/>
              </a:rPr>
              <a:t>https://psla.umd.edu/sites/psla.umd.edu/files/files/documents/Food%20Safety/Ag%20COVID19%20DeliveryGuidance_v1%20(1).pdf</a:t>
            </a:r>
            <a:r>
              <a:rPr lang="en-US" sz="1200" dirty="0"/>
              <a:t> </a:t>
            </a:r>
          </a:p>
          <a:p>
            <a:pPr marL="181240" indent="-181240" defTabSz="966612">
              <a:buFont typeface="Arial" panose="020B0604020202020204" pitchFamily="34" charset="0"/>
              <a:buChar char="•"/>
            </a:pPr>
            <a:r>
              <a:rPr lang="en-US" sz="1200" dirty="0"/>
              <a:t>Best Management Practices for Agritourism Farms During the COVID-19 Pandemic </a:t>
            </a:r>
            <a:r>
              <a:rPr lang="en-US" sz="1200" u="sng" dirty="0">
                <a:hlinkClick r:id="rId7"/>
              </a:rPr>
              <a:t>https://smallfarms.cornell.edu/resources/farm-resilience/best-management-practices-for-agritourism-covid/</a:t>
            </a:r>
            <a:r>
              <a:rPr lang="en-US" sz="1200" dirty="0"/>
              <a:t> </a:t>
            </a:r>
          </a:p>
          <a:p>
            <a:pPr marL="181240" indent="-181240" defTabSz="966612">
              <a:buFont typeface="Arial" panose="020B0604020202020204" pitchFamily="34" charset="0"/>
              <a:buChar char="•"/>
            </a:pPr>
            <a:r>
              <a:rPr lang="en-US" sz="1200" dirty="0"/>
              <a:t>COVID-19 Agritourism Resources &amp; Information </a:t>
            </a:r>
            <a:r>
              <a:rPr lang="en-US" sz="1200" u="sng" dirty="0">
                <a:hlinkClick r:id="rId8"/>
              </a:rPr>
              <a:t>https://ucanr.edu/sites/agritourism/COVID-19/</a:t>
            </a:r>
            <a:r>
              <a:rPr lang="en-US" sz="1200" dirty="0"/>
              <a:t> </a:t>
            </a:r>
          </a:p>
          <a:p>
            <a:pPr marL="181240" indent="-181240" defTabSz="966612">
              <a:buFont typeface="Arial" panose="020B0604020202020204" pitchFamily="34" charset="0"/>
              <a:buChar char="•"/>
            </a:pPr>
            <a:r>
              <a:rPr lang="en-US" sz="1200" dirty="0"/>
              <a:t>COVID-19 Facility/Site Compliance:  Agricultural – Delivery Guidance </a:t>
            </a:r>
            <a:r>
              <a:rPr lang="en-US" sz="1200" u="sng" dirty="0">
                <a:hlinkClick r:id="rId6"/>
              </a:rPr>
              <a:t>https://psla.umd.edu/sites/psla.umd.edu/files/files/documents/Food%20Safety/Ag%20COVID19%20DeliveryGuidance_v1%20(1).pdf</a:t>
            </a:r>
            <a:r>
              <a:rPr lang="en-US" sz="1200" dirty="0"/>
              <a:t> </a:t>
            </a:r>
          </a:p>
          <a:p>
            <a:pPr marL="181240" indent="-181240" defTabSz="966612">
              <a:buFont typeface="Arial" panose="020B0604020202020204" pitchFamily="34" charset="0"/>
              <a:buChar char="•"/>
            </a:pPr>
            <a:r>
              <a:rPr lang="en-US" sz="1200" dirty="0"/>
              <a:t>Farm Pick-Your-Own (PYO)/Agricultural Tourism Activities – Guidance Memo #5 </a:t>
            </a:r>
            <a:r>
              <a:rPr lang="en-US" sz="1200" u="sng" dirty="0">
                <a:hlinkClick r:id="rId9"/>
              </a:rPr>
              <a:t>https://www.mass.gov/doc/mdar-bulletin-16-farm-pick-your-own-pyoagricultural-tourism-activities/download</a:t>
            </a:r>
            <a:r>
              <a:rPr lang="en-US" sz="1200" dirty="0"/>
              <a:t> </a:t>
            </a:r>
          </a:p>
          <a:p>
            <a:pPr marL="181240" indent="-181240" defTabSz="966612">
              <a:buFont typeface="Arial" panose="020B0604020202020204" pitchFamily="34" charset="0"/>
              <a:buChar char="•"/>
            </a:pPr>
            <a:r>
              <a:rPr lang="en-US" sz="1200" dirty="0"/>
              <a:t>Handling COVID-19 Best Practices for Agribusiness </a:t>
            </a:r>
            <a:r>
              <a:rPr lang="en-US" sz="1200" u="sng" dirty="0">
                <a:hlinkClick r:id="rId10"/>
              </a:rPr>
              <a:t>https://foodsafety.ces.ncsu.edu/wp-content/uploads/2020/04/Agribusiness_COVID-19_Flyer-2.pdf</a:t>
            </a:r>
            <a:endParaRPr lang="en-US" sz="1200" dirty="0"/>
          </a:p>
          <a:p>
            <a:pPr marL="181240" indent="-181240" defTabSz="966612">
              <a:buFont typeface="Arial" panose="020B0604020202020204" pitchFamily="34" charset="0"/>
              <a:buChar char="•"/>
            </a:pPr>
            <a:r>
              <a:rPr lang="en-US" sz="1200" dirty="0"/>
              <a:t>Ways to Keep Agritourism Relevant Through the COVID-19 Pandemic </a:t>
            </a:r>
            <a:r>
              <a:rPr lang="en-US" sz="1200" u="sng" dirty="0">
                <a:hlinkClick r:id="rId11"/>
              </a:rPr>
              <a:t>https://www.growingproduce.com/vegetables/ways-to-keep-agritourism-relevant-through-the-covid-19-pandemic/</a:t>
            </a:r>
            <a:r>
              <a:rPr lang="en-US" sz="1200" dirty="0"/>
              <a:t> </a:t>
            </a:r>
          </a:p>
          <a:p>
            <a:endParaRPr lang="en-US" sz="1200"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16</a:t>
            </a:fld>
            <a:endParaRPr lang="en-US" dirty="0"/>
          </a:p>
        </p:txBody>
      </p:sp>
    </p:spTree>
    <p:extLst>
      <p:ext uri="{BB962C8B-B14F-4D97-AF65-F5344CB8AC3E}">
        <p14:creationId xmlns:p14="http://schemas.microsoft.com/office/powerpoint/2010/main" val="360852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 </a:t>
            </a:r>
          </a:p>
          <a:p>
            <a:pPr marL="181240" indent="-181240">
              <a:buFont typeface="Arial" panose="020B0604020202020204" pitchFamily="34" charset="0"/>
              <a:buChar char="•"/>
            </a:pPr>
            <a:r>
              <a:rPr lang="en-US" sz="1200" dirty="0" smtClean="0"/>
              <a:t>Review</a:t>
            </a:r>
            <a:r>
              <a:rPr lang="en-US" sz="1200" baseline="0" dirty="0" smtClean="0"/>
              <a:t> ways to reduce the potential for transmission when off the farm by using some of these options for both your staff and your customers</a:t>
            </a:r>
          </a:p>
          <a:p>
            <a:pPr marL="181240" indent="-181240">
              <a:buFont typeface="Arial" panose="020B0604020202020204" pitchFamily="34" charset="0"/>
              <a:buChar char="•"/>
            </a:pP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defRPr/>
            </a:pPr>
            <a:r>
              <a:rPr lang="en-US" sz="1200" dirty="0"/>
              <a:t>COVID-19 Response Plan Template for Fruit and Vegetable Farms </a:t>
            </a:r>
            <a:r>
              <a:rPr lang="en-US" sz="1200" u="sng" dirty="0">
                <a:hlinkClick r:id="rId3"/>
              </a:rPr>
              <a:t>https://docs.google.com/document/d/12sLifH-6Dm48lm_s2OIM3rIrN54Fv__z_i52Mvy5yGA/edit</a:t>
            </a:r>
            <a:endParaRPr lang="en-US" sz="1200" dirty="0"/>
          </a:p>
          <a:p>
            <a:pPr marL="181240" indent="-181240">
              <a:buFont typeface="Arial" panose="020B0604020202020204" pitchFamily="34" charset="0"/>
              <a:buChar char="•"/>
            </a:pPr>
            <a:r>
              <a:rPr lang="en-US" sz="1200" dirty="0"/>
              <a:t>Agriculture Workers and Employers – CDC - </a:t>
            </a:r>
            <a:r>
              <a:rPr lang="en-US" sz="1200" u="sng" dirty="0">
                <a:hlinkClick r:id="rId4"/>
              </a:rPr>
              <a:t>https://www.cdc.gov/coronavirus/2019-ncov/community/guidance-agricultural-workers.html</a:t>
            </a:r>
            <a:endParaRPr lang="en-US" sz="1200" dirty="0"/>
          </a:p>
          <a:p>
            <a:pPr marL="181240" indent="-181240">
              <a:buFont typeface="Arial" panose="020B0604020202020204" pitchFamily="34" charset="0"/>
              <a:buChar char="•"/>
            </a:pPr>
            <a:r>
              <a:rPr lang="en-US" sz="1200" dirty="0"/>
              <a:t>Agricultural Employer Checklist – CDC - </a:t>
            </a:r>
            <a:r>
              <a:rPr lang="en-US" sz="1200" u="sng" dirty="0">
                <a:hlinkClick r:id="rId5"/>
              </a:rPr>
              <a:t>https://www.cdc.gov/coronavirus/2019-ncov/community/pdf/Agricultural-Employer-checklist.pdf</a:t>
            </a:r>
            <a:r>
              <a:rPr lang="en-US" sz="1200" dirty="0"/>
              <a:t> </a:t>
            </a:r>
          </a:p>
          <a:p>
            <a:pPr marL="181240" indent="-181240" defTabSz="966612">
              <a:buFont typeface="Arial" panose="020B0604020202020204" pitchFamily="34" charset="0"/>
              <a:buChar char="•"/>
            </a:pPr>
            <a:r>
              <a:rPr lang="en-US" sz="1200" dirty="0"/>
              <a:t>Considerations for Outdoor Farmers Markets </a:t>
            </a:r>
            <a:r>
              <a:rPr lang="en-US" sz="1200" u="sng" dirty="0">
                <a:hlinkClick r:id="rId6"/>
              </a:rPr>
              <a:t>https://www.cdc.gov/coronavirus/2019-ncov/community/outdoor-farmers-markets.html</a:t>
            </a:r>
            <a:r>
              <a:rPr lang="en-US" sz="1200" dirty="0"/>
              <a:t>  </a:t>
            </a:r>
          </a:p>
          <a:p>
            <a:pPr marL="181240" indent="-181240" defTabSz="966612">
              <a:buFont typeface="Arial" panose="020B0604020202020204" pitchFamily="34" charset="0"/>
              <a:buChar char="•"/>
            </a:pPr>
            <a:r>
              <a:rPr lang="en-US" sz="1200" dirty="0"/>
              <a:t>COVID-19 Preventative measures cloth coverings for Food Employees </a:t>
            </a:r>
            <a:r>
              <a:rPr lang="en-US" sz="1200" u="sng" dirty="0">
                <a:hlinkClick r:id="rId7"/>
              </a:rPr>
              <a:t>https://foodsafety.ces.ncsu.edu/wp-content/uploads/2021/04/Foodservice-Facecovers_COVID-19_Flyer_040920.pdf</a:t>
            </a:r>
            <a:r>
              <a:rPr lang="en-US" sz="1200" dirty="0"/>
              <a:t> </a:t>
            </a:r>
          </a:p>
          <a:p>
            <a:pPr marL="181240" indent="-18124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6C57A5A0-1C2C-414E-8202-4CC0C112F958}" type="slidenum">
              <a:rPr lang="en-US" smtClean="0"/>
              <a:t>17</a:t>
            </a:fld>
            <a:endParaRPr lang="en-US" dirty="0"/>
          </a:p>
        </p:txBody>
      </p:sp>
      <p:sp>
        <p:nvSpPr>
          <p:cNvPr id="5" name="Header Placeholder 4"/>
          <p:cNvSpPr>
            <a:spLocks noGrp="1"/>
          </p:cNvSpPr>
          <p:nvPr>
            <p:ph type="hdr" sz="quarter" idx="11"/>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375180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18</a:t>
            </a:fld>
            <a:endParaRPr lang="en-US" dirty="0"/>
          </a:p>
        </p:txBody>
      </p:sp>
    </p:spTree>
    <p:extLst>
      <p:ext uri="{BB962C8B-B14F-4D97-AF65-F5344CB8AC3E}">
        <p14:creationId xmlns:p14="http://schemas.microsoft.com/office/powerpoint/2010/main" val="314399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19</a:t>
            </a:fld>
            <a:endParaRPr lang="en-US" dirty="0"/>
          </a:p>
        </p:txBody>
      </p:sp>
    </p:spTree>
    <p:extLst>
      <p:ext uri="{BB962C8B-B14F-4D97-AF65-F5344CB8AC3E}">
        <p14:creationId xmlns:p14="http://schemas.microsoft.com/office/powerpoint/2010/main" val="421546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2</a:t>
            </a:fld>
            <a:endParaRPr lang="en-US" dirty="0"/>
          </a:p>
        </p:txBody>
      </p:sp>
    </p:spTree>
    <p:extLst>
      <p:ext uri="{BB962C8B-B14F-4D97-AF65-F5344CB8AC3E}">
        <p14:creationId xmlns:p14="http://schemas.microsoft.com/office/powerpoint/2010/main" val="130931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4"/>
              </a:spcAft>
            </a:pPr>
            <a:r>
              <a:rPr lang="en-US" sz="1200" dirty="0">
                <a:latin typeface="Calibri" panose="020F0502020204030204" pitchFamily="34" charset="0"/>
                <a:ea typeface="Calibri" panose="020F0502020204030204" pitchFamily="34" charset="0"/>
                <a:cs typeface="Times New Roman" panose="02020603050405020304" pitchFamily="18" charset="0"/>
              </a:rPr>
              <a:t>Notes:</a:t>
            </a: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Not all of what is on a surface will be transferred to their hand which is why it is less likely than person to person</a:t>
            </a: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CONCERNED -&gt; </a:t>
            </a:r>
          </a:p>
          <a:p>
            <a:pPr marL="830217" lvl="1" indent="-319314">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Avoid touching surfaces or items unnecessarily</a:t>
            </a:r>
          </a:p>
          <a:p>
            <a:pPr marL="830217" lvl="1" indent="-319314">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Avoid touching your mouth, nose or face</a:t>
            </a:r>
          </a:p>
          <a:p>
            <a:pPr marL="830217" lvl="1" indent="-319314">
              <a:lnSpc>
                <a:spcPct val="107000"/>
              </a:lnSpc>
              <a:spcAft>
                <a:spcPts val="894"/>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Follow with handwashing and/or using hand sanitizer</a:t>
            </a:r>
          </a:p>
          <a:p>
            <a:pPr marL="510903" lvl="1">
              <a:lnSpc>
                <a:spcPct val="107000"/>
              </a:lnSpc>
              <a:spcAft>
                <a:spcPts val="894"/>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94"/>
              </a:spcAft>
            </a:pPr>
            <a:r>
              <a:rPr lang="en-US" sz="1200" dirty="0">
                <a:latin typeface="Calibri" panose="020F0502020204030204" pitchFamily="34" charset="0"/>
                <a:ea typeface="Calibri" panose="020F0502020204030204" pitchFamily="34" charset="0"/>
                <a:cs typeface="Times New Roman" panose="02020603050405020304" pitchFamily="18" charset="0"/>
              </a:rPr>
              <a:t>Resources:</a:t>
            </a: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Cleaning and Disinfecting Your Facility </a:t>
            </a:r>
            <a:r>
              <a:rPr lang="en-US" sz="1200"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https://www.cdc.gov/coronavirus/2019-ncov/community/disinfecting-building-facility.html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COVID-19 Preventative Measures Cleaning and Disinfection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https://foodsafety.ces.ncsu.edu/wp-content/uploads/2020/03/Cleaning-and-disinfection_COVID-19_Flyer_031520.pdf?fwd=no</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COVID-19 Response Plan Template for Fruit and Vegetable Farms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https://docs.google.com/document/d/12sLifH-6Dm48lm_s2OIM3rIrN54Fv__z_i52Mvy5yGA/edit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83178" indent="-383178">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Agricultural Employer Checklist for Creating a COVID-19 Assessment and Control Plan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https://www.cdc.gov/coronavirus/2019-ncov/community/pdf/Agricultural-Employer-checklist.pdf</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83178" indent="-383178">
              <a:lnSpc>
                <a:spcPct val="107000"/>
              </a:lnSpc>
              <a:spcAft>
                <a:spcPts val="894"/>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COVID-19 FAQ for Foodservice Cleaning and Disinfection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https://foodsafety.ces.ncsu.edu/wp-content/uploads/2020/03/Retail-Cleaning_COVID-19_032620.pdf?fwd=no</a:t>
            </a:r>
            <a:r>
              <a:rPr lang="en-US" sz="1200" dirty="0">
                <a:latin typeface="Calibri" panose="020F0502020204030204" pitchFamily="34" charset="0"/>
                <a:ea typeface="Calibri" panose="020F0502020204030204" pitchFamily="34" charset="0"/>
                <a:cs typeface="Times New Roman" panose="02020603050405020304" pitchFamily="18" charset="0"/>
              </a:rPr>
              <a:t> </a:t>
            </a:r>
          </a:p>
          <a:p>
            <a:endParaRPr lang="en-US" sz="1200" dirty="0"/>
          </a:p>
        </p:txBody>
      </p:sp>
      <p:sp>
        <p:nvSpPr>
          <p:cNvPr id="4" name="Slide Number Placeholder 3"/>
          <p:cNvSpPr>
            <a:spLocks noGrp="1"/>
          </p:cNvSpPr>
          <p:nvPr>
            <p:ph type="sldNum" sz="quarter" idx="5"/>
          </p:nvPr>
        </p:nvSpPr>
        <p:spPr/>
        <p:txBody>
          <a:bodyPr/>
          <a:lstStyle/>
          <a:p>
            <a:fld id="{6C57A5A0-1C2C-414E-8202-4CC0C112F958}" type="slidenum">
              <a:rPr lang="en-US" smtClean="0"/>
              <a:t>3</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402576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Review where sources</a:t>
            </a:r>
            <a:r>
              <a:rPr lang="en-US" sz="1200" baseline="0" dirty="0" smtClean="0"/>
              <a:t> of food contamination including but not limited to:</a:t>
            </a:r>
          </a:p>
          <a:p>
            <a:pPr marL="664546" lvl="1" indent="-181240">
              <a:buFont typeface="Arial" panose="020B0604020202020204" pitchFamily="34" charset="0"/>
              <a:buChar char="•"/>
            </a:pPr>
            <a:r>
              <a:rPr lang="en-US" sz="1200" dirty="0" smtClean="0"/>
              <a:t>Humans</a:t>
            </a:r>
            <a:r>
              <a:rPr lang="en-US" sz="1200" baseline="0" dirty="0" smtClean="0"/>
              <a:t> from </a:t>
            </a:r>
            <a:r>
              <a:rPr lang="en-US" sz="1200" dirty="0" smtClean="0"/>
              <a:t>fecal material, saliva, mucous, bodily fluids, improper hand washing &amp; hygiene, illness or injury</a:t>
            </a:r>
          </a:p>
          <a:p>
            <a:pPr marL="664546" lvl="1" indent="-181240">
              <a:buFont typeface="Arial" panose="020B0604020202020204" pitchFamily="34" charset="0"/>
              <a:buChar char="•"/>
            </a:pPr>
            <a:r>
              <a:rPr lang="en-US" sz="1200" dirty="0" smtClean="0"/>
              <a:t>Soil from raw manure used as a soil amendment, improper composting of</a:t>
            </a:r>
            <a:r>
              <a:rPr lang="en-US" sz="1200" baseline="0" dirty="0" smtClean="0"/>
              <a:t> manures, as well as other sources</a:t>
            </a:r>
            <a:endParaRPr lang="en-US" sz="1200" dirty="0" smtClean="0"/>
          </a:p>
          <a:p>
            <a:pPr marL="664546" lvl="1" indent="-181240">
              <a:buFont typeface="Arial" panose="020B0604020202020204" pitchFamily="34" charset="0"/>
              <a:buChar char="•"/>
            </a:pPr>
            <a:r>
              <a:rPr lang="en-US" sz="1200" dirty="0" smtClean="0"/>
              <a:t>Animals</a:t>
            </a:r>
            <a:r>
              <a:rPr lang="en-US" sz="1200" baseline="0" dirty="0" smtClean="0"/>
              <a:t> such as domestic and </a:t>
            </a:r>
            <a:r>
              <a:rPr lang="en-US" sz="1200" dirty="0" smtClean="0"/>
              <a:t>wild animals from feces and body shedding</a:t>
            </a:r>
          </a:p>
          <a:p>
            <a:pPr marL="664546" lvl="1" indent="-181240">
              <a:buFont typeface="Arial" panose="020B0604020202020204" pitchFamily="34" charset="0"/>
              <a:buChar char="•"/>
            </a:pPr>
            <a:r>
              <a:rPr lang="en-US" sz="1200" dirty="0" smtClean="0"/>
              <a:t>Water</a:t>
            </a:r>
            <a:r>
              <a:rPr lang="en-US" sz="1200" baseline="0" dirty="0" smtClean="0"/>
              <a:t> can contaminate food by having contaminants within as well as spreading it</a:t>
            </a:r>
            <a:r>
              <a:rPr lang="en-US" sz="1200" dirty="0" smtClean="0"/>
              <a:t>, consider irrigation water, contained feeding areas, crop spray, washing and cleaning (gray water), flooding</a:t>
            </a:r>
          </a:p>
          <a:p>
            <a:pPr marL="664546" lvl="1" indent="-181240">
              <a:buFont typeface="Arial" panose="020B0604020202020204" pitchFamily="34" charset="0"/>
              <a:buChar char="•"/>
            </a:pPr>
            <a:r>
              <a:rPr lang="en-US" sz="1200" dirty="0" smtClean="0"/>
              <a:t>Equipment that has been contaminated from humans, soil, manure, animals</a:t>
            </a:r>
            <a:r>
              <a:rPr lang="en-US" sz="1200" baseline="0" dirty="0" smtClean="0"/>
              <a:t> as well as water</a:t>
            </a: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Kamala, K. Kumar, V.P.  2018.  Chapter 1 – Food Products and Food Contamination. Pg. 1-19.  In:  Holban, A.M. and Grumezescu, A.M. (eds), Handbook of Food Bioengineering, Microbial Contamination and Food Degradation, Academic Press.  </a:t>
            </a:r>
            <a:r>
              <a:rPr lang="en-US" sz="1200" u="sng" dirty="0">
                <a:hlinkClick r:id="rId3"/>
              </a:rPr>
              <a:t>https://doi.org/10.1016/B978-0-12-811515-2.00001-9</a:t>
            </a:r>
            <a:r>
              <a:rPr lang="en-US" sz="1200" dirty="0"/>
              <a:t> </a:t>
            </a:r>
          </a:p>
          <a:p>
            <a:pPr marL="181240" indent="-181240" defTabSz="966612">
              <a:buFont typeface="Arial" panose="020B0604020202020204" pitchFamily="34" charset="0"/>
              <a:buChar char="•"/>
            </a:pPr>
            <a:r>
              <a:rPr lang="en-US" sz="1200" dirty="0"/>
              <a:t>Contamination Infographic </a:t>
            </a:r>
            <a:r>
              <a:rPr lang="en-US" sz="1200" u="sng" dirty="0">
                <a:hlinkClick r:id="rId4"/>
              </a:rPr>
              <a:t>https://www.canr.msu.edu/resources/contamination-infographic</a:t>
            </a:r>
            <a:r>
              <a:rPr lang="en-US" sz="1200" dirty="0"/>
              <a:t> </a:t>
            </a:r>
          </a:p>
          <a:p>
            <a:pPr marL="181240" indent="-181240">
              <a:buFont typeface="Arial" panose="020B0604020202020204" pitchFamily="34" charset="0"/>
              <a:buChar char="•"/>
            </a:pPr>
            <a:r>
              <a:rPr lang="en-US" sz="1200" dirty="0"/>
              <a:t>Microorganisms Infographic </a:t>
            </a:r>
            <a:r>
              <a:rPr lang="en-US" sz="1200" u="sng" dirty="0">
                <a:hlinkClick r:id="rId5"/>
              </a:rPr>
              <a:t>https://www.canr.msu.edu/resources/microorganisms</a:t>
            </a:r>
            <a:r>
              <a:rPr lang="en-US" sz="1200" dirty="0"/>
              <a:t> </a:t>
            </a:r>
          </a:p>
          <a:p>
            <a:endParaRPr lang="en-US" sz="1200" dirty="0"/>
          </a:p>
        </p:txBody>
      </p:sp>
      <p:sp>
        <p:nvSpPr>
          <p:cNvPr id="4" name="Slide Number Placeholder 3"/>
          <p:cNvSpPr>
            <a:spLocks noGrp="1"/>
          </p:cNvSpPr>
          <p:nvPr>
            <p:ph type="sldNum" sz="quarter" idx="5"/>
          </p:nvPr>
        </p:nvSpPr>
        <p:spPr/>
        <p:txBody>
          <a:bodyPr/>
          <a:lstStyle/>
          <a:p>
            <a:fld id="{6C57A5A0-1C2C-414E-8202-4CC0C112F958}" type="slidenum">
              <a:rPr lang="en-US" smtClean="0"/>
              <a:t>4</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63031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Just like you have</a:t>
            </a:r>
            <a:r>
              <a:rPr lang="en-US" sz="1200" baseline="0" dirty="0" smtClean="0"/>
              <a:t> completed a risk assessment on the farm as a whole, you should also consider also evaluating in-depth the risks of SARS-CoV-2 on harvest bins </a:t>
            </a:r>
          </a:p>
          <a:p>
            <a:pPr marL="181240" indent="-181240">
              <a:buFont typeface="Arial" panose="020B0604020202020204" pitchFamily="34" charset="0"/>
              <a:buChar char="•"/>
            </a:pPr>
            <a:r>
              <a:rPr lang="en-US" sz="1200" baseline="0" dirty="0" smtClean="0"/>
              <a:t>The upper left hand side shows Hydrocooling unit which can drip water onto harvested product and bins if they are placed any where near</a:t>
            </a:r>
          </a:p>
          <a:p>
            <a:pPr marL="181240" indent="-181240">
              <a:buFont typeface="Arial" panose="020B0604020202020204" pitchFamily="34" charset="0"/>
              <a:buChar char="•"/>
            </a:pPr>
            <a:r>
              <a:rPr lang="en-US" sz="1200" baseline="0" dirty="0" smtClean="0"/>
              <a:t>The upper right photo shows peaches harvested in wooden bins that are open for packaging into smaller bins.  Wooden bins are harder to clean and sanitize which puts them at a higher risk for contamination issues</a:t>
            </a:r>
          </a:p>
          <a:p>
            <a:pPr marL="181240" indent="-181240">
              <a:buFont typeface="Arial" panose="020B0604020202020204" pitchFamily="34" charset="0"/>
              <a:buChar char="•"/>
            </a:pPr>
            <a:r>
              <a:rPr lang="en-US" sz="1200" baseline="0" dirty="0" smtClean="0"/>
              <a:t>The lower left photo shows apples in a large plastic bins which are stacked and runs the possibility that if an upper bin is contaminated it can contaminate bins below it.  </a:t>
            </a:r>
          </a:p>
          <a:p>
            <a:pPr marL="181240" indent="-181240">
              <a:buFont typeface="Arial" panose="020B0604020202020204" pitchFamily="34" charset="0"/>
              <a:buChar char="•"/>
            </a:pPr>
            <a:r>
              <a:rPr lang="en-US" sz="1200" baseline="0" dirty="0" smtClean="0"/>
              <a:t>Finally the last photo (lower right) shows a semi loaded with product to be shipped.  As with any transport, it is important that the container is cleaned so that lowers the risk for contamination from inside</a:t>
            </a:r>
            <a:endParaRPr lang="en-US" sz="1200" dirty="0" smtClean="0"/>
          </a:p>
          <a:p>
            <a:endParaRPr lang="en-US" sz="1200" dirty="0" smtClean="0"/>
          </a:p>
          <a:p>
            <a:r>
              <a:rPr lang="en-US" sz="1200" dirty="0" smtClean="0"/>
              <a:t>Resources</a:t>
            </a:r>
          </a:p>
          <a:p>
            <a:pPr marL="181240" indent="-181240">
              <a:buFont typeface="Arial" panose="020B0604020202020204" pitchFamily="34" charset="0"/>
              <a:buChar char="•"/>
            </a:pPr>
            <a:r>
              <a:rPr lang="en-US" sz="1200" dirty="0"/>
              <a:t>30 tips for safe produce packing and transportation </a:t>
            </a:r>
            <a:r>
              <a:rPr lang="en-US" sz="1200" u="sng" dirty="0">
                <a:hlinkClick r:id="rId3"/>
              </a:rPr>
              <a:t>https://www.producegrower.com/article/food-safety-30-tips-safe-produce-packing-transportation/</a:t>
            </a:r>
            <a:r>
              <a:rPr lang="en-US" sz="1200" dirty="0"/>
              <a:t> </a:t>
            </a:r>
          </a:p>
          <a:p>
            <a:pPr marL="181240" indent="-181240">
              <a:buFont typeface="Arial" panose="020B0604020202020204" pitchFamily="34" charset="0"/>
              <a:buChar char="•"/>
            </a:pPr>
            <a:r>
              <a:rPr lang="en-US" sz="1200" dirty="0"/>
              <a:t>Transportation </a:t>
            </a:r>
            <a:r>
              <a:rPr lang="en-US" sz="1200" u="sng" dirty="0">
                <a:hlinkClick r:id="rId4"/>
              </a:rPr>
              <a:t>https://gaps.cornell.edu/educational-materials/decision-trees/transportation/</a:t>
            </a:r>
            <a:r>
              <a:rPr lang="en-US" sz="1200" dirty="0"/>
              <a:t> </a:t>
            </a:r>
          </a:p>
          <a:p>
            <a:pPr marL="181240" indent="-181240">
              <a:buFont typeface="Arial" panose="020B0604020202020204" pitchFamily="34" charset="0"/>
              <a:buChar char="•"/>
            </a:pPr>
            <a:r>
              <a:rPr lang="en-US" sz="1200" dirty="0"/>
              <a:t>Bins, Buckets, Baskets and Totes </a:t>
            </a:r>
            <a:r>
              <a:rPr lang="en-US" sz="1200" u="sng" dirty="0">
                <a:hlinkClick r:id="rId5"/>
              </a:rPr>
              <a:t>https://blog.uvm.edu/cwcallah/2018/11/14/bins-buckets-baskets-totes/</a:t>
            </a:r>
            <a:r>
              <a:rPr lang="en-US" sz="1200" dirty="0"/>
              <a:t> </a:t>
            </a:r>
          </a:p>
          <a:p>
            <a:pPr marL="181240" indent="-181240">
              <a:buFont typeface="Arial" panose="020B0604020202020204" pitchFamily="34" charset="0"/>
              <a:buChar char="•"/>
            </a:pPr>
            <a:endParaRPr lang="en-US" sz="1200" dirty="0" smtClean="0"/>
          </a:p>
        </p:txBody>
      </p:sp>
      <p:sp>
        <p:nvSpPr>
          <p:cNvPr id="4" name="Slide Number Placeholder 3"/>
          <p:cNvSpPr>
            <a:spLocks noGrp="1"/>
          </p:cNvSpPr>
          <p:nvPr>
            <p:ph type="sldNum" sz="quarter" idx="5"/>
          </p:nvPr>
        </p:nvSpPr>
        <p:spPr/>
        <p:txBody>
          <a:bodyPr/>
          <a:lstStyle/>
          <a:p>
            <a:fld id="{6C57A5A0-1C2C-414E-8202-4CC0C112F958}" type="slidenum">
              <a:rPr lang="en-US" smtClean="0"/>
              <a:t>5</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129918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a:t>
            </a:r>
          </a:p>
          <a:p>
            <a:pPr marL="181240" indent="-181240" defTabSz="966612">
              <a:buFont typeface="Arial" panose="020B0604020202020204" pitchFamily="34" charset="0"/>
              <a:buChar char="•"/>
            </a:pPr>
            <a:r>
              <a:rPr lang="en-US" sz="1200" dirty="0">
                <a:ea typeface="Arial" panose="020B0604020202020204" pitchFamily="34" charset="0"/>
              </a:rPr>
              <a:t>While surface transmission is not the </a:t>
            </a:r>
            <a:r>
              <a:rPr lang="en-US" sz="1200" i="1" dirty="0">
                <a:ea typeface="Arial" panose="020B0604020202020204" pitchFamily="34" charset="0"/>
              </a:rPr>
              <a:t>primary</a:t>
            </a:r>
            <a:r>
              <a:rPr lang="en-US" sz="1200" dirty="0">
                <a:ea typeface="Arial" panose="020B0604020202020204" pitchFamily="34" charset="0"/>
              </a:rPr>
              <a:t> way that the virus spread from person to person, it is possible for the virus to transfer from a contaminated surface via hands. </a:t>
            </a:r>
          </a:p>
          <a:p>
            <a:pPr marL="181240" indent="-181240" defTabSz="966612">
              <a:buFont typeface="Arial" panose="020B0604020202020204" pitchFamily="34" charset="0"/>
              <a:buChar char="•"/>
            </a:pPr>
            <a:r>
              <a:rPr lang="en-US" sz="1200" dirty="0">
                <a:ea typeface="Arial" panose="020B0604020202020204" pitchFamily="34" charset="0"/>
              </a:rPr>
              <a:t>Consider the following areas:</a:t>
            </a:r>
          </a:p>
          <a:p>
            <a:pPr marL="664546" lvl="1" indent="-181240">
              <a:buFont typeface="Arial" panose="020B0604020202020204" pitchFamily="34" charset="0"/>
              <a:buChar char="•"/>
            </a:pPr>
            <a:r>
              <a:rPr lang="en-US" sz="1200" dirty="0"/>
              <a:t>Field harvest procedures:  Employee issued harvest tools, Sharing, Cleaning and sanitizing procedures, Harvest containers and vehicles</a:t>
            </a:r>
          </a:p>
          <a:p>
            <a:pPr marL="664546" lvl="1" indent="-181240">
              <a:buFont typeface="Arial" panose="020B0604020202020204" pitchFamily="34" charset="0"/>
              <a:buChar char="•"/>
            </a:pPr>
            <a:r>
              <a:rPr lang="en-US" sz="1200" dirty="0"/>
              <a:t>Packing house flow:  Hydrocooling, Quality control/culls, Ice bath, Storage, Cleanliness</a:t>
            </a:r>
          </a:p>
          <a:p>
            <a:pPr marL="664546" lvl="1" indent="-181240">
              <a:buFont typeface="Arial" panose="020B0604020202020204" pitchFamily="34" charset="0"/>
              <a:buChar char="•"/>
            </a:pPr>
            <a:r>
              <a:rPr lang="en-US" sz="1200" dirty="0"/>
              <a:t>Packing line:  Employee PPE and social distancing, Quality control/culls Round 2, Food contact surfaces, Cleaning procedures, Environmental monitoring, Storage of packaging materials, Overall cleanliness</a:t>
            </a:r>
          </a:p>
          <a:p>
            <a:pPr marL="664546" lvl="1" indent="-181240">
              <a:buFont typeface="Arial" panose="020B0604020202020204" pitchFamily="34" charset="0"/>
              <a:buChar char="•"/>
            </a:pPr>
            <a:r>
              <a:rPr lang="en-US" sz="1200" dirty="0"/>
              <a:t>Transportation plans:  include farm vehicles (trucks, gators and tractors), dollies, etc.</a:t>
            </a:r>
          </a:p>
          <a:p>
            <a:pPr marL="664546" lvl="1" indent="-181240">
              <a:buFont typeface="Arial" panose="020B0604020202020204" pitchFamily="34" charset="0"/>
              <a:buChar char="•"/>
            </a:pPr>
            <a:r>
              <a:rPr lang="en-US" sz="1200" dirty="0"/>
              <a:t>Material and supply storage controls:  Do you have materials SARS-CoV-2 will stay on, where are you storing your materials and supplies to keep them out of contamination from normal items as well as SARS-CoV-2</a:t>
            </a:r>
          </a:p>
          <a:p>
            <a:pPr marL="664546" lvl="1" indent="-181240">
              <a:buFont typeface="Arial" panose="020B0604020202020204" pitchFamily="34" charset="0"/>
              <a:buChar char="•"/>
            </a:pPr>
            <a:r>
              <a:rPr lang="en-US" sz="1200" dirty="0"/>
              <a:t>Pest and other contaminant controls</a:t>
            </a:r>
          </a:p>
          <a:p>
            <a:pPr marL="664546" lvl="1" indent="-181240">
              <a:buFont typeface="Arial" panose="020B0604020202020204" pitchFamily="34" charset="0"/>
              <a:buChar char="•"/>
            </a:pPr>
            <a:r>
              <a:rPr lang="en-US" sz="1200" dirty="0"/>
              <a:t>Plans to monitor correct and review</a:t>
            </a:r>
          </a:p>
          <a:p>
            <a:endParaRPr lang="en-US" sz="1200" dirty="0"/>
          </a:p>
          <a:p>
            <a:r>
              <a:rPr lang="en-US" sz="1200" dirty="0"/>
              <a:t>Resources</a:t>
            </a:r>
          </a:p>
          <a:p>
            <a:pPr marL="181240" indent="-181240">
              <a:buFont typeface="Arial" panose="020B0604020202020204" pitchFamily="34" charset="0"/>
              <a:buChar char="•"/>
            </a:pPr>
            <a:r>
              <a:rPr lang="en-US" sz="1200" dirty="0"/>
              <a:t>Handling COVID-19 Produce Farms and Packinghouses </a:t>
            </a:r>
            <a:r>
              <a:rPr lang="en-US" sz="1200" u="sng" dirty="0">
                <a:hlinkClick r:id="rId3"/>
              </a:rPr>
              <a:t>https://foodsafety.ces.ncsu.edu/wp-content/uploads/2020/03/Packinghouse_COVID-19_Flyer-2.pdf?fwd=no</a:t>
            </a:r>
            <a:r>
              <a:rPr lang="en-US" sz="1200" dirty="0"/>
              <a:t> </a:t>
            </a:r>
          </a:p>
          <a:p>
            <a:pPr marL="181240" indent="-181240">
              <a:buFont typeface="Arial" panose="020B0604020202020204" pitchFamily="34" charset="0"/>
              <a:buChar char="•"/>
            </a:pPr>
            <a:r>
              <a:rPr lang="en-US" sz="1200" dirty="0"/>
              <a:t>Agriculture Workers and Employers – CDC - </a:t>
            </a:r>
            <a:r>
              <a:rPr lang="en-US" sz="1200" u="sng" dirty="0">
                <a:hlinkClick r:id="rId4"/>
              </a:rPr>
              <a:t>https://www.cdc.gov/coronavirus/2019-ncov/community/guidance-agricultural-workers.html</a:t>
            </a:r>
            <a:endParaRPr lang="en-US" sz="1200" dirty="0"/>
          </a:p>
          <a:p>
            <a:pPr marL="181240" indent="-181240">
              <a:buFont typeface="Arial" panose="020B0604020202020204" pitchFamily="34" charset="0"/>
              <a:buChar char="•"/>
            </a:pPr>
            <a:r>
              <a:rPr lang="en-US" sz="1200" dirty="0"/>
              <a:t>Agricultural Employer Checklist – CDC - </a:t>
            </a:r>
            <a:r>
              <a:rPr lang="en-US" sz="1200" u="sng" dirty="0">
                <a:hlinkClick r:id="rId5"/>
              </a:rPr>
              <a:t>https://www.cdc.gov/coronavirus/2019-ncov/community/pdf/Agricultural-Employer-checklist.pdf</a:t>
            </a:r>
            <a:r>
              <a:rPr lang="en-US" sz="1200" dirty="0"/>
              <a:t> </a:t>
            </a:r>
          </a:p>
          <a:p>
            <a:pPr marL="181240" indent="-181240">
              <a:buFont typeface="Arial" panose="020B0604020202020204" pitchFamily="34" charset="0"/>
              <a:buChar char="•"/>
            </a:pPr>
            <a:r>
              <a:rPr lang="en-US" sz="1200" dirty="0"/>
              <a:t>COVID-19 Response Plan Template for Fruit and Vegetable Farms </a:t>
            </a:r>
            <a:r>
              <a:rPr lang="en-US" sz="1200" u="sng" dirty="0">
                <a:hlinkClick r:id="rId6"/>
              </a:rPr>
              <a:t>https://docs.google.com/document/d/12sLifH-6Dm48lm_s2OIM3rIrN54Fv__z_i52Mvy5yGA/edit</a:t>
            </a:r>
            <a:endParaRPr lang="en-US" sz="1200" dirty="0"/>
          </a:p>
          <a:p>
            <a:pPr marL="483306" indent="-483306">
              <a:buFont typeface="Arial" panose="020B0604020202020204" pitchFamily="34" charset="0"/>
              <a:buChar char="•"/>
            </a:pPr>
            <a:endParaRPr lang="en-US" sz="1200" dirty="0">
              <a:ea typeface="Arial" panose="020B0604020202020204" pitchFamily="34" charset="0"/>
            </a:endParaRPr>
          </a:p>
        </p:txBody>
      </p:sp>
      <p:sp>
        <p:nvSpPr>
          <p:cNvPr id="4" name="Slide Number Placeholder 3"/>
          <p:cNvSpPr>
            <a:spLocks noGrp="1"/>
          </p:cNvSpPr>
          <p:nvPr>
            <p:ph type="sldNum" sz="quarter" idx="5"/>
          </p:nvPr>
        </p:nvSpPr>
        <p:spPr/>
        <p:txBody>
          <a:bodyPr/>
          <a:lstStyle/>
          <a:p>
            <a:fld id="{6C57A5A0-1C2C-414E-8202-4CC0C112F958}" type="slidenum">
              <a:rPr lang="en-US" smtClean="0"/>
              <a:t>6</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370836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a:t>IMPORTANT TO EMPHASIZE:  Cleaning is NOT Sanitizing AND Sanitizing is not Disinfecting.</a:t>
            </a:r>
          </a:p>
          <a:p>
            <a:pPr marL="181240" indent="-181240">
              <a:buFont typeface="Arial" panose="020B0604020202020204" pitchFamily="34" charset="0"/>
              <a:buChar char="•"/>
            </a:pPr>
            <a:r>
              <a:rPr lang="en-US" sz="1200" dirty="0"/>
              <a:t>Sanitizing can’t occur without Cleaning and Disinfecting can’t occur without Sanitizing</a:t>
            </a:r>
          </a:p>
          <a:p>
            <a:pPr marL="181240" indent="-181240">
              <a:buFont typeface="Arial" panose="020B0604020202020204" pitchFamily="34" charset="0"/>
              <a:buChar char="•"/>
            </a:pPr>
            <a:r>
              <a:rPr lang="en-US" sz="1200" dirty="0"/>
              <a:t>Safety Standard Operating Procedures (SOPs) are written practices and procedures that are critical to producing safe food.</a:t>
            </a:r>
          </a:p>
          <a:p>
            <a:pPr marL="181240" indent="-181240">
              <a:buFont typeface="Arial" panose="020B0604020202020204" pitchFamily="34" charset="0"/>
              <a:buChar char="•"/>
            </a:pPr>
            <a:r>
              <a:rPr lang="en-US" sz="1200" dirty="0"/>
              <a:t>The decision to sanitize or disinfect should be based on the probability of the presence of a known hazard. </a:t>
            </a:r>
          </a:p>
          <a:p>
            <a:pPr marL="181240" indent="-181240">
              <a:buFont typeface="Arial" panose="020B0604020202020204" pitchFamily="34" charset="0"/>
              <a:buChar char="•"/>
            </a:pPr>
            <a:r>
              <a:rPr lang="en-US" sz="1200" dirty="0"/>
              <a:t>Sample Documents are available in Word from a variety of sources, but remember it is important that they be edited to fit your operation</a:t>
            </a:r>
          </a:p>
          <a:p>
            <a:pPr marL="181240" indent="-181240">
              <a:buFont typeface="Arial" panose="020B0604020202020204" pitchFamily="34" charset="0"/>
              <a:buChar char="•"/>
            </a:pPr>
            <a:r>
              <a:rPr lang="en-US" sz="1200" dirty="0"/>
              <a:t>SOPs need to be created or revised for any changes in the cleaning/sanitizing/disinfecting procedures</a:t>
            </a:r>
          </a:p>
          <a:p>
            <a:pPr marL="181240" indent="-181240">
              <a:buFont typeface="Arial" panose="020B0604020202020204" pitchFamily="34" charset="0"/>
              <a:buChar char="•"/>
            </a:pPr>
            <a:r>
              <a:rPr lang="en-US" sz="1200" dirty="0"/>
              <a:t>Also do not forget to train the staff to any changes and monitor the new procedures to allow corrections as needed</a:t>
            </a: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Cleaning vs. Sanitizing </a:t>
            </a:r>
            <a:r>
              <a:rPr lang="en-US" sz="1200" u="sng" dirty="0">
                <a:hlinkClick r:id="rId3"/>
              </a:rPr>
              <a:t>https://producesafetyalliance.cornell.edu/sites/producesafetyalliance.cornell.edu/files/shared/documents/Cleaning-vs-Sanitizing.pdf</a:t>
            </a:r>
            <a:r>
              <a:rPr lang="en-US" sz="1200" dirty="0"/>
              <a:t> </a:t>
            </a:r>
          </a:p>
          <a:p>
            <a:pPr marL="181240" indent="-181240" defTabSz="966612">
              <a:buFont typeface="Arial" panose="020B0604020202020204" pitchFamily="34" charset="0"/>
              <a:buChar char="•"/>
            </a:pPr>
            <a:r>
              <a:rPr lang="en-US" sz="1200" dirty="0"/>
              <a:t>Cleaning vs Sanitizing Infographic </a:t>
            </a:r>
            <a:r>
              <a:rPr lang="en-US" sz="1200" u="sng" dirty="0">
                <a:hlinkClick r:id="rId4"/>
              </a:rPr>
              <a:t>https://www.canr.msu.edu/resources/cleaning-vs-sanitizing-infographic</a:t>
            </a:r>
            <a:r>
              <a:rPr lang="en-US" sz="1200" dirty="0"/>
              <a:t> </a:t>
            </a:r>
          </a:p>
          <a:p>
            <a:pPr marL="181240" indent="-181240" defTabSz="966612">
              <a:buFont typeface="Arial" panose="020B0604020202020204" pitchFamily="34" charset="0"/>
              <a:buChar char="•"/>
            </a:pPr>
            <a:r>
              <a:rPr lang="en-US" sz="1200" dirty="0"/>
              <a:t>Agriculture Workers and Employers – CDC - </a:t>
            </a:r>
            <a:r>
              <a:rPr lang="en-US" sz="1200" u="sng" dirty="0">
                <a:hlinkClick r:id="rId5"/>
              </a:rPr>
              <a:t>https://www.cdc.gov/coronavirus/2019-ncov/community/guidance-agricultural-workers.html</a:t>
            </a:r>
            <a:endParaRPr lang="en-US" sz="1200" u="sng" dirty="0"/>
          </a:p>
          <a:p>
            <a:pPr marL="181240" indent="-181240" defTabSz="966612">
              <a:buFont typeface="Arial" panose="020B0604020202020204" pitchFamily="34" charset="0"/>
              <a:buChar char="•"/>
            </a:pPr>
            <a:r>
              <a:rPr lang="en-US" sz="1200" dirty="0"/>
              <a:t>National Good Agricultural Practices Program </a:t>
            </a:r>
            <a:r>
              <a:rPr lang="en-US" sz="1200" u="sng" dirty="0"/>
              <a:t>https://gaps.cornell.edu/educational-materials/decision-trees/log-sheets-sops/ </a:t>
            </a:r>
            <a:endParaRPr lang="en-US" sz="1200" dirty="0"/>
          </a:p>
          <a:p>
            <a:pPr marL="181240" indent="-181240">
              <a:buFont typeface="Arial" panose="020B0604020202020204" pitchFamily="34" charset="0"/>
              <a:buChar char="•"/>
            </a:pPr>
            <a:r>
              <a:rPr lang="en-US" sz="1200" dirty="0"/>
              <a:t>Standard Operating Procedures </a:t>
            </a:r>
            <a:r>
              <a:rPr lang="en-US" sz="1200" dirty="0">
                <a:hlinkClick r:id="rId6"/>
              </a:rPr>
              <a:t>https://ag.umass.edu/vegetable/fact-sheets/standard-operating-procedures</a:t>
            </a:r>
            <a:r>
              <a:rPr lang="en-US" sz="1200" dirty="0"/>
              <a:t>  </a:t>
            </a:r>
          </a:p>
          <a:p>
            <a:pPr marL="181240" indent="-181240">
              <a:buFont typeface="Arial" panose="020B0604020202020204" pitchFamily="34" charset="0"/>
              <a:buChar char="•"/>
            </a:pPr>
            <a:r>
              <a:rPr lang="en-US" sz="1200" dirty="0"/>
              <a:t>Sample SOPs for GAP Plan of Action Manual (AgCon) </a:t>
            </a:r>
            <a:r>
              <a:rPr lang="en-US" sz="1200" u="sng" dirty="0">
                <a:hlinkClick r:id="rId7"/>
              </a:rPr>
              <a:t>https://www.agconfoodsafety.com/200-standard-operating-procedures.html</a:t>
            </a:r>
            <a:r>
              <a:rPr lang="en-US" sz="1200" dirty="0"/>
              <a:t> </a:t>
            </a:r>
          </a:p>
          <a:p>
            <a:pPr marL="181240" indent="-181240">
              <a:buFont typeface="Arial" panose="020B0604020202020204" pitchFamily="34" charset="0"/>
              <a:buChar char="•"/>
            </a:pPr>
            <a:r>
              <a:rPr lang="en-US" sz="1200" dirty="0"/>
              <a:t>COVID-19 Facility/Site Compliance:  Agricultural – Workforce Guidance </a:t>
            </a:r>
            <a:r>
              <a:rPr lang="en-US" sz="1200" u="sng" dirty="0">
                <a:hlinkClick r:id="rId8"/>
              </a:rPr>
              <a:t>https://psla.umd.edu/sites/psla.umd.edu/files/files/documents/Food%20Safety/Ag%20COVID19%20WorkforceGuidance_v1.pdf</a:t>
            </a:r>
            <a:r>
              <a:rPr lang="en-US" sz="1200" dirty="0"/>
              <a:t> </a:t>
            </a:r>
          </a:p>
          <a:p>
            <a:pPr marL="181240" indent="-181240">
              <a:buFont typeface="Arial" panose="020B0604020202020204" pitchFamily="34" charset="0"/>
              <a:buChar char="•"/>
            </a:pPr>
            <a:r>
              <a:rPr lang="en-US" sz="1200" dirty="0"/>
              <a:t>COVID-19 Facility/Site Compliance:  Agricultural – Workforce Training Guidance </a:t>
            </a:r>
            <a:r>
              <a:rPr lang="en-US" sz="1200" u="sng" dirty="0">
                <a:hlinkClick r:id="rId9"/>
              </a:rPr>
              <a:t>https://psla.umd.edu/sites/psla.umd.edu/files/files/documents/Food%20Safety/Ag%20COVID19%20WorkforceTraining_v1%20(1).pdf</a:t>
            </a:r>
            <a:r>
              <a:rPr lang="en-US" sz="1200" dirty="0"/>
              <a:t> </a:t>
            </a:r>
          </a:p>
          <a:p>
            <a:pPr marL="181240" indent="-181240" defTabSz="966612">
              <a:buFont typeface="Arial" panose="020B0604020202020204" pitchFamily="34" charset="0"/>
              <a:buChar char="•"/>
            </a:pPr>
            <a:r>
              <a:rPr lang="en-US" sz="1200" dirty="0"/>
              <a:t>COVID-19 disinfecting guidelines developed for produce farms </a:t>
            </a:r>
            <a:r>
              <a:rPr lang="en-US" sz="1200" u="sng" dirty="0">
                <a:hlinkClick r:id="rId10"/>
              </a:rPr>
              <a:t>https://vegetablegrowersnews.com/news/covid-19-disinfecting-guidelines-developed-for-produce-farms/</a:t>
            </a:r>
            <a:r>
              <a:rPr lang="en-US" sz="1200" dirty="0"/>
              <a:t> </a:t>
            </a:r>
          </a:p>
          <a:p>
            <a:endParaRPr lang="en-US" sz="1200" dirty="0" smtClean="0"/>
          </a:p>
          <a:p>
            <a:endParaRPr lang="en-US" sz="1200"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7</a:t>
            </a:fld>
            <a:endParaRPr lang="en-US" dirty="0"/>
          </a:p>
        </p:txBody>
      </p:sp>
    </p:spTree>
    <p:extLst>
      <p:ext uri="{BB962C8B-B14F-4D97-AF65-F5344CB8AC3E}">
        <p14:creationId xmlns:p14="http://schemas.microsoft.com/office/powerpoint/2010/main" val="100466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a:buFont typeface="Arial" panose="020B0604020202020204" pitchFamily="34" charset="0"/>
              <a:buChar char="•"/>
            </a:pPr>
            <a:r>
              <a:rPr lang="en-US" sz="1200" dirty="0" smtClean="0"/>
              <a:t>Infographic</a:t>
            </a:r>
            <a:r>
              <a:rPr lang="en-US" sz="1200" baseline="0" dirty="0" smtClean="0"/>
              <a:t> that will differentiate between Cleaning, Sanitizing and Disinfecting</a:t>
            </a:r>
            <a:endParaRPr lang="en-US" sz="1200" dirty="0" smtClean="0"/>
          </a:p>
          <a:p>
            <a:endParaRPr lang="en-US" sz="1200" dirty="0" smtClean="0"/>
          </a:p>
          <a:p>
            <a:r>
              <a:rPr lang="en-US" sz="1200" dirty="0" smtClean="0"/>
              <a:t>Resources</a:t>
            </a:r>
          </a:p>
          <a:p>
            <a:pPr marL="181240" indent="-181240" defTabSz="966612">
              <a:buFont typeface="Arial" panose="020B0604020202020204" pitchFamily="34" charset="0"/>
              <a:buChar char="•"/>
            </a:pPr>
            <a:r>
              <a:rPr lang="en-US" sz="1200" dirty="0"/>
              <a:t>Cleaning vs. Sanitizing </a:t>
            </a:r>
            <a:r>
              <a:rPr lang="en-US" sz="1200" u="sng" dirty="0">
                <a:hlinkClick r:id="rId3"/>
              </a:rPr>
              <a:t>https://producesafetyalliance.cornell.edu/sites/producesafetyalliance.cornell.edu/files/shared/documents/Cleaning-vs-Sanitizing.pdf</a:t>
            </a:r>
            <a:r>
              <a:rPr lang="en-US" sz="1200" dirty="0"/>
              <a:t> </a:t>
            </a:r>
          </a:p>
          <a:p>
            <a:pPr marL="181240" indent="-181240">
              <a:buFont typeface="Arial" panose="020B0604020202020204" pitchFamily="34" charset="0"/>
              <a:buChar char="•"/>
            </a:pPr>
            <a:r>
              <a:rPr lang="en-US" sz="1200" dirty="0"/>
              <a:t>COVID-19 Preventative Measures Cleaning, Sanitizing and Disinfecting </a:t>
            </a:r>
            <a:r>
              <a:rPr lang="en-US" sz="1200" u="sng" dirty="0">
                <a:hlinkClick r:id="rId4"/>
              </a:rPr>
              <a:t>https://healthyhomes.ces.ncsu.edu/2020/04/cleaning-sanitizing-and-disinfecting-whats-the-difference/</a:t>
            </a:r>
            <a:endParaRPr lang="en-US" sz="1200" dirty="0" smtClean="0"/>
          </a:p>
          <a:p>
            <a:endParaRPr lang="en-US" sz="1200" dirty="0"/>
          </a:p>
        </p:txBody>
      </p:sp>
      <p:sp>
        <p:nvSpPr>
          <p:cNvPr id="4" name="Slide Number Placeholder 3"/>
          <p:cNvSpPr>
            <a:spLocks noGrp="1"/>
          </p:cNvSpPr>
          <p:nvPr>
            <p:ph type="sldNum" sz="quarter" idx="5"/>
          </p:nvPr>
        </p:nvSpPr>
        <p:spPr/>
        <p:txBody>
          <a:bodyPr/>
          <a:lstStyle/>
          <a:p>
            <a:fld id="{6C57A5A0-1C2C-414E-8202-4CC0C112F958}" type="slidenum">
              <a:rPr lang="en-US" smtClean="0"/>
              <a:t>8</a:t>
            </a:fld>
            <a:endParaRPr lang="en-US" dirty="0"/>
          </a:p>
        </p:txBody>
      </p:sp>
      <p:sp>
        <p:nvSpPr>
          <p:cNvPr id="5" name="Header Placeholder 4"/>
          <p:cNvSpPr>
            <a:spLocks noGrp="1"/>
          </p:cNvSpPr>
          <p:nvPr>
            <p:ph type="hdr" sz="quarter" idx="10"/>
          </p:nvPr>
        </p:nvSpPr>
        <p:spPr/>
        <p:txBody>
          <a:bodyPr/>
          <a:lstStyle/>
          <a:p>
            <a:r>
              <a:rPr lang="en-US" dirty="0" smtClean="0"/>
              <a:t>Produce Safety During COVID-19 - Module C</a:t>
            </a:r>
            <a:endParaRPr lang="en-US" dirty="0"/>
          </a:p>
        </p:txBody>
      </p:sp>
    </p:spTree>
    <p:extLst>
      <p:ext uri="{BB962C8B-B14F-4D97-AF65-F5344CB8AC3E}">
        <p14:creationId xmlns:p14="http://schemas.microsoft.com/office/powerpoint/2010/main" val="294576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Notes</a:t>
            </a:r>
          </a:p>
          <a:p>
            <a:pPr marL="181240" indent="-181240" defTabSz="966612">
              <a:buFont typeface="Arial" panose="020B0604020202020204" pitchFamily="34" charset="0"/>
              <a:buChar char="•"/>
            </a:pPr>
            <a:r>
              <a:rPr lang="en-US" sz="1200" dirty="0">
                <a:ea typeface="Arial" panose="020B0604020202020204" pitchFamily="34" charset="0"/>
              </a:rPr>
              <a:t>You might already have a robust cleaning and sanitizing routine for your farm’s food contact surfaces like tools, totes and tables. </a:t>
            </a:r>
          </a:p>
          <a:p>
            <a:pPr marL="181240" indent="-181240" defTabSz="966612">
              <a:buFont typeface="Arial" panose="020B0604020202020204" pitchFamily="34" charset="0"/>
              <a:buChar char="•"/>
            </a:pPr>
            <a:r>
              <a:rPr lang="en-US" sz="1200" dirty="0">
                <a:ea typeface="Arial" panose="020B0604020202020204" pitchFamily="34" charset="0"/>
              </a:rPr>
              <a:t>Sanitizing for COVID-19 might not be significantly different from those current procedures, with the addition of more attention to the "high-touch" areas.</a:t>
            </a:r>
          </a:p>
          <a:p>
            <a:pPr marL="181240" indent="-181240" defTabSz="966612">
              <a:buFont typeface="Arial" panose="020B0604020202020204" pitchFamily="34" charset="0"/>
              <a:buChar char="•"/>
            </a:pPr>
            <a:r>
              <a:rPr lang="en-US" sz="1200" dirty="0">
                <a:ea typeface="Arial" panose="020B0604020202020204" pitchFamily="34" charset="0"/>
              </a:rPr>
              <a:t>However, some items and areas should be frequently cleaned and sanitized such as door handles, equipment, bins, point of sale equipment, chairs, tables and other heavily touched surfaces.</a:t>
            </a:r>
          </a:p>
          <a:p>
            <a:endParaRPr lang="en-US" sz="1200" dirty="0" smtClean="0"/>
          </a:p>
          <a:p>
            <a:r>
              <a:rPr lang="en-US" sz="1200" dirty="0" smtClean="0"/>
              <a:t>Resources</a:t>
            </a:r>
          </a:p>
          <a:p>
            <a:pPr marL="181240" indent="-181240">
              <a:buFont typeface="Arial" panose="020B0604020202020204" pitchFamily="34" charset="0"/>
              <a:buChar char="•"/>
            </a:pPr>
            <a:r>
              <a:rPr lang="en-US" sz="1200" dirty="0"/>
              <a:t>COVID-19 disinfecting guidelines developed for produce farms </a:t>
            </a:r>
            <a:r>
              <a:rPr lang="en-US" sz="1200" u="sng" dirty="0">
                <a:hlinkClick r:id="rId3"/>
              </a:rPr>
              <a:t>https://vegetablegrowersnews.com/news/covid-19-disinfecting-guidelines-developed-for-produce-farms/</a:t>
            </a:r>
            <a:r>
              <a:rPr lang="en-US" sz="1200" dirty="0"/>
              <a:t> </a:t>
            </a:r>
          </a:p>
          <a:p>
            <a:pPr marL="181240" indent="-181240" defTabSz="966612">
              <a:buFont typeface="Arial" panose="020B0604020202020204" pitchFamily="34" charset="0"/>
              <a:buChar char="•"/>
            </a:pPr>
            <a:r>
              <a:rPr lang="en-US" sz="1200" dirty="0"/>
              <a:t>Interim Standard Operating Procedure (SOP) for Cleaning and Disinfection of High Touch Surfaces on Farms during communicable disease outbreak of COVID-19 </a:t>
            </a:r>
            <a:r>
              <a:rPr lang="en-US" sz="1200" u="sng" dirty="0">
                <a:hlinkClick r:id="rId4"/>
              </a:rPr>
              <a:t>https://www.calstrawberry.com/Portals/2/Documents/Announcements/2020/SOP%20for%20Cleaning%20High-Touch%20Surfaces%20During%20COVID-19.pdf?ver=2020-06-03-143716-437</a:t>
            </a:r>
            <a:r>
              <a:rPr lang="en-US" sz="1200" dirty="0"/>
              <a:t>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Produce Safety During COVID-19 - Module C</a:t>
            </a:r>
            <a:endParaRPr lang="en-US" dirty="0"/>
          </a:p>
        </p:txBody>
      </p:sp>
      <p:sp>
        <p:nvSpPr>
          <p:cNvPr id="5" name="Slide Number Placeholder 4"/>
          <p:cNvSpPr>
            <a:spLocks noGrp="1"/>
          </p:cNvSpPr>
          <p:nvPr>
            <p:ph type="sldNum" sz="quarter" idx="11"/>
          </p:nvPr>
        </p:nvSpPr>
        <p:spPr/>
        <p:txBody>
          <a:bodyPr/>
          <a:lstStyle/>
          <a:p>
            <a:fld id="{6C57A5A0-1C2C-414E-8202-4CC0C112F958}" type="slidenum">
              <a:rPr lang="en-US" smtClean="0"/>
              <a:t>9</a:t>
            </a:fld>
            <a:endParaRPr lang="en-US" dirty="0"/>
          </a:p>
        </p:txBody>
      </p:sp>
    </p:spTree>
    <p:extLst>
      <p:ext uri="{BB962C8B-B14F-4D97-AF65-F5344CB8AC3E}">
        <p14:creationId xmlns:p14="http://schemas.microsoft.com/office/powerpoint/2010/main" val="406188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9516A1-EB4E-47FB-8E25-D9928D2F2EB1}" type="datetime1">
              <a:rPr lang="en-US" smtClean="0"/>
              <a:t>5/23/2021</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mn-lt"/>
              </a:defRPr>
            </a:lvl1p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7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7D22-1778-4767-A0BE-A765EB75D9E7}" type="datetime1">
              <a:rPr lang="en-US" smtClean="0"/>
              <a:t>5/23/2021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Produce Safety during COVID-19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967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01FB1-3CAE-414B-AA3D-9BC2F775C474}" type="datetime1">
              <a:rPr lang="en-US" smtClean="0"/>
              <a:t>5/23/2021</a:t>
            </a:fld>
            <a:endParaRPr lang="en-US" dirty="0"/>
          </a:p>
        </p:txBody>
      </p:sp>
      <p:sp>
        <p:nvSpPr>
          <p:cNvPr id="6" name="Footer Placeholder 5"/>
          <p:cNvSpPr>
            <a:spLocks noGrp="1"/>
          </p:cNvSpPr>
          <p:nvPr>
            <p:ph type="ftr" sz="quarter" idx="11"/>
          </p:nvPr>
        </p:nvSpPr>
        <p:spPr/>
        <p:txBody>
          <a:bodyPr/>
          <a:lstStyle/>
          <a:p>
            <a:r>
              <a:rPr lang="en-US" dirty="0"/>
              <a:t>Produce Safety during COVID-19</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46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8D984-7C9E-4A48-9746-CAFABAACE128}" type="datetime1">
              <a:rPr lang="en-US" smtClean="0"/>
              <a:t>5/23/2021</a:t>
            </a:fld>
            <a:endParaRPr lang="en-US" dirty="0"/>
          </a:p>
        </p:txBody>
      </p:sp>
      <p:sp>
        <p:nvSpPr>
          <p:cNvPr id="5" name="Footer Placeholder 4"/>
          <p:cNvSpPr>
            <a:spLocks noGrp="1"/>
          </p:cNvSpPr>
          <p:nvPr>
            <p:ph type="ftr" sz="quarter" idx="11"/>
          </p:nvPr>
        </p:nvSpPr>
        <p:spPr/>
        <p:txBody>
          <a:body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35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31056-69AB-4D4D-B8AC-0A6D347355A6}" type="datetime1">
              <a:rPr lang="en-US" smtClean="0"/>
              <a:t>5/23/2021</a:t>
            </a:fld>
            <a:endParaRPr lang="en-US" dirty="0"/>
          </a:p>
        </p:txBody>
      </p:sp>
      <p:sp>
        <p:nvSpPr>
          <p:cNvPr id="5" name="Footer Placeholder 4"/>
          <p:cNvSpPr>
            <a:spLocks noGrp="1"/>
          </p:cNvSpPr>
          <p:nvPr>
            <p:ph type="ftr" sz="quarter" idx="11"/>
          </p:nvPr>
        </p:nvSpPr>
        <p:spPr/>
        <p:txBody>
          <a:body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364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C26C38-6F46-4929-A8F3-EC79E49910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A86D497-B0E2-4723-9E3F-F37B79DEE97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C3BAF1-AF81-4D37-9462-B5E779605BB8}"/>
              </a:ext>
            </a:extLst>
          </p:cNvPr>
          <p:cNvSpPr>
            <a:spLocks noGrp="1"/>
          </p:cNvSpPr>
          <p:nvPr>
            <p:ph type="dt" sz="half" idx="10"/>
          </p:nvPr>
        </p:nvSpPr>
        <p:spPr/>
        <p:txBody>
          <a:bodyPr/>
          <a:lstStyle/>
          <a:p>
            <a:fld id="{C75AF452-963B-49FD-B7D2-E9F19E835088}" type="datetime1">
              <a:rPr lang="en-US" smtClean="0"/>
              <a:t>5/23/2021</a:t>
            </a:fld>
            <a:endParaRPr lang="en-US" dirty="0"/>
          </a:p>
        </p:txBody>
      </p:sp>
      <p:sp>
        <p:nvSpPr>
          <p:cNvPr id="5" name="Footer Placeholder 4">
            <a:extLst>
              <a:ext uri="{FF2B5EF4-FFF2-40B4-BE49-F238E27FC236}">
                <a16:creationId xmlns="" xmlns:a16="http://schemas.microsoft.com/office/drawing/2014/main" id="{107ED2D9-75CF-43A2-94E3-A90538307947}"/>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 xmlns:a16="http://schemas.microsoft.com/office/drawing/2014/main" id="{E689D1FF-E973-43B9-8151-62B055CC532B}"/>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902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26393-39E7-4D0D-AC20-619DD7DCC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CDE34F5-0DCC-4958-8374-B03B1CBD6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CBEDD4-45C8-41F1-85E7-116B34ABCEC3}"/>
              </a:ext>
            </a:extLst>
          </p:cNvPr>
          <p:cNvSpPr>
            <a:spLocks noGrp="1"/>
          </p:cNvSpPr>
          <p:nvPr>
            <p:ph type="dt" sz="half" idx="10"/>
          </p:nvPr>
        </p:nvSpPr>
        <p:spPr/>
        <p:txBody>
          <a:bodyPr/>
          <a:lstStyle/>
          <a:p>
            <a:fld id="{23490F46-1D82-4F08-9A9C-CDED968E289B}" type="datetime1">
              <a:rPr lang="en-US" smtClean="0"/>
              <a:t>5/23/2021</a:t>
            </a:fld>
            <a:endParaRPr lang="en-US" dirty="0"/>
          </a:p>
        </p:txBody>
      </p:sp>
      <p:sp>
        <p:nvSpPr>
          <p:cNvPr id="5" name="Footer Placeholder 4">
            <a:extLst>
              <a:ext uri="{FF2B5EF4-FFF2-40B4-BE49-F238E27FC236}">
                <a16:creationId xmlns="" xmlns:a16="http://schemas.microsoft.com/office/drawing/2014/main" id="{B84FABC5-15C8-43D6-8F4A-1A0F81C97F42}"/>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 xmlns:a16="http://schemas.microsoft.com/office/drawing/2014/main" id="{C0536B16-9DD3-4FB7-9703-EFE331EDFF4A}"/>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48844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48551-DB40-493F-A86F-1CD516C7FA2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27F0679-D912-43ED-B08B-9A4FC0BA88D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3D9594D-659B-4D9E-9574-4ABEB00D9F48}"/>
              </a:ext>
            </a:extLst>
          </p:cNvPr>
          <p:cNvSpPr>
            <a:spLocks noGrp="1"/>
          </p:cNvSpPr>
          <p:nvPr>
            <p:ph type="dt" sz="half" idx="10"/>
          </p:nvPr>
        </p:nvSpPr>
        <p:spPr/>
        <p:txBody>
          <a:bodyPr/>
          <a:lstStyle/>
          <a:p>
            <a:fld id="{3970EF03-C214-48AB-9D60-182CFED36B88}" type="datetime1">
              <a:rPr lang="en-US" smtClean="0"/>
              <a:t>5/23/2021</a:t>
            </a:fld>
            <a:endParaRPr lang="en-US" dirty="0"/>
          </a:p>
        </p:txBody>
      </p:sp>
      <p:sp>
        <p:nvSpPr>
          <p:cNvPr id="5" name="Footer Placeholder 4">
            <a:extLst>
              <a:ext uri="{FF2B5EF4-FFF2-40B4-BE49-F238E27FC236}">
                <a16:creationId xmlns="" xmlns:a16="http://schemas.microsoft.com/office/drawing/2014/main" id="{FDAB9061-62B1-4985-A068-CDF701E690C4}"/>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 xmlns:a16="http://schemas.microsoft.com/office/drawing/2014/main" id="{3C759190-7E72-4D47-B738-CADC35B86ECC}"/>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172897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A8421-CF02-457D-AC46-92F82F95A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73192-059D-4955-8AD6-CB1E07DC94C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AA80E90-12C7-4A6E-AAC0-CD0A6FDA66D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24926E2-E3F1-4904-9010-067669E99932}"/>
              </a:ext>
            </a:extLst>
          </p:cNvPr>
          <p:cNvSpPr>
            <a:spLocks noGrp="1"/>
          </p:cNvSpPr>
          <p:nvPr>
            <p:ph type="dt" sz="half" idx="10"/>
          </p:nvPr>
        </p:nvSpPr>
        <p:spPr/>
        <p:txBody>
          <a:bodyPr/>
          <a:lstStyle/>
          <a:p>
            <a:fld id="{6859A7ED-3426-4E86-AD7F-D0571C37761A}" type="datetime1">
              <a:rPr lang="en-US" smtClean="0"/>
              <a:t>5/23/2021</a:t>
            </a:fld>
            <a:endParaRPr lang="en-US" dirty="0"/>
          </a:p>
        </p:txBody>
      </p:sp>
      <p:sp>
        <p:nvSpPr>
          <p:cNvPr id="6" name="Footer Placeholder 5">
            <a:extLst>
              <a:ext uri="{FF2B5EF4-FFF2-40B4-BE49-F238E27FC236}">
                <a16:creationId xmlns="" xmlns:a16="http://schemas.microsoft.com/office/drawing/2014/main" id="{E785FC2F-3F39-4B34-9753-8415E0FB8A04}"/>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 xmlns:a16="http://schemas.microsoft.com/office/drawing/2014/main" id="{C018EA8F-E594-4D25-8A42-645D326C13BF}"/>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414837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186F05-EFFF-4393-B9A5-94DF5FE06FA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C943EF1-EB0F-4D3E-AE18-36B96A6499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8076A48-9817-40CD-BFCE-2E4A6017760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0AC2F4E-9DA4-4F7F-9483-4BC4A2AC8E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D6F7482-15F0-4B79-B613-B0609FFBAE5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DDBD17C-D164-477A-B03B-B26A01A7A78C}"/>
              </a:ext>
            </a:extLst>
          </p:cNvPr>
          <p:cNvSpPr>
            <a:spLocks noGrp="1"/>
          </p:cNvSpPr>
          <p:nvPr>
            <p:ph type="dt" sz="half" idx="10"/>
          </p:nvPr>
        </p:nvSpPr>
        <p:spPr/>
        <p:txBody>
          <a:bodyPr/>
          <a:lstStyle/>
          <a:p>
            <a:fld id="{ADFFB749-50F2-4A59-9FA2-08B2A4E8A6B4}" type="datetime1">
              <a:rPr lang="en-US" smtClean="0"/>
              <a:t>5/23/2021</a:t>
            </a:fld>
            <a:endParaRPr lang="en-US" dirty="0"/>
          </a:p>
        </p:txBody>
      </p:sp>
      <p:sp>
        <p:nvSpPr>
          <p:cNvPr id="8" name="Footer Placeholder 7">
            <a:extLst>
              <a:ext uri="{FF2B5EF4-FFF2-40B4-BE49-F238E27FC236}">
                <a16:creationId xmlns="" xmlns:a16="http://schemas.microsoft.com/office/drawing/2014/main" id="{C6F834A5-A5EF-4B98-A0E8-70EAE9CA79F1}"/>
              </a:ext>
            </a:extLst>
          </p:cNvPr>
          <p:cNvSpPr>
            <a:spLocks noGrp="1"/>
          </p:cNvSpPr>
          <p:nvPr>
            <p:ph type="ftr" sz="quarter" idx="11"/>
          </p:nvPr>
        </p:nvSpPr>
        <p:spPr/>
        <p:txBody>
          <a:bodyPr/>
          <a:lstStyle/>
          <a:p>
            <a:r>
              <a:rPr lang="en-US" dirty="0"/>
              <a:t>Produce Safety during COVID-19</a:t>
            </a:r>
          </a:p>
        </p:txBody>
      </p:sp>
      <p:sp>
        <p:nvSpPr>
          <p:cNvPr id="9" name="Slide Number Placeholder 8">
            <a:extLst>
              <a:ext uri="{FF2B5EF4-FFF2-40B4-BE49-F238E27FC236}">
                <a16:creationId xmlns="" xmlns:a16="http://schemas.microsoft.com/office/drawing/2014/main" id="{22E4891B-07E7-40B7-ABF4-A2397CB4D0A9}"/>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32319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328FD0-41BF-4EDA-B1E7-E41FC9A87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C45C9AA-E113-41B2-A3CB-010F1224C410}"/>
              </a:ext>
            </a:extLst>
          </p:cNvPr>
          <p:cNvSpPr>
            <a:spLocks noGrp="1"/>
          </p:cNvSpPr>
          <p:nvPr>
            <p:ph type="dt" sz="half" idx="10"/>
          </p:nvPr>
        </p:nvSpPr>
        <p:spPr/>
        <p:txBody>
          <a:bodyPr/>
          <a:lstStyle/>
          <a:p>
            <a:fld id="{21C7B760-7457-4A37-8DBD-D6899AE85E6E}" type="datetime1">
              <a:rPr lang="en-US" smtClean="0"/>
              <a:t>5/23/2021</a:t>
            </a:fld>
            <a:endParaRPr lang="en-US" dirty="0"/>
          </a:p>
        </p:txBody>
      </p:sp>
      <p:sp>
        <p:nvSpPr>
          <p:cNvPr id="4" name="Footer Placeholder 3">
            <a:extLst>
              <a:ext uri="{FF2B5EF4-FFF2-40B4-BE49-F238E27FC236}">
                <a16:creationId xmlns="" xmlns:a16="http://schemas.microsoft.com/office/drawing/2014/main" id="{42A7D427-C346-40DB-BF02-6F0D1A335FDE}"/>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 xmlns:a16="http://schemas.microsoft.com/office/drawing/2014/main" id="{8DEFF5D1-CE10-4FAA-8C12-75319FC9F000}"/>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4114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67629"/>
          </a:xfrm>
        </p:spPr>
        <p:txBody>
          <a:bodyPr/>
          <a:lstStyle>
            <a:lvl1pPr>
              <a:defRPr b="1">
                <a:latin typeface="+mj-lt"/>
              </a:defRPr>
            </a:lvl1pPr>
          </a:lstStyle>
          <a:p>
            <a:r>
              <a:rPr lang="en-US" dirty="0"/>
              <a:t>Click to edit Master title style</a:t>
            </a:r>
          </a:p>
        </p:txBody>
      </p:sp>
      <p:sp>
        <p:nvSpPr>
          <p:cNvPr id="3" name="Content Placeholder 2"/>
          <p:cNvSpPr>
            <a:spLocks noGrp="1"/>
          </p:cNvSpPr>
          <p:nvPr>
            <p:ph idx="1"/>
          </p:nvPr>
        </p:nvSpPr>
        <p:spPr>
          <a:xfrm>
            <a:off x="822959" y="1870365"/>
            <a:ext cx="7543801" cy="3998730"/>
          </a:xfrm>
        </p:spPr>
        <p:txBody>
          <a:bodyPr/>
          <a:lstStyle>
            <a:lvl1pPr>
              <a:defRPr sz="2600"/>
            </a:lvl1pPr>
            <a:lvl2pPr marL="384048" indent="-182880">
              <a:buFont typeface="Wingdings" panose="05000000000000000000" pitchFamily="2" charset="2"/>
              <a:buChar char="Ø"/>
              <a:defRPr sz="2400"/>
            </a:lvl2pPr>
            <a:lvl3pPr marL="566928" indent="-182880">
              <a:buFont typeface="Wingdings" panose="05000000000000000000" pitchFamily="2" charset="2"/>
              <a:buChar char="v"/>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83676D1-18BA-4542-A0C3-35BD2B3050ED}" type="datetime1">
              <a:rPr lang="en-US" smtClean="0"/>
              <a:t>5/23/2021</a:t>
            </a:fld>
            <a:endParaRPr lang="en-US" dirty="0"/>
          </a:p>
        </p:txBody>
      </p:sp>
      <p:sp>
        <p:nvSpPr>
          <p:cNvPr id="5" name="Footer Placeholder 4"/>
          <p:cNvSpPr>
            <a:spLocks noGrp="1"/>
          </p:cNvSpPr>
          <p:nvPr>
            <p:ph type="ftr" sz="quarter" idx="11"/>
          </p:nvPr>
        </p:nvSpPr>
        <p:spPr/>
        <p:txBody>
          <a:bodyPr/>
          <a:lstStyle>
            <a:lvl1pPr>
              <a:defRPr sz="1800">
                <a:solidFill>
                  <a:schemeClr val="bg1"/>
                </a:solidFill>
                <a:latin typeface="+mn-lt"/>
              </a:defRPr>
            </a:lvl1pPr>
          </a:lstStyle>
          <a:p>
            <a:r>
              <a:rPr lang="en-US" dirty="0"/>
              <a:t>Produce Safety during COVID-19</a:t>
            </a:r>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43834521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ECE0798-7FE9-4FE0-9028-BDB024B05DBB}"/>
              </a:ext>
            </a:extLst>
          </p:cNvPr>
          <p:cNvSpPr>
            <a:spLocks noGrp="1"/>
          </p:cNvSpPr>
          <p:nvPr>
            <p:ph type="dt" sz="half" idx="10"/>
          </p:nvPr>
        </p:nvSpPr>
        <p:spPr/>
        <p:txBody>
          <a:bodyPr/>
          <a:lstStyle/>
          <a:p>
            <a:fld id="{8ED75F37-E816-4D02-AE47-9AC6A6F1DB3C}" type="datetime1">
              <a:rPr lang="en-US" smtClean="0"/>
              <a:t>5/23/2021</a:t>
            </a:fld>
            <a:endParaRPr lang="en-US" dirty="0"/>
          </a:p>
        </p:txBody>
      </p:sp>
      <p:sp>
        <p:nvSpPr>
          <p:cNvPr id="3" name="Footer Placeholder 2">
            <a:extLst>
              <a:ext uri="{FF2B5EF4-FFF2-40B4-BE49-F238E27FC236}">
                <a16:creationId xmlns="" xmlns:a16="http://schemas.microsoft.com/office/drawing/2014/main" id="{7C228130-35EC-45F7-97A5-E4E546EE162B}"/>
              </a:ext>
            </a:extLst>
          </p:cNvPr>
          <p:cNvSpPr>
            <a:spLocks noGrp="1"/>
          </p:cNvSpPr>
          <p:nvPr>
            <p:ph type="ftr" sz="quarter" idx="11"/>
          </p:nvPr>
        </p:nvSpPr>
        <p:spPr/>
        <p:txBody>
          <a:bodyPr/>
          <a:lstStyle/>
          <a:p>
            <a:r>
              <a:rPr lang="en-US" dirty="0"/>
              <a:t>Produce Safety during COVID-19</a:t>
            </a:r>
          </a:p>
        </p:txBody>
      </p:sp>
      <p:sp>
        <p:nvSpPr>
          <p:cNvPr id="4" name="Slide Number Placeholder 3">
            <a:extLst>
              <a:ext uri="{FF2B5EF4-FFF2-40B4-BE49-F238E27FC236}">
                <a16:creationId xmlns="" xmlns:a16="http://schemas.microsoft.com/office/drawing/2014/main" id="{735EB1AD-0E86-41A4-A5A2-6CFB6C39FC5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673835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CD842-05F0-4232-8188-6FC6A8CF27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9A77E1D-AAE3-44EC-8637-223AACF35B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B8212FD-62CB-48D4-8537-18C87B9EB2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69FA9FF-FA97-4D8D-B491-3ACBF829AAAE}"/>
              </a:ext>
            </a:extLst>
          </p:cNvPr>
          <p:cNvSpPr>
            <a:spLocks noGrp="1"/>
          </p:cNvSpPr>
          <p:nvPr>
            <p:ph type="dt" sz="half" idx="10"/>
          </p:nvPr>
        </p:nvSpPr>
        <p:spPr/>
        <p:txBody>
          <a:bodyPr/>
          <a:lstStyle/>
          <a:p>
            <a:fld id="{6959C7C7-DA5E-45B8-9FD9-89058D740639}" type="datetime1">
              <a:rPr lang="en-US" smtClean="0"/>
              <a:t>5/23/2021</a:t>
            </a:fld>
            <a:endParaRPr lang="en-US" dirty="0"/>
          </a:p>
        </p:txBody>
      </p:sp>
      <p:sp>
        <p:nvSpPr>
          <p:cNvPr id="6" name="Footer Placeholder 5">
            <a:extLst>
              <a:ext uri="{FF2B5EF4-FFF2-40B4-BE49-F238E27FC236}">
                <a16:creationId xmlns="" xmlns:a16="http://schemas.microsoft.com/office/drawing/2014/main" id="{290E1214-9760-4C62-A36D-15091E5AB261}"/>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 xmlns:a16="http://schemas.microsoft.com/office/drawing/2014/main" id="{360D4FA5-90DF-443C-9CB2-7B88CCAB55DE}"/>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290729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08FE3-CA0D-443C-889F-F14B0D0E42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F4BB28C-C6C0-4A0C-9001-DC4256A1BD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B96FAF4E-ECA4-41B3-8A9F-E7CF4F9F99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F76CE1-E3A7-4E8B-907B-1A1C5D630D72}"/>
              </a:ext>
            </a:extLst>
          </p:cNvPr>
          <p:cNvSpPr>
            <a:spLocks noGrp="1"/>
          </p:cNvSpPr>
          <p:nvPr>
            <p:ph type="dt" sz="half" idx="10"/>
          </p:nvPr>
        </p:nvSpPr>
        <p:spPr/>
        <p:txBody>
          <a:bodyPr/>
          <a:lstStyle/>
          <a:p>
            <a:fld id="{FCFD4492-04B0-47FF-8FEE-9DAF3545654F}" type="datetime1">
              <a:rPr lang="en-US" smtClean="0"/>
              <a:t>5/23/2021</a:t>
            </a:fld>
            <a:endParaRPr lang="en-US" dirty="0"/>
          </a:p>
        </p:txBody>
      </p:sp>
      <p:sp>
        <p:nvSpPr>
          <p:cNvPr id="6" name="Footer Placeholder 5">
            <a:extLst>
              <a:ext uri="{FF2B5EF4-FFF2-40B4-BE49-F238E27FC236}">
                <a16:creationId xmlns="" xmlns:a16="http://schemas.microsoft.com/office/drawing/2014/main" id="{DDD363D6-E35F-4F03-B642-B19D982DDB8B}"/>
              </a:ext>
            </a:extLst>
          </p:cNvPr>
          <p:cNvSpPr>
            <a:spLocks noGrp="1"/>
          </p:cNvSpPr>
          <p:nvPr>
            <p:ph type="ftr" sz="quarter" idx="11"/>
          </p:nvPr>
        </p:nvSpPr>
        <p:spPr/>
        <p:txBody>
          <a:bodyPr/>
          <a:lstStyle/>
          <a:p>
            <a:r>
              <a:rPr lang="en-US" dirty="0"/>
              <a:t>Produce Safety during COVID-19</a:t>
            </a:r>
          </a:p>
        </p:txBody>
      </p:sp>
      <p:sp>
        <p:nvSpPr>
          <p:cNvPr id="7" name="Slide Number Placeholder 6">
            <a:extLst>
              <a:ext uri="{FF2B5EF4-FFF2-40B4-BE49-F238E27FC236}">
                <a16:creationId xmlns="" xmlns:a16="http://schemas.microsoft.com/office/drawing/2014/main" id="{03AE3D9D-97E2-425A-92C4-8CD96D23197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73262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58C8BB-B3B4-4CC3-B77D-91DFA98D5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8A64FBA-3E75-49D8-B26A-A2F234D1A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F7A7EC-31B8-4337-8DF0-6DAEEA8E630B}"/>
              </a:ext>
            </a:extLst>
          </p:cNvPr>
          <p:cNvSpPr>
            <a:spLocks noGrp="1"/>
          </p:cNvSpPr>
          <p:nvPr>
            <p:ph type="dt" sz="half" idx="10"/>
          </p:nvPr>
        </p:nvSpPr>
        <p:spPr/>
        <p:txBody>
          <a:bodyPr/>
          <a:lstStyle/>
          <a:p>
            <a:fld id="{F4CBFE9B-9431-453B-BCB9-E7674FAFE62B}" type="datetime1">
              <a:rPr lang="en-US" smtClean="0"/>
              <a:t>5/23/2021</a:t>
            </a:fld>
            <a:endParaRPr lang="en-US" dirty="0"/>
          </a:p>
        </p:txBody>
      </p:sp>
      <p:sp>
        <p:nvSpPr>
          <p:cNvPr id="5" name="Footer Placeholder 4">
            <a:extLst>
              <a:ext uri="{FF2B5EF4-FFF2-40B4-BE49-F238E27FC236}">
                <a16:creationId xmlns="" xmlns:a16="http://schemas.microsoft.com/office/drawing/2014/main" id="{91F4E3BB-CEA3-4B29-B28E-0C1EFB957404}"/>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 xmlns:a16="http://schemas.microsoft.com/office/drawing/2014/main" id="{A82B5793-BB3C-44BC-8E29-BA9562CB8C84}"/>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139425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2404D80-E42A-452D-88C2-5F0A9546B2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00843A-F643-4AEE-AF54-52211A80EF3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0A1553-83F8-46E0-9D29-2F8473E6C553}"/>
              </a:ext>
            </a:extLst>
          </p:cNvPr>
          <p:cNvSpPr>
            <a:spLocks noGrp="1"/>
          </p:cNvSpPr>
          <p:nvPr>
            <p:ph type="dt" sz="half" idx="10"/>
          </p:nvPr>
        </p:nvSpPr>
        <p:spPr/>
        <p:txBody>
          <a:bodyPr/>
          <a:lstStyle/>
          <a:p>
            <a:fld id="{FE2F412C-8B7C-46A6-9E88-05884E5AFE1B}" type="datetime1">
              <a:rPr lang="en-US" smtClean="0"/>
              <a:t>5/23/2021</a:t>
            </a:fld>
            <a:endParaRPr lang="en-US" dirty="0"/>
          </a:p>
        </p:txBody>
      </p:sp>
      <p:sp>
        <p:nvSpPr>
          <p:cNvPr id="5" name="Footer Placeholder 4">
            <a:extLst>
              <a:ext uri="{FF2B5EF4-FFF2-40B4-BE49-F238E27FC236}">
                <a16:creationId xmlns="" xmlns:a16="http://schemas.microsoft.com/office/drawing/2014/main" id="{B7A3F46B-F01E-477E-83D2-969C78548425}"/>
              </a:ext>
            </a:extLst>
          </p:cNvPr>
          <p:cNvSpPr>
            <a:spLocks noGrp="1"/>
          </p:cNvSpPr>
          <p:nvPr>
            <p:ph type="ftr" sz="quarter" idx="11"/>
          </p:nvPr>
        </p:nvSpPr>
        <p:spPr/>
        <p:txBody>
          <a:bodyPr/>
          <a:lstStyle/>
          <a:p>
            <a:r>
              <a:rPr lang="en-US" dirty="0"/>
              <a:t>Produce Safety during COVID-19</a:t>
            </a:r>
          </a:p>
        </p:txBody>
      </p:sp>
      <p:sp>
        <p:nvSpPr>
          <p:cNvPr id="6" name="Slide Number Placeholder 5">
            <a:extLst>
              <a:ext uri="{FF2B5EF4-FFF2-40B4-BE49-F238E27FC236}">
                <a16:creationId xmlns="" xmlns:a16="http://schemas.microsoft.com/office/drawing/2014/main" id="{2C09937E-5697-4695-AFDB-A57D5488E51D}"/>
              </a:ext>
            </a:extLst>
          </p:cNvPr>
          <p:cNvSpPr>
            <a:spLocks noGrp="1"/>
          </p:cNvSpPr>
          <p:nvPr>
            <p:ph type="sldNum" sz="quarter" idx="12"/>
          </p:nvPr>
        </p:nvSpPr>
        <p:spPr/>
        <p:txBody>
          <a:bodyPr/>
          <a:lstStyle/>
          <a:p>
            <a:fld id="{252480B2-A1B9-4E86-B401-A3D7BF5F882C}" type="slidenum">
              <a:rPr lang="en-US" smtClean="0"/>
              <a:t>‹#›</a:t>
            </a:fld>
            <a:endParaRPr lang="en-US" dirty="0"/>
          </a:p>
        </p:txBody>
      </p:sp>
    </p:spTree>
    <p:extLst>
      <p:ext uri="{BB962C8B-B14F-4D97-AF65-F5344CB8AC3E}">
        <p14:creationId xmlns:p14="http://schemas.microsoft.com/office/powerpoint/2010/main" val="373823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0F71D6-7B5F-40D8-A288-6016F969E01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 xmlns:a16="http://schemas.microsoft.com/office/drawing/2014/main" id="{7B0A89D9-3D90-4111-B64B-DCC495E3B997}"/>
              </a:ext>
            </a:extLst>
          </p:cNvPr>
          <p:cNvSpPr>
            <a:spLocks noGrp="1"/>
          </p:cNvSpPr>
          <p:nvPr>
            <p:ph type="dt" sz="half" idx="10"/>
          </p:nvPr>
        </p:nvSpPr>
        <p:spPr/>
        <p:txBody>
          <a:bodyPr/>
          <a:lstStyle/>
          <a:p>
            <a:fld id="{AC0BE6EB-DEDD-4D85-9C17-44AF90FB87F5}" type="datetime1">
              <a:rPr lang="en-US" smtClean="0"/>
              <a:t>5/23/2021</a:t>
            </a:fld>
            <a:endParaRPr lang="en-US" dirty="0"/>
          </a:p>
        </p:txBody>
      </p:sp>
      <p:sp>
        <p:nvSpPr>
          <p:cNvPr id="7" name="Footer Placeholder 6">
            <a:extLst>
              <a:ext uri="{FF2B5EF4-FFF2-40B4-BE49-F238E27FC236}">
                <a16:creationId xmlns="" xmlns:a16="http://schemas.microsoft.com/office/drawing/2014/main" id="{2A69CD18-47EA-491A-8B04-65690CE8EAC6}"/>
              </a:ext>
            </a:extLst>
          </p:cNvPr>
          <p:cNvSpPr>
            <a:spLocks noGrp="1"/>
          </p:cNvSpPr>
          <p:nvPr>
            <p:ph type="ftr" sz="quarter" idx="11"/>
          </p:nvPr>
        </p:nvSpPr>
        <p:spPr/>
        <p:txBody>
          <a:bodyPr/>
          <a:lstStyle/>
          <a:p>
            <a:r>
              <a:rPr lang="en-US" dirty="0"/>
              <a:t>Produce Safety during COVID-19</a:t>
            </a:r>
          </a:p>
        </p:txBody>
      </p:sp>
      <p:sp>
        <p:nvSpPr>
          <p:cNvPr id="8" name="Slide Number Placeholder 7">
            <a:extLst>
              <a:ext uri="{FF2B5EF4-FFF2-40B4-BE49-F238E27FC236}">
                <a16:creationId xmlns="" xmlns:a16="http://schemas.microsoft.com/office/drawing/2014/main" id="{0DF6BFF9-830A-436A-B46E-08D45289AFD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219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21034-C428-459B-AA3C-9F28905FB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71FC62A-CF17-487D-95E0-BD4EF96E447F}"/>
              </a:ext>
            </a:extLst>
          </p:cNvPr>
          <p:cNvSpPr>
            <a:spLocks noGrp="1"/>
          </p:cNvSpPr>
          <p:nvPr>
            <p:ph type="dt" sz="half" idx="10"/>
          </p:nvPr>
        </p:nvSpPr>
        <p:spPr/>
        <p:txBody>
          <a:bodyPr/>
          <a:lstStyle/>
          <a:p>
            <a:fld id="{D6C200B8-1E19-44A7-BC2F-E6DDF627B99F}" type="datetime1">
              <a:rPr lang="en-US" smtClean="0"/>
              <a:t>5/23/2021</a:t>
            </a:fld>
            <a:endParaRPr lang="en-US" dirty="0"/>
          </a:p>
        </p:txBody>
      </p:sp>
      <p:sp>
        <p:nvSpPr>
          <p:cNvPr id="4" name="Footer Placeholder 3">
            <a:extLst>
              <a:ext uri="{FF2B5EF4-FFF2-40B4-BE49-F238E27FC236}">
                <a16:creationId xmlns="" xmlns:a16="http://schemas.microsoft.com/office/drawing/2014/main" id="{D5565FF8-5B13-4740-9C4F-9222D9AC76F5}"/>
              </a:ext>
            </a:extLst>
          </p:cNvPr>
          <p:cNvSpPr>
            <a:spLocks noGrp="1"/>
          </p:cNvSpPr>
          <p:nvPr>
            <p:ph type="ftr" sz="quarter" idx="11"/>
          </p:nvPr>
        </p:nvSpPr>
        <p:spPr/>
        <p:txBody>
          <a:bodyPr/>
          <a:lstStyle/>
          <a:p>
            <a:r>
              <a:rPr lang="en-US" dirty="0"/>
              <a:t>Produce Safety during COVID-19</a:t>
            </a:r>
          </a:p>
        </p:txBody>
      </p:sp>
      <p:sp>
        <p:nvSpPr>
          <p:cNvPr id="5" name="Slide Number Placeholder 4">
            <a:extLst>
              <a:ext uri="{FF2B5EF4-FFF2-40B4-BE49-F238E27FC236}">
                <a16:creationId xmlns="" xmlns:a16="http://schemas.microsoft.com/office/drawing/2014/main" id="{EE936998-B570-4BE5-8CDF-2F703E98611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459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FC0BA6-2858-46EF-A694-A428FB723774}" type="datetime1">
              <a:rPr lang="en-US" smtClean="0"/>
              <a:t>5/23/2021</a:t>
            </a:fld>
            <a:endParaRPr lang="en-US" dirty="0"/>
          </a:p>
        </p:txBody>
      </p:sp>
      <p:sp>
        <p:nvSpPr>
          <p:cNvPr id="5" name="Footer Placeholder 4"/>
          <p:cNvSpPr>
            <a:spLocks noGrp="1"/>
          </p:cNvSpPr>
          <p:nvPr>
            <p:ph type="ftr" sz="quarter" idx="11"/>
          </p:nvPr>
        </p:nvSpPr>
        <p:spPr/>
        <p:txBody>
          <a:bodyPr/>
          <a:lstStyle/>
          <a:p>
            <a:r>
              <a:rPr lang="en-US" dirty="0"/>
              <a:t>Produce Safety during COVID-19</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57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419A69-D08F-4909-9D3A-527F3B26B43D}" type="datetime1">
              <a:rPr lang="en-US" smtClean="0"/>
              <a:t>5/23/2021</a:t>
            </a:fld>
            <a:endParaRPr lang="en-US" dirty="0"/>
          </a:p>
        </p:txBody>
      </p:sp>
      <p:sp>
        <p:nvSpPr>
          <p:cNvPr id="6" name="Footer Placeholder 5"/>
          <p:cNvSpPr>
            <a:spLocks noGrp="1"/>
          </p:cNvSpPr>
          <p:nvPr>
            <p:ph type="ftr" sz="quarter" idx="11"/>
          </p:nvPr>
        </p:nvSpPr>
        <p:spPr/>
        <p:txBody>
          <a:bodyPr/>
          <a:lstStyle/>
          <a:p>
            <a:r>
              <a:rPr lang="en-US" dirty="0"/>
              <a:t>Produce Safety during COVID-19</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86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DCED6-307D-424C-BEDB-180C9071B657}" type="datetime1">
              <a:rPr lang="en-US" smtClean="0"/>
              <a:t>5/23/2021</a:t>
            </a:fld>
            <a:endParaRPr lang="en-US" dirty="0"/>
          </a:p>
        </p:txBody>
      </p:sp>
      <p:sp>
        <p:nvSpPr>
          <p:cNvPr id="8" name="Footer Placeholder 7"/>
          <p:cNvSpPr>
            <a:spLocks noGrp="1"/>
          </p:cNvSpPr>
          <p:nvPr>
            <p:ph type="ftr" sz="quarter" idx="11"/>
          </p:nvPr>
        </p:nvSpPr>
        <p:spPr/>
        <p:txBody>
          <a:bodyPr/>
          <a:lstStyle/>
          <a:p>
            <a:r>
              <a:rPr lang="en-US" dirty="0"/>
              <a:t>Produce Safety during COVID-19</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77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41C798-D630-45EA-8B5B-DD2955B64998}" type="datetime1">
              <a:rPr lang="en-US" smtClean="0"/>
              <a:t>5/23/2021</a:t>
            </a:fld>
            <a:endParaRPr lang="en-US" dirty="0"/>
          </a:p>
        </p:txBody>
      </p:sp>
      <p:sp>
        <p:nvSpPr>
          <p:cNvPr id="4" name="Footer Placeholder 3"/>
          <p:cNvSpPr>
            <a:spLocks noGrp="1"/>
          </p:cNvSpPr>
          <p:nvPr>
            <p:ph type="ftr" sz="quarter" idx="11"/>
          </p:nvPr>
        </p:nvSpPr>
        <p:spPr/>
        <p:txBody>
          <a:bodyPr/>
          <a:lstStyle/>
          <a:p>
            <a:r>
              <a:rPr lang="en-US" dirty="0"/>
              <a:t>Produce Safety during COVID-19</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90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D9689E-B4E2-4D97-858D-7E0FA7D1F45D}" type="datetime1">
              <a:rPr lang="en-US" smtClean="0"/>
              <a:t>5/23/2021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Produce Safety during COVID-19</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108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B0BC0CA-2250-4803-AB57-9AC3F1647812}" type="datetime1">
              <a:rPr lang="en-US" smtClean="0"/>
              <a:t>5/23/2021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Produce Safety during COVID-19</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98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4"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64D378B-3766-419A-BF76-3506B4CC46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4E8E5DC-F5BB-4CFB-AFE8-E97CD1F8AF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01ADC4-CD4F-452E-A9A9-EF4C2D5044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653D6-C769-4418-8245-5078EA402748}" type="datetime1">
              <a:rPr lang="en-US" smtClean="0"/>
              <a:t>5/23/2021</a:t>
            </a:fld>
            <a:endParaRPr lang="en-US" dirty="0"/>
          </a:p>
        </p:txBody>
      </p:sp>
      <p:sp>
        <p:nvSpPr>
          <p:cNvPr id="5" name="Footer Placeholder 4">
            <a:extLst>
              <a:ext uri="{FF2B5EF4-FFF2-40B4-BE49-F238E27FC236}">
                <a16:creationId xmlns="" xmlns:a16="http://schemas.microsoft.com/office/drawing/2014/main" id="{C5A150D6-A5D9-416E-B0C3-017A5C118BE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Produce Safety during COVID-19</a:t>
            </a:r>
          </a:p>
        </p:txBody>
      </p:sp>
      <p:sp>
        <p:nvSpPr>
          <p:cNvPr id="6" name="Slide Number Placeholder 5">
            <a:extLst>
              <a:ext uri="{FF2B5EF4-FFF2-40B4-BE49-F238E27FC236}">
                <a16:creationId xmlns="" xmlns:a16="http://schemas.microsoft.com/office/drawing/2014/main" id="{EDE59FFC-95F4-4C25-9EF2-0E089B22D91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480B2-A1B9-4E86-B401-A3D7BF5F882C}" type="slidenum">
              <a:rPr lang="en-US" smtClean="0"/>
              <a:t>‹#›</a:t>
            </a:fld>
            <a:endParaRPr lang="en-US" dirty="0"/>
          </a:p>
        </p:txBody>
      </p:sp>
    </p:spTree>
    <p:extLst>
      <p:ext uri="{BB962C8B-B14F-4D97-AF65-F5344CB8AC3E}">
        <p14:creationId xmlns:p14="http://schemas.microsoft.com/office/powerpoint/2010/main" val="25377703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edlbe@wvstate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cindy.martel@futur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epa.gov/sites/production/files/2020-04/documents/disinfectants-onepage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3B8C17-303A-496A-875F-C3B3427A09D7}"/>
              </a:ext>
            </a:extLst>
          </p:cNvPr>
          <p:cNvSpPr>
            <a:spLocks noGrp="1"/>
          </p:cNvSpPr>
          <p:nvPr>
            <p:ph type="ctrTitle"/>
          </p:nvPr>
        </p:nvSpPr>
        <p:spPr>
          <a:xfrm>
            <a:off x="3967315" y="639097"/>
            <a:ext cx="4689988" cy="3686015"/>
          </a:xfrm>
        </p:spPr>
        <p:txBody>
          <a:bodyPr>
            <a:normAutofit fontScale="90000"/>
          </a:bodyPr>
          <a:lstStyle/>
          <a:p>
            <a:r>
              <a:rPr lang="en-US" sz="4400" b="1" dirty="0">
                <a:effectLst/>
                <a:latin typeface="Arial" panose="020B0604020202020204" pitchFamily="34" charset="0"/>
                <a:cs typeface="Arial" panose="020B0604020202020204" pitchFamily="34" charset="0"/>
              </a:rPr>
              <a:t>Module C:  </a:t>
            </a:r>
            <a:r>
              <a:rPr lang="en-US" sz="4400" b="1" dirty="0">
                <a:latin typeface="Arial" panose="020B0604020202020204" pitchFamily="34" charset="0"/>
                <a:cs typeface="Arial" panose="020B0604020202020204" pitchFamily="34" charset="0"/>
              </a:rPr>
              <a:t>Produce Safety for Cleaning and Disinfecting Spaces and Equipment during COVID-19</a:t>
            </a:r>
          </a:p>
        </p:txBody>
      </p:sp>
      <p:sp>
        <p:nvSpPr>
          <p:cNvPr id="3" name="Subtitle 2">
            <a:extLst>
              <a:ext uri="{FF2B5EF4-FFF2-40B4-BE49-F238E27FC236}">
                <a16:creationId xmlns="" xmlns:a16="http://schemas.microsoft.com/office/drawing/2014/main" id="{E0CA5C6A-7FD0-48EF-A8E7-3DC512CD4420}"/>
              </a:ext>
            </a:extLst>
          </p:cNvPr>
          <p:cNvSpPr>
            <a:spLocks noGrp="1"/>
          </p:cNvSpPr>
          <p:nvPr>
            <p:ph type="subTitle" idx="1"/>
          </p:nvPr>
        </p:nvSpPr>
        <p:spPr>
          <a:xfrm>
            <a:off x="3967314" y="4455620"/>
            <a:ext cx="4702011" cy="1574789"/>
          </a:xfrm>
        </p:spPr>
        <p:txBody>
          <a:bodyPr>
            <a:normAutofit lnSpcReduction="10000"/>
          </a:bodyPr>
          <a:lstStyle/>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Barbara E. Liedl, PH.D.</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West Virginia State University</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hlinkClick r:id="rId3"/>
              </a:rPr>
              <a:t>liedlbe@wvstateu.edu</a:t>
            </a:r>
            <a:r>
              <a:rPr lang="en-US" sz="1000" b="1" dirty="0">
                <a:solidFill>
                  <a:schemeClr val="tx1">
                    <a:lumMod val="85000"/>
                    <a:lumOff val="15000"/>
                  </a:schemeClr>
                </a:solidFill>
                <a:latin typeface="Arial" panose="020B0604020202020204" pitchFamily="34" charset="0"/>
                <a:cs typeface="Arial" panose="020B0604020202020204" pitchFamily="34" charset="0"/>
              </a:rPr>
              <a:t> </a:t>
            </a:r>
          </a:p>
          <a:p>
            <a:pPr>
              <a:spcBef>
                <a:spcPts val="600"/>
              </a:spcBef>
            </a:pPr>
            <a:endParaRPr lang="en-US" sz="1000" b="1" dirty="0">
              <a:solidFill>
                <a:schemeClr val="tx1">
                  <a:lumMod val="85000"/>
                  <a:lumOff val="15000"/>
                </a:schemeClr>
              </a:solidFill>
              <a:latin typeface="Arial" panose="020B0604020202020204" pitchFamily="34" charset="0"/>
              <a:cs typeface="Arial" panose="020B0604020202020204" pitchFamily="34" charset="0"/>
            </a:endParaRP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Cindy Martel, M.S., CTIS  </a:t>
            </a:r>
          </a:p>
          <a:p>
            <a:pPr>
              <a:spcBef>
                <a:spcPts val="600"/>
              </a:spcBef>
            </a:pPr>
            <a:r>
              <a:rPr lang="en-US" sz="1000" b="1" dirty="0">
                <a:solidFill>
                  <a:schemeClr val="tx1">
                    <a:lumMod val="85000"/>
                    <a:lumOff val="15000"/>
                  </a:schemeClr>
                </a:solidFill>
                <a:latin typeface="Arial" panose="020B0604020202020204" pitchFamily="34" charset="0"/>
                <a:cs typeface="Arial" panose="020B0604020202020204" pitchFamily="34" charset="0"/>
              </a:rPr>
              <a:t>Future Generations University</a:t>
            </a:r>
          </a:p>
          <a:p>
            <a:pPr>
              <a:spcBef>
                <a:spcPts val="600"/>
              </a:spcBef>
            </a:pPr>
            <a:r>
              <a:rPr lang="en-US" sz="1000" b="1" dirty="0">
                <a:latin typeface="Arial" panose="020B0604020202020204" pitchFamily="34" charset="0"/>
                <a:cs typeface="Arial" panose="020B0604020202020204" pitchFamily="34" charset="0"/>
                <a:hlinkClick r:id="rId4"/>
              </a:rPr>
              <a:t>cindy.martel@future.edu</a:t>
            </a:r>
            <a:r>
              <a:rPr lang="en-US" sz="1000" b="1" dirty="0">
                <a:latin typeface="Arial" panose="020B0604020202020204" pitchFamily="34" charset="0"/>
                <a:cs typeface="Arial" panose="020B0604020202020204" pitchFamily="34" charset="0"/>
              </a:rPr>
              <a:t> </a:t>
            </a:r>
            <a:endParaRPr lang="en-US" sz="10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Content Placeholder 4">
            <a:extLst>
              <a:ext uri="{FF2B5EF4-FFF2-40B4-BE49-F238E27FC236}">
                <a16:creationId xmlns="" xmlns:a16="http://schemas.microsoft.com/office/drawing/2014/main" id="{7D24DB09-306B-457F-AA44-A462F4D0AD13}"/>
              </a:ext>
            </a:extLst>
          </p:cNvPr>
          <p:cNvPicPr>
            <a:picLocks noChangeAspect="1"/>
          </p:cNvPicPr>
          <p:nvPr/>
        </p:nvPicPr>
        <p:blipFill rotWithShape="1">
          <a:blip r:embed="rId5"/>
          <a:srcRect t="2326" b="2326"/>
          <a:stretch/>
        </p:blipFill>
        <p:spPr>
          <a:xfrm>
            <a:off x="475500" y="620720"/>
            <a:ext cx="3000984" cy="5086933"/>
          </a:xfrm>
          <a:prstGeom prst="rect">
            <a:avLst/>
          </a:prstGeom>
        </p:spPr>
      </p:pic>
    </p:spTree>
    <p:extLst>
      <p:ext uri="{BB962C8B-B14F-4D97-AF65-F5344CB8AC3E}">
        <p14:creationId xmlns:p14="http://schemas.microsoft.com/office/powerpoint/2010/main" val="208161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sinfectant Safety Recommendations">
            <a:extLst>
              <a:ext uri="{FF2B5EF4-FFF2-40B4-BE49-F238E27FC236}">
                <a16:creationId xmlns="" xmlns:a16="http://schemas.microsoft.com/office/drawing/2014/main" id="{AB68C66E-D300-4F12-8A99-36207C53B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099" y="-79305"/>
            <a:ext cx="5376412" cy="6937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9601" y="6581001"/>
            <a:ext cx="6008440" cy="276999"/>
          </a:xfrm>
          <a:prstGeom prst="rect">
            <a:avLst/>
          </a:prstGeom>
          <a:noFill/>
        </p:spPr>
        <p:txBody>
          <a:bodyPr wrap="none" rtlCol="0">
            <a:spAutoFit/>
          </a:bodyPr>
          <a:lstStyle/>
          <a:p>
            <a:r>
              <a:rPr lang="en-US" sz="1200" u="sng" dirty="0">
                <a:hlinkClick r:id="rId4"/>
              </a:rPr>
              <a:t>https://www.epa.gov/sites/production/files/2020-04/documents/disinfectants-onepager.pdf</a:t>
            </a:r>
            <a:r>
              <a:rPr lang="en-US" sz="1200" dirty="0"/>
              <a:t> </a:t>
            </a:r>
          </a:p>
        </p:txBody>
      </p:sp>
    </p:spTree>
    <p:extLst>
      <p:ext uri="{BB962C8B-B14F-4D97-AF65-F5344CB8AC3E}">
        <p14:creationId xmlns:p14="http://schemas.microsoft.com/office/powerpoint/2010/main" val="319295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8A8A6D7-D082-4AEA-9219-D56AF1B6D0A2}"/>
              </a:ext>
            </a:extLst>
          </p:cNvPr>
          <p:cNvSpPr>
            <a:spLocks noGrp="1"/>
          </p:cNvSpPr>
          <p:nvPr>
            <p:ph type="title"/>
          </p:nvPr>
        </p:nvSpPr>
        <p:spPr/>
        <p:txBody>
          <a:bodyPr/>
          <a:lstStyle/>
          <a:p>
            <a:r>
              <a:rPr lang="en-US" dirty="0">
                <a:latin typeface="+mn-lt"/>
              </a:rPr>
              <a:t>What sanitizers can be used?</a:t>
            </a:r>
          </a:p>
        </p:txBody>
      </p:sp>
      <p:sp>
        <p:nvSpPr>
          <p:cNvPr id="5" name="Content Placeholder 4">
            <a:extLst>
              <a:ext uri="{FF2B5EF4-FFF2-40B4-BE49-F238E27FC236}">
                <a16:creationId xmlns="" xmlns:a16="http://schemas.microsoft.com/office/drawing/2014/main" id="{3F32E1E9-6F54-4484-A633-97137EBAD906}"/>
              </a:ext>
            </a:extLst>
          </p:cNvPr>
          <p:cNvSpPr>
            <a:spLocks noGrp="1"/>
          </p:cNvSpPr>
          <p:nvPr>
            <p:ph idx="1"/>
          </p:nvPr>
        </p:nvSpPr>
        <p:spPr/>
        <p:txBody>
          <a:bodyPr>
            <a:normAutofit fontScale="70000" lnSpcReduction="20000"/>
          </a:bodyPr>
          <a:lstStyle/>
          <a:p>
            <a:pPr marL="341313" indent="-341313">
              <a:lnSpc>
                <a:spcPct val="100000"/>
              </a:lnSpc>
              <a:buFont typeface="Symbol" panose="05050102010706020507" pitchFamily="18" charset="2"/>
              <a:buChar char="·"/>
            </a:pPr>
            <a:r>
              <a:rPr lang="en-US" sz="3800" dirty="0">
                <a:effectLst/>
                <a:ea typeface="Arial" panose="020B0604020202020204" pitchFamily="34" charset="0"/>
              </a:rPr>
              <a:t>EPA </a:t>
            </a:r>
            <a:r>
              <a:rPr lang="en-US" sz="3800" dirty="0">
                <a:solidFill>
                  <a:schemeClr val="accent2"/>
                </a:solidFill>
                <a:effectLst/>
                <a:ea typeface="Arial" panose="020B0604020202020204" pitchFamily="34" charset="0"/>
                <a:cs typeface="Raleway" pitchFamily="2" charset="0"/>
              </a:rPr>
              <a:t>"List N</a:t>
            </a:r>
            <a:r>
              <a:rPr lang="en-US" sz="3800" dirty="0">
                <a:solidFill>
                  <a:schemeClr val="accent2"/>
                </a:solidFill>
                <a:effectLst/>
                <a:ea typeface="Arial" panose="020B0604020202020204" pitchFamily="34" charset="0"/>
              </a:rPr>
              <a:t>" </a:t>
            </a:r>
            <a:r>
              <a:rPr lang="en-US" sz="3800" dirty="0">
                <a:effectLst/>
                <a:ea typeface="Arial" panose="020B0604020202020204" pitchFamily="34" charset="0"/>
              </a:rPr>
              <a:t>is the list of disinfectants effective against SARS CoV-2</a:t>
            </a:r>
          </a:p>
          <a:p>
            <a:pPr marL="341313" indent="-341313">
              <a:lnSpc>
                <a:spcPct val="100000"/>
              </a:lnSpc>
              <a:buFont typeface="Symbol" panose="05050102010706020507" pitchFamily="18" charset="2"/>
              <a:buChar char="·"/>
            </a:pPr>
            <a:r>
              <a:rPr lang="en-US" sz="3800" dirty="0"/>
              <a:t>Use according to the LABEL</a:t>
            </a:r>
          </a:p>
          <a:p>
            <a:pPr marL="341313" indent="-341313">
              <a:lnSpc>
                <a:spcPct val="100000"/>
              </a:lnSpc>
              <a:buFont typeface="Symbol" panose="05050102010706020507" pitchFamily="18" charset="2"/>
              <a:buChar char="·"/>
            </a:pPr>
            <a:r>
              <a:rPr lang="en-US" sz="3800" dirty="0"/>
              <a:t>Some options</a:t>
            </a:r>
          </a:p>
          <a:p>
            <a:pPr marL="633921" lvl="1" indent="-341313">
              <a:lnSpc>
                <a:spcPct val="100000"/>
              </a:lnSpc>
              <a:buFont typeface="Symbol" panose="05050102010706020507" pitchFamily="18" charset="2"/>
              <a:buChar char="·"/>
            </a:pPr>
            <a:r>
              <a:rPr lang="en-US" sz="3800" dirty="0"/>
              <a:t>Ultra </a:t>
            </a:r>
            <a:r>
              <a:rPr lang="en-US" sz="3800" dirty="0" smtClean="0"/>
              <a:t>Clorox </a:t>
            </a:r>
            <a:r>
              <a:rPr lang="en-US" sz="3800" dirty="0"/>
              <a:t>Regular Brand Bleach (6.0% sodium hypochlorite)  </a:t>
            </a:r>
          </a:p>
          <a:p>
            <a:pPr marL="633921" lvl="1" indent="-341313">
              <a:lnSpc>
                <a:spcPct val="100000"/>
              </a:lnSpc>
              <a:buFont typeface="Symbol" panose="05050102010706020507" pitchFamily="18" charset="2"/>
              <a:buChar char="·"/>
            </a:pPr>
            <a:r>
              <a:rPr lang="en-US" sz="3800" dirty="0"/>
              <a:t>VigorOx</a:t>
            </a:r>
            <a:r>
              <a:rPr lang="en-US" sz="3800" dirty="0"/>
              <a:t> SP-15 (15% peroxyacetic acid and 10% hydrogen peroxide) OMRI approved</a:t>
            </a:r>
          </a:p>
          <a:p>
            <a:pPr marL="633921" lvl="1" indent="-341313">
              <a:lnSpc>
                <a:spcPct val="100000"/>
              </a:lnSpc>
              <a:buFont typeface="Symbol" panose="05050102010706020507" pitchFamily="18" charset="2"/>
              <a:buChar char="·"/>
            </a:pPr>
            <a:r>
              <a:rPr lang="en-US" sz="3800" dirty="0"/>
              <a:t>Sanidate</a:t>
            </a:r>
            <a:r>
              <a:rPr lang="en-US" sz="3800" dirty="0"/>
              <a:t> 5.0 (5.3% peroxyacetic acid and 23.0% hydrogen peroxide) OMRI approved</a:t>
            </a:r>
          </a:p>
          <a:p>
            <a:pPr marL="633921" lvl="1" indent="-341313">
              <a:buFont typeface="Symbol" panose="05050102010706020507" pitchFamily="18" charset="2"/>
              <a:buChar char="·"/>
            </a:pPr>
            <a:endParaRPr lang="en-US" dirty="0">
              <a:latin typeface="Arial" panose="020B0604020202020204" pitchFamily="34" charset="0"/>
            </a:endParaRPr>
          </a:p>
          <a:p>
            <a:pPr marL="633921" lvl="1" indent="-341313">
              <a:buFont typeface="Symbol" panose="05050102010706020507" pitchFamily="18" charset="2"/>
              <a:buChar char="·"/>
            </a:pPr>
            <a:endParaRPr lang="en-US" dirty="0"/>
          </a:p>
        </p:txBody>
      </p:sp>
    </p:spTree>
    <p:extLst>
      <p:ext uri="{BB962C8B-B14F-4D97-AF65-F5344CB8AC3E}">
        <p14:creationId xmlns:p14="http://schemas.microsoft.com/office/powerpoint/2010/main" val="396086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DBAD092-161D-42ED-915A-EE3919F5D392}"/>
              </a:ext>
            </a:extLst>
          </p:cNvPr>
          <p:cNvSpPr>
            <a:spLocks noGrp="1"/>
          </p:cNvSpPr>
          <p:nvPr>
            <p:ph type="title"/>
          </p:nvPr>
        </p:nvSpPr>
        <p:spPr/>
        <p:txBody>
          <a:bodyPr/>
          <a:lstStyle/>
          <a:p>
            <a:r>
              <a:rPr lang="en-US" dirty="0">
                <a:latin typeface="+mn-lt"/>
              </a:rPr>
              <a:t>Packing Areas Questions?</a:t>
            </a:r>
          </a:p>
        </p:txBody>
      </p:sp>
      <p:sp>
        <p:nvSpPr>
          <p:cNvPr id="6" name="Content Placeholder 5">
            <a:extLst>
              <a:ext uri="{FF2B5EF4-FFF2-40B4-BE49-F238E27FC236}">
                <a16:creationId xmlns="" xmlns:a16="http://schemas.microsoft.com/office/drawing/2014/main" id="{F04CA95C-5C9F-41A4-B27D-F51D88D2C0C4}"/>
              </a:ext>
            </a:extLst>
          </p:cNvPr>
          <p:cNvSpPr>
            <a:spLocks noGrp="1"/>
          </p:cNvSpPr>
          <p:nvPr>
            <p:ph idx="1"/>
          </p:nvPr>
        </p:nvSpPr>
        <p:spPr>
          <a:xfrm>
            <a:off x="822959" y="1870365"/>
            <a:ext cx="7543800" cy="3998730"/>
          </a:xfrm>
        </p:spPr>
        <p:txBody>
          <a:bodyPr>
            <a:normAutofit fontScale="92500"/>
          </a:bodyPr>
          <a:lstStyle/>
          <a:p>
            <a:pPr marL="338138" indent="-338138">
              <a:buFont typeface="Symbol" panose="05050102010706020507" pitchFamily="18" charset="2"/>
              <a:buChar char="·"/>
            </a:pPr>
            <a:r>
              <a:rPr lang="en-US" sz="2800" dirty="0"/>
              <a:t>Is the area open or closed?</a:t>
            </a:r>
          </a:p>
          <a:p>
            <a:pPr marL="338138" indent="-338138">
              <a:buFont typeface="Symbol" panose="05050102010706020507" pitchFamily="18" charset="2"/>
              <a:buChar char="·"/>
            </a:pPr>
            <a:r>
              <a:rPr lang="en-US" sz="2800" dirty="0"/>
              <a:t>Does the engineering and/or landscaping affect the potential transmission of SARS-CoV-2?</a:t>
            </a:r>
          </a:p>
          <a:p>
            <a:pPr marL="338138" indent="-338138">
              <a:buFont typeface="Symbol" panose="05050102010706020507" pitchFamily="18" charset="2"/>
              <a:buChar char="·"/>
            </a:pPr>
            <a:r>
              <a:rPr lang="en-US" sz="2800" dirty="0"/>
              <a:t>Is the organization of the area maximize social distancing and reduce transmission of SARS-CoV-2?</a:t>
            </a:r>
          </a:p>
          <a:p>
            <a:pPr marL="338138" indent="-338138">
              <a:buFont typeface="Symbol" panose="05050102010706020507" pitchFamily="18" charset="2"/>
              <a:buChar char="·"/>
            </a:pPr>
            <a:r>
              <a:rPr lang="en-US" sz="2800" dirty="0"/>
              <a:t>Are changes needed in the pest control program?</a:t>
            </a:r>
          </a:p>
          <a:p>
            <a:pPr marL="338138" indent="-338138">
              <a:buFont typeface="Symbol" panose="05050102010706020507" pitchFamily="18" charset="2"/>
              <a:buChar char="·"/>
            </a:pPr>
            <a:r>
              <a:rPr lang="en-US" sz="2800" dirty="0"/>
              <a:t>Do not forget the surface areas for the staff, including  rest rooms, break areas, lockers and changing areas</a:t>
            </a:r>
          </a:p>
          <a:p>
            <a:endParaRPr lang="en-US" dirty="0"/>
          </a:p>
          <a:p>
            <a:endParaRPr lang="en-US" dirty="0"/>
          </a:p>
        </p:txBody>
      </p:sp>
    </p:spTree>
    <p:extLst>
      <p:ext uri="{BB962C8B-B14F-4D97-AF65-F5344CB8AC3E}">
        <p14:creationId xmlns:p14="http://schemas.microsoft.com/office/powerpoint/2010/main" val="315637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049DDC-BDA1-4074-ACD6-1E1EBA962012}"/>
              </a:ext>
            </a:extLst>
          </p:cNvPr>
          <p:cNvSpPr>
            <a:spLocks noGrp="1"/>
          </p:cNvSpPr>
          <p:nvPr>
            <p:ph type="title"/>
          </p:nvPr>
        </p:nvSpPr>
        <p:spPr/>
        <p:txBody>
          <a:bodyPr/>
          <a:lstStyle/>
          <a:p>
            <a:r>
              <a:rPr lang="en-US" dirty="0">
                <a:latin typeface="+mn-lt"/>
              </a:rPr>
              <a:t>Packing Zones</a:t>
            </a:r>
          </a:p>
        </p:txBody>
      </p:sp>
      <p:sp>
        <p:nvSpPr>
          <p:cNvPr id="6" name="Content Placeholder 5">
            <a:extLst>
              <a:ext uri="{FF2B5EF4-FFF2-40B4-BE49-F238E27FC236}">
                <a16:creationId xmlns="" xmlns:a16="http://schemas.microsoft.com/office/drawing/2014/main" id="{7EA519FF-D9D3-45DB-9234-D50D8C83CF6B}"/>
              </a:ext>
            </a:extLst>
          </p:cNvPr>
          <p:cNvSpPr>
            <a:spLocks noGrp="1"/>
          </p:cNvSpPr>
          <p:nvPr>
            <p:ph idx="1"/>
          </p:nvPr>
        </p:nvSpPr>
        <p:spPr/>
        <p:txBody>
          <a:bodyPr>
            <a:normAutofit fontScale="92500" lnSpcReduction="10000"/>
          </a:bodyPr>
          <a:lstStyle/>
          <a:p>
            <a:pPr marL="341313" indent="-341313">
              <a:buFont typeface="Symbol" panose="05050102010706020507" pitchFamily="18" charset="2"/>
              <a:buChar char="·"/>
            </a:pPr>
            <a:r>
              <a:rPr lang="en-US" dirty="0"/>
              <a:t>Assess space within the packing area and assigns a value from 1 (highest) to 4 (lowest) to prioritize sanitation focus</a:t>
            </a:r>
          </a:p>
          <a:p>
            <a:pPr marL="341313" indent="-341313">
              <a:buFont typeface="Symbol" panose="05050102010706020507" pitchFamily="18" charset="2"/>
              <a:buChar char="·"/>
            </a:pPr>
            <a:r>
              <a:rPr lang="en-US" dirty="0"/>
              <a:t>Zone 1 has greatest concern for SARS-CoV-2 as it has the highest level of exposure to humans</a:t>
            </a:r>
          </a:p>
          <a:p>
            <a:pPr marL="341313" indent="-341313">
              <a:buFont typeface="Symbol" panose="05050102010706020507" pitchFamily="18" charset="2"/>
              <a:buChar char="·"/>
            </a:pPr>
            <a:r>
              <a:rPr lang="en-US" dirty="0"/>
              <a:t>The concept of “zone” may be fluid in the packing area based on the product, length of line/contact and area of exposure</a:t>
            </a:r>
          </a:p>
          <a:p>
            <a:pPr marL="341313" indent="-341313">
              <a:buFont typeface="Symbol" panose="05050102010706020507" pitchFamily="18" charset="2"/>
              <a:buChar char="·"/>
            </a:pPr>
            <a:r>
              <a:rPr lang="en-US" dirty="0">
                <a:solidFill>
                  <a:srgbClr val="373E45"/>
                </a:solidFill>
                <a:effectLst/>
                <a:cs typeface="Calibri" panose="020F0502020204030204" pitchFamily="34" charset="0"/>
              </a:rPr>
              <a:t>Ensure packaging used for sales and transport is clean and protected from contamination. </a:t>
            </a:r>
          </a:p>
          <a:p>
            <a:pPr marL="633921" lvl="1" indent="-341313">
              <a:buFont typeface="Symbol" panose="05050102010706020507" pitchFamily="18" charset="2"/>
              <a:buChar char="·"/>
            </a:pPr>
            <a:r>
              <a:rPr lang="en-US" dirty="0">
                <a:solidFill>
                  <a:srgbClr val="373E45"/>
                </a:solidFill>
                <a:effectLst/>
                <a:cs typeface="Calibri" panose="020F0502020204030204" pitchFamily="34" charset="0"/>
              </a:rPr>
              <a:t>Note:  cardboard and wax boxes cannot be cleaned and sanitized in general, and reuse of packaging is discouraged</a:t>
            </a:r>
          </a:p>
          <a:p>
            <a:pPr marL="341313" indent="-341313">
              <a:buFont typeface="Symbol" panose="05050102010706020507" pitchFamily="18" charset="2"/>
              <a:buChar char="·"/>
            </a:pPr>
            <a:endParaRPr lang="en-US" dirty="0"/>
          </a:p>
          <a:p>
            <a:endParaRPr lang="en-US" dirty="0"/>
          </a:p>
          <a:p>
            <a:endParaRPr lang="en-US" dirty="0"/>
          </a:p>
        </p:txBody>
      </p:sp>
    </p:spTree>
    <p:extLst>
      <p:ext uri="{BB962C8B-B14F-4D97-AF65-F5344CB8AC3E}">
        <p14:creationId xmlns:p14="http://schemas.microsoft.com/office/powerpoint/2010/main" val="416150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FA973-3ADA-46B2-9B30-52191AB49B87}"/>
              </a:ext>
            </a:extLst>
          </p:cNvPr>
          <p:cNvSpPr>
            <a:spLocks noGrp="1"/>
          </p:cNvSpPr>
          <p:nvPr>
            <p:ph type="title"/>
          </p:nvPr>
        </p:nvSpPr>
        <p:spPr/>
        <p:txBody>
          <a:bodyPr/>
          <a:lstStyle/>
          <a:p>
            <a:r>
              <a:rPr lang="en-US" dirty="0">
                <a:latin typeface="+mn-lt"/>
              </a:rPr>
              <a:t>Storage</a:t>
            </a:r>
          </a:p>
        </p:txBody>
      </p:sp>
      <p:sp>
        <p:nvSpPr>
          <p:cNvPr id="3" name="Content Placeholder 2">
            <a:extLst>
              <a:ext uri="{FF2B5EF4-FFF2-40B4-BE49-F238E27FC236}">
                <a16:creationId xmlns="" xmlns:a16="http://schemas.microsoft.com/office/drawing/2014/main" id="{E584BA57-FEFC-4858-B007-0F131D562237}"/>
              </a:ext>
            </a:extLst>
          </p:cNvPr>
          <p:cNvSpPr>
            <a:spLocks noGrp="1"/>
          </p:cNvSpPr>
          <p:nvPr>
            <p:ph idx="1"/>
          </p:nvPr>
        </p:nvSpPr>
        <p:spPr>
          <a:xfrm>
            <a:off x="822959" y="1870365"/>
            <a:ext cx="7586404" cy="3998730"/>
          </a:xfrm>
        </p:spPr>
        <p:txBody>
          <a:bodyPr>
            <a:normAutofit lnSpcReduction="10000"/>
          </a:bodyPr>
          <a:lstStyle/>
          <a:p>
            <a:pPr marL="341313" indent="-341313">
              <a:buFont typeface="Symbol" panose="05050102010706020507" pitchFamily="18" charset="2"/>
              <a:buChar char="·"/>
            </a:pPr>
            <a:r>
              <a:rPr lang="en-US" dirty="0"/>
              <a:t>Reduce the risk of transmission by regular cleaning and maintenance</a:t>
            </a:r>
          </a:p>
          <a:p>
            <a:pPr marL="341313" indent="-341313">
              <a:buFont typeface="Symbol" panose="05050102010706020507" pitchFamily="18" charset="2"/>
              <a:buChar char="·"/>
            </a:pPr>
            <a:r>
              <a:rPr lang="en-US" dirty="0"/>
              <a:t>Create a cleaning, sanitizing and disinfecting schedule</a:t>
            </a:r>
          </a:p>
          <a:p>
            <a:pPr marL="341313" indent="-341313">
              <a:buFont typeface="Symbol" panose="05050102010706020507" pitchFamily="18" charset="2"/>
              <a:buChar char="·"/>
            </a:pPr>
            <a:r>
              <a:rPr lang="en-US" dirty="0"/>
              <a:t>Monitor temperature and humidity for produce and to evaluate possibility of increased risk of SARS-CoV-2 transmission</a:t>
            </a:r>
          </a:p>
          <a:p>
            <a:pPr marL="341313" indent="-341313">
              <a:buFont typeface="Symbol" panose="05050102010706020507" pitchFamily="18" charset="2"/>
              <a:buChar char="·"/>
            </a:pPr>
            <a:r>
              <a:rPr lang="en-US" dirty="0"/>
              <a:t>Map the storage layout to reduce time staff are in the facility</a:t>
            </a:r>
          </a:p>
          <a:p>
            <a:pPr marL="341313" indent="-341313">
              <a:buFont typeface="Symbol" panose="05050102010706020507" pitchFamily="18" charset="2"/>
              <a:buChar char="·"/>
            </a:pPr>
            <a:r>
              <a:rPr lang="en-US" dirty="0"/>
              <a:t>Increase the frequency of “deep” cleans </a:t>
            </a:r>
          </a:p>
        </p:txBody>
      </p:sp>
    </p:spTree>
    <p:extLst>
      <p:ext uri="{BB962C8B-B14F-4D97-AF65-F5344CB8AC3E}">
        <p14:creationId xmlns:p14="http://schemas.microsoft.com/office/powerpoint/2010/main" val="22511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FA973-3ADA-46B2-9B30-52191AB49B87}"/>
              </a:ext>
            </a:extLst>
          </p:cNvPr>
          <p:cNvSpPr>
            <a:spLocks noGrp="1"/>
          </p:cNvSpPr>
          <p:nvPr>
            <p:ph type="title"/>
          </p:nvPr>
        </p:nvSpPr>
        <p:spPr/>
        <p:txBody>
          <a:bodyPr/>
          <a:lstStyle/>
          <a:p>
            <a:r>
              <a:rPr lang="en-US" dirty="0">
                <a:latin typeface="+mn-lt"/>
              </a:rPr>
              <a:t>Transportation</a:t>
            </a:r>
          </a:p>
        </p:txBody>
      </p:sp>
      <p:sp>
        <p:nvSpPr>
          <p:cNvPr id="3" name="Content Placeholder 2">
            <a:extLst>
              <a:ext uri="{FF2B5EF4-FFF2-40B4-BE49-F238E27FC236}">
                <a16:creationId xmlns="" xmlns:a16="http://schemas.microsoft.com/office/drawing/2014/main" id="{E584BA57-FEFC-4858-B007-0F131D562237}"/>
              </a:ext>
            </a:extLst>
          </p:cNvPr>
          <p:cNvSpPr>
            <a:spLocks noGrp="1"/>
          </p:cNvSpPr>
          <p:nvPr>
            <p:ph idx="1"/>
          </p:nvPr>
        </p:nvSpPr>
        <p:spPr>
          <a:xfrm>
            <a:off x="822959" y="1870365"/>
            <a:ext cx="7586404" cy="3998730"/>
          </a:xfrm>
        </p:spPr>
        <p:txBody>
          <a:bodyPr>
            <a:normAutofit lnSpcReduction="10000"/>
          </a:bodyPr>
          <a:lstStyle/>
          <a:p>
            <a:pPr marL="341313" indent="-341313">
              <a:buFont typeface="Symbol" panose="05050102010706020507" pitchFamily="18" charset="2"/>
              <a:buChar char="·"/>
            </a:pPr>
            <a:r>
              <a:rPr lang="en-US" dirty="0"/>
              <a:t>Transport vehicles should be considered high contact areas – trucks, “gators”, 4-wheelers, pallet jacks, </a:t>
            </a:r>
            <a:r>
              <a:rPr lang="en-US" dirty="0" smtClean="0"/>
              <a:t>etc.</a:t>
            </a:r>
            <a:endParaRPr lang="en-US" dirty="0"/>
          </a:p>
          <a:p>
            <a:pPr marL="341313" indent="-341313">
              <a:buFont typeface="Symbol" panose="05050102010706020507" pitchFamily="18" charset="2"/>
              <a:buChar char="·"/>
            </a:pPr>
            <a:r>
              <a:rPr lang="en-US" dirty="0"/>
              <a:t>Create a cleaning, sanitizing and disinfecting schedule for vehicles inside and out </a:t>
            </a:r>
          </a:p>
          <a:p>
            <a:pPr marL="341313" indent="-341313">
              <a:buFont typeface="Symbol" panose="05050102010706020507" pitchFamily="18" charset="2"/>
              <a:buChar char="·"/>
            </a:pPr>
            <a:r>
              <a:rPr lang="en-US" dirty="0"/>
              <a:t>Restrict smoking and eating in all vehicles</a:t>
            </a:r>
          </a:p>
          <a:p>
            <a:pPr marL="341313" indent="-341313">
              <a:buFont typeface="Symbol" panose="05050102010706020507" pitchFamily="18" charset="2"/>
              <a:buChar char="·"/>
            </a:pPr>
            <a:r>
              <a:rPr lang="en-US" dirty="0"/>
              <a:t>If controlled storage vehicle, monitor temperature and humidity as well as produce condition during transport</a:t>
            </a:r>
          </a:p>
          <a:p>
            <a:pPr marL="341313" indent="-341313">
              <a:buFont typeface="Symbol" panose="05050102010706020507" pitchFamily="18" charset="2"/>
              <a:buChar char="·"/>
            </a:pPr>
            <a:r>
              <a:rPr lang="en-US" dirty="0"/>
              <a:t>Consider increasing the frequency of “deep” cleans of  vehicles</a:t>
            </a:r>
          </a:p>
        </p:txBody>
      </p:sp>
    </p:spTree>
    <p:extLst>
      <p:ext uri="{BB962C8B-B14F-4D97-AF65-F5344CB8AC3E}">
        <p14:creationId xmlns:p14="http://schemas.microsoft.com/office/powerpoint/2010/main" val="357353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A18FDC9-BD3A-494D-AB1D-B618BEC4EF98}"/>
              </a:ext>
            </a:extLst>
          </p:cNvPr>
          <p:cNvSpPr>
            <a:spLocks noGrp="1"/>
          </p:cNvSpPr>
          <p:nvPr>
            <p:ph type="title"/>
          </p:nvPr>
        </p:nvSpPr>
        <p:spPr/>
        <p:txBody>
          <a:bodyPr/>
          <a:lstStyle/>
          <a:p>
            <a:r>
              <a:rPr lang="en-US" dirty="0">
                <a:latin typeface="+mn-lt"/>
              </a:rPr>
              <a:t>Agritourism</a:t>
            </a:r>
          </a:p>
        </p:txBody>
      </p:sp>
      <p:sp>
        <p:nvSpPr>
          <p:cNvPr id="6" name="Content Placeholder 5">
            <a:extLst>
              <a:ext uri="{FF2B5EF4-FFF2-40B4-BE49-F238E27FC236}">
                <a16:creationId xmlns="" xmlns:a16="http://schemas.microsoft.com/office/drawing/2014/main" id="{B094C408-FD17-4A12-96E9-8DD840BA82A0}"/>
              </a:ext>
            </a:extLst>
          </p:cNvPr>
          <p:cNvSpPr>
            <a:spLocks noGrp="1"/>
          </p:cNvSpPr>
          <p:nvPr>
            <p:ph idx="1"/>
          </p:nvPr>
        </p:nvSpPr>
        <p:spPr/>
        <p:txBody>
          <a:bodyPr>
            <a:noAutofit/>
          </a:bodyPr>
          <a:lstStyle/>
          <a:p>
            <a:pPr marL="341313" indent="-341313">
              <a:spcBef>
                <a:spcPts val="600"/>
              </a:spcBef>
              <a:buFont typeface="Symbol" panose="05050102010706020507" pitchFamily="18" charset="2"/>
              <a:buChar char="·"/>
            </a:pPr>
            <a:r>
              <a:rPr lang="en-US" sz="2400" dirty="0"/>
              <a:t>Increased potential for pathogen transmission via contact surface areas and people (staff and visitors)</a:t>
            </a:r>
          </a:p>
          <a:p>
            <a:pPr marL="341313" indent="-341313">
              <a:spcBef>
                <a:spcPts val="600"/>
              </a:spcBef>
              <a:buFont typeface="Symbol" panose="05050102010706020507" pitchFamily="18" charset="2"/>
              <a:buChar char="·"/>
            </a:pPr>
            <a:r>
              <a:rPr lang="en-US" sz="2400" dirty="0"/>
              <a:t>Determine non-entry zones for visitors and clearly mark barriers</a:t>
            </a:r>
          </a:p>
          <a:p>
            <a:pPr marL="341313" indent="-341313">
              <a:spcBef>
                <a:spcPts val="600"/>
              </a:spcBef>
              <a:buFont typeface="Symbol" panose="05050102010706020507" pitchFamily="18" charset="2"/>
              <a:buChar char="·"/>
            </a:pPr>
            <a:r>
              <a:rPr lang="en-US" sz="2400" dirty="0"/>
              <a:t>Pre-package items to discourage bare hand sorting</a:t>
            </a:r>
          </a:p>
          <a:p>
            <a:pPr marL="341313" indent="-341313">
              <a:spcBef>
                <a:spcPts val="600"/>
              </a:spcBef>
              <a:buFont typeface="Symbol" panose="05050102010706020507" pitchFamily="18" charset="2"/>
              <a:buChar char="·"/>
            </a:pPr>
            <a:r>
              <a:rPr lang="en-US" sz="2400" dirty="0"/>
              <a:t>Limit samples to single-serving packaged, take away items</a:t>
            </a:r>
          </a:p>
          <a:p>
            <a:pPr marL="341313" indent="-341313">
              <a:spcBef>
                <a:spcPts val="600"/>
              </a:spcBef>
              <a:buFont typeface="Symbol" panose="05050102010706020507" pitchFamily="18" charset="2"/>
              <a:buChar char="·"/>
            </a:pPr>
            <a:r>
              <a:rPr lang="en-US" sz="2400" dirty="0"/>
              <a:t>Increase number and location of handwash and hand sanitizer stations</a:t>
            </a:r>
          </a:p>
          <a:p>
            <a:pPr marL="341313" indent="-341313">
              <a:spcBef>
                <a:spcPts val="600"/>
              </a:spcBef>
              <a:buFont typeface="Symbol" panose="05050102010706020507" pitchFamily="18" charset="2"/>
              <a:buChar char="·"/>
            </a:pPr>
            <a:r>
              <a:rPr lang="en-US" sz="2400" dirty="0"/>
              <a:t>Advise visitors to NOT pick or eat dropped produce</a:t>
            </a:r>
          </a:p>
          <a:p>
            <a:pPr marL="341313" indent="-341313">
              <a:spcBef>
                <a:spcPts val="600"/>
              </a:spcBef>
              <a:buFont typeface="Symbol" panose="05050102010706020507" pitchFamily="18" charset="2"/>
              <a:buChar char="·"/>
            </a:pPr>
            <a:endParaRPr lang="en-US" sz="2400" dirty="0"/>
          </a:p>
        </p:txBody>
      </p:sp>
    </p:spTree>
    <p:extLst>
      <p:ext uri="{BB962C8B-B14F-4D97-AF65-F5344CB8AC3E}">
        <p14:creationId xmlns:p14="http://schemas.microsoft.com/office/powerpoint/2010/main" val="119229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12761-A41A-4064-AC09-2BD3D88B3D4C}"/>
              </a:ext>
            </a:extLst>
          </p:cNvPr>
          <p:cNvSpPr>
            <a:spLocks noGrp="1"/>
          </p:cNvSpPr>
          <p:nvPr>
            <p:ph type="title"/>
          </p:nvPr>
        </p:nvSpPr>
        <p:spPr/>
        <p:txBody>
          <a:bodyPr>
            <a:normAutofit/>
          </a:bodyPr>
          <a:lstStyle/>
          <a:p>
            <a:r>
              <a:rPr lang="en-US" sz="4400" dirty="0">
                <a:latin typeface="+mn-lt"/>
              </a:rPr>
              <a:t>Reduce Transmission from off The Farm</a:t>
            </a:r>
          </a:p>
        </p:txBody>
      </p:sp>
      <p:sp>
        <p:nvSpPr>
          <p:cNvPr id="3" name="Content Placeholder 2">
            <a:extLst>
              <a:ext uri="{FF2B5EF4-FFF2-40B4-BE49-F238E27FC236}">
                <a16:creationId xmlns="" xmlns:a16="http://schemas.microsoft.com/office/drawing/2014/main" id="{7B55ED6C-D675-451A-A2A9-3E6E73ECBFC2}"/>
              </a:ext>
            </a:extLst>
          </p:cNvPr>
          <p:cNvSpPr>
            <a:spLocks noGrp="1"/>
          </p:cNvSpPr>
          <p:nvPr>
            <p:ph idx="1"/>
          </p:nvPr>
        </p:nvSpPr>
        <p:spPr/>
        <p:txBody>
          <a:bodyPr>
            <a:normAutofit fontScale="92500" lnSpcReduction="10000"/>
          </a:bodyPr>
          <a:lstStyle/>
          <a:p>
            <a:pPr marL="341313" indent="-341313">
              <a:buFont typeface="Symbol" panose="05050102010706020507" pitchFamily="18" charset="2"/>
              <a:buChar char="·"/>
            </a:pPr>
            <a:r>
              <a:rPr lang="en-US" dirty="0"/>
              <a:t>Pre-sell and pre-package produce when possible</a:t>
            </a:r>
          </a:p>
          <a:p>
            <a:pPr marL="341313" indent="-341313">
              <a:buFont typeface="Symbol" panose="05050102010706020507" pitchFamily="18" charset="2"/>
              <a:buChar char="·"/>
            </a:pPr>
            <a:r>
              <a:rPr lang="en-US" dirty="0"/>
              <a:t>Use separate containers to take off farm for sales instead of harvest boxes  </a:t>
            </a:r>
          </a:p>
          <a:p>
            <a:pPr marL="341313" indent="-341313">
              <a:buFont typeface="Symbol" panose="05050102010706020507" pitchFamily="18" charset="2"/>
              <a:buChar char="·"/>
            </a:pPr>
            <a:r>
              <a:rPr lang="en-US" dirty="0"/>
              <a:t>Pack additional PPE and hand sanitizer for staff use</a:t>
            </a:r>
          </a:p>
          <a:p>
            <a:pPr marL="341313" indent="-341313">
              <a:buFont typeface="Symbol" panose="05050102010706020507" pitchFamily="18" charset="2"/>
              <a:buChar char="·"/>
            </a:pPr>
            <a:r>
              <a:rPr lang="en-US" dirty="0"/>
              <a:t>Choose retail display containers that can be cleaned, sanitized and disinfected</a:t>
            </a:r>
          </a:p>
          <a:p>
            <a:pPr marL="341313" indent="-341313">
              <a:buFont typeface="Symbol" panose="05050102010706020507" pitchFamily="18" charset="2"/>
              <a:buChar char="·"/>
            </a:pPr>
            <a:r>
              <a:rPr lang="en-US" dirty="0"/>
              <a:t>Provide locations to dispose of used PPE and collect  clothing used by the staff off site to be cleaned</a:t>
            </a:r>
          </a:p>
          <a:p>
            <a:pPr marL="341313" indent="-341313">
              <a:buFont typeface="Symbol" panose="05050102010706020507" pitchFamily="18" charset="2"/>
              <a:buChar char="·"/>
            </a:pPr>
            <a:r>
              <a:rPr lang="en-US" dirty="0"/>
              <a:t>Create additional barriers to prevent contact that can bring SARS-CoV-2 back to the farm</a:t>
            </a:r>
          </a:p>
          <a:p>
            <a:endParaRPr lang="en-US" dirty="0"/>
          </a:p>
        </p:txBody>
      </p:sp>
    </p:spTree>
    <p:extLst>
      <p:ext uri="{BB962C8B-B14F-4D97-AF65-F5344CB8AC3E}">
        <p14:creationId xmlns:p14="http://schemas.microsoft.com/office/powerpoint/2010/main" val="124189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F6035-59E9-4A86-A5A8-FE71857DDAF1}"/>
              </a:ext>
            </a:extLst>
          </p:cNvPr>
          <p:cNvSpPr>
            <a:spLocks noGrp="1"/>
          </p:cNvSpPr>
          <p:nvPr>
            <p:ph type="title"/>
          </p:nvPr>
        </p:nvSpPr>
        <p:spPr/>
        <p:txBody>
          <a:bodyPr/>
          <a:lstStyle/>
          <a:p>
            <a:r>
              <a:rPr lang="en-US" dirty="0">
                <a:latin typeface="+mn-lt"/>
              </a:rPr>
              <a:t>Summary</a:t>
            </a:r>
          </a:p>
        </p:txBody>
      </p:sp>
      <p:sp>
        <p:nvSpPr>
          <p:cNvPr id="3" name="Content Placeholder 2">
            <a:extLst>
              <a:ext uri="{FF2B5EF4-FFF2-40B4-BE49-F238E27FC236}">
                <a16:creationId xmlns="" xmlns:a16="http://schemas.microsoft.com/office/drawing/2014/main" id="{1F52A8F0-78D2-4CFD-893A-F592E9AB19F5}"/>
              </a:ext>
            </a:extLst>
          </p:cNvPr>
          <p:cNvSpPr>
            <a:spLocks noGrp="1"/>
          </p:cNvSpPr>
          <p:nvPr>
            <p:ph idx="1"/>
          </p:nvPr>
        </p:nvSpPr>
        <p:spPr/>
        <p:txBody>
          <a:bodyPr/>
          <a:lstStyle/>
          <a:p>
            <a:pPr marL="338138" indent="-338138">
              <a:buFont typeface="Symbol" panose="05050102010706020507" pitchFamily="18" charset="2"/>
              <a:buChar char="·"/>
            </a:pPr>
            <a:r>
              <a:rPr lang="en-US" dirty="0"/>
              <a:t>Revisit “The Farm”</a:t>
            </a:r>
          </a:p>
          <a:p>
            <a:pPr marL="338138" indent="-338138">
              <a:buFont typeface="Symbol" panose="05050102010706020507" pitchFamily="18" charset="2"/>
              <a:buChar char="·"/>
            </a:pPr>
            <a:r>
              <a:rPr lang="en-US" dirty="0"/>
              <a:t>Identify potential contact and contamination points </a:t>
            </a:r>
          </a:p>
          <a:p>
            <a:pPr marL="338138" indent="-338138">
              <a:buFont typeface="Symbol" panose="05050102010706020507" pitchFamily="18" charset="2"/>
              <a:buChar char="·"/>
            </a:pPr>
            <a:r>
              <a:rPr lang="en-US" dirty="0"/>
              <a:t>Evaluate application of best practices with your staff and farm</a:t>
            </a:r>
          </a:p>
          <a:p>
            <a:pPr marL="338138" indent="-338138">
              <a:buFont typeface="Symbol" panose="05050102010706020507" pitchFamily="18" charset="2"/>
              <a:buChar char="·"/>
            </a:pPr>
            <a:r>
              <a:rPr lang="en-US" dirty="0"/>
              <a:t>Target areas of high risk for SARS-CoV-2 transmission</a:t>
            </a:r>
          </a:p>
          <a:p>
            <a:pPr marL="338138" indent="-338138">
              <a:buFont typeface="Symbol" panose="05050102010706020507" pitchFamily="18" charset="2"/>
              <a:buChar char="·"/>
            </a:pPr>
            <a:r>
              <a:rPr lang="en-US" dirty="0"/>
              <a:t>Modify or create SOPs to reduce risk, document change and monitor based on SARS-CoV-2 as well as the changing and future outbreaks</a:t>
            </a:r>
          </a:p>
        </p:txBody>
      </p:sp>
    </p:spTree>
    <p:extLst>
      <p:ext uri="{BB962C8B-B14F-4D97-AF65-F5344CB8AC3E}">
        <p14:creationId xmlns:p14="http://schemas.microsoft.com/office/powerpoint/2010/main" val="301066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9446B-5BC8-43C2-8236-A0F5BF8A8EC0}"/>
              </a:ext>
            </a:extLst>
          </p:cNvPr>
          <p:cNvSpPr>
            <a:spLocks noGrp="1"/>
          </p:cNvSpPr>
          <p:nvPr>
            <p:ph type="title"/>
          </p:nvPr>
        </p:nvSpPr>
        <p:spPr/>
        <p:txBody>
          <a:bodyPr vert="horz" lIns="91440" tIns="45720" rIns="91440" bIns="45720" rtlCol="0" anchor="b">
            <a:normAutofit/>
          </a:bodyPr>
          <a:lstStyle/>
          <a:p>
            <a:r>
              <a:rPr lang="en-US" b="1" dirty="0">
                <a:latin typeface="+mn-lt"/>
              </a:rPr>
              <a:t>Acknowledgements</a:t>
            </a:r>
          </a:p>
        </p:txBody>
      </p:sp>
      <p:pic>
        <p:nvPicPr>
          <p:cNvPr id="5" name="Content Placeholder 4" descr="Logo, company name&#10;&#10;Description automatically generated">
            <a:extLst>
              <a:ext uri="{FF2B5EF4-FFF2-40B4-BE49-F238E27FC236}">
                <a16:creationId xmlns="" xmlns:a16="http://schemas.microsoft.com/office/drawing/2014/main" id="{71B53682-4B07-4AFB-AD90-24C803CB8519}"/>
              </a:ext>
            </a:extLst>
          </p:cNvPr>
          <p:cNvPicPr>
            <a:picLocks noGrp="1" noChangeAspect="1"/>
          </p:cNvPicPr>
          <p:nvPr>
            <p:ph sz="half" idx="1"/>
          </p:nvPr>
        </p:nvPicPr>
        <p:blipFill>
          <a:blip r:embed="rId3"/>
          <a:stretch>
            <a:fillRect/>
          </a:stretch>
        </p:blipFill>
        <p:spPr>
          <a:xfrm>
            <a:off x="656955" y="1975770"/>
            <a:ext cx="3703638" cy="2752032"/>
          </a:xfrm>
          <a:prstGeom prst="rect">
            <a:avLst/>
          </a:prstGeom>
        </p:spPr>
      </p:pic>
      <p:sp>
        <p:nvSpPr>
          <p:cNvPr id="6" name="Content Placeholder 5">
            <a:extLst>
              <a:ext uri="{FF2B5EF4-FFF2-40B4-BE49-F238E27FC236}">
                <a16:creationId xmlns="" xmlns:a16="http://schemas.microsoft.com/office/drawing/2014/main" id="{2E4DB9AA-1459-411E-824E-F05A76E96AE0}"/>
              </a:ext>
            </a:extLst>
          </p:cNvPr>
          <p:cNvSpPr>
            <a:spLocks noGrp="1"/>
          </p:cNvSpPr>
          <p:nvPr>
            <p:ph sz="half" idx="2"/>
          </p:nvPr>
        </p:nvSpPr>
        <p:spPr/>
        <p:txBody>
          <a:bodyPr vert="horz" lIns="0" tIns="45720" rIns="0" bIns="45720" rtlCol="0">
            <a:normAutofit lnSpcReduction="10000"/>
          </a:bodyPr>
          <a:lstStyle/>
          <a:p>
            <a:r>
              <a:rPr lang="en-US" b="0" i="0" dirty="0">
                <a:effectLst/>
              </a:rPr>
              <a:t>This work is supported by Rapid Response to Novel Coronavirus (SARS-CoV-2) Impacts Across Food and Agricultural Systems grant no. 2021-69006-33355 from the USDA National Institute of Food and Agriculture.</a:t>
            </a:r>
          </a:p>
          <a:p>
            <a:endParaRPr lang="en-US" dirty="0"/>
          </a:p>
          <a:p>
            <a:r>
              <a:rPr lang="en-US" b="0" i="0" dirty="0">
                <a:effectLst/>
              </a:rPr>
              <a:t>Any opinions, findings, conclusions, or recommendations expressed in this publication are those of the author(s) and do not necessarily reflect the view of the U.S. Department of Agriculture.</a:t>
            </a:r>
            <a:endParaRPr lang="en-US" dirty="0"/>
          </a:p>
        </p:txBody>
      </p:sp>
      <p:pic>
        <p:nvPicPr>
          <p:cNvPr id="8" name="Picture 7">
            <a:extLst>
              <a:ext uri="{FF2B5EF4-FFF2-40B4-BE49-F238E27FC236}">
                <a16:creationId xmlns="" xmlns:a16="http://schemas.microsoft.com/office/drawing/2014/main" id="{9482F65A-5F88-4256-BFB3-08BD1D05686A}"/>
              </a:ext>
            </a:extLst>
          </p:cNvPr>
          <p:cNvPicPr>
            <a:picLocks noChangeAspect="1"/>
          </p:cNvPicPr>
          <p:nvPr/>
        </p:nvPicPr>
        <p:blipFill>
          <a:blip r:embed="rId4"/>
          <a:stretch>
            <a:fillRect/>
          </a:stretch>
        </p:blipFill>
        <p:spPr>
          <a:xfrm>
            <a:off x="1001162" y="4966211"/>
            <a:ext cx="3015223" cy="278908"/>
          </a:xfrm>
          <a:prstGeom prst="rect">
            <a:avLst/>
          </a:prstGeom>
        </p:spPr>
      </p:pic>
    </p:spTree>
    <p:extLst>
      <p:ext uri="{BB962C8B-B14F-4D97-AF65-F5344CB8AC3E}">
        <p14:creationId xmlns:p14="http://schemas.microsoft.com/office/powerpoint/2010/main" val="119562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FD03B-5F0F-4525-B214-E4E4373FDD2B}"/>
              </a:ext>
            </a:extLst>
          </p:cNvPr>
          <p:cNvSpPr>
            <a:spLocks noGrp="1"/>
          </p:cNvSpPr>
          <p:nvPr>
            <p:ph type="title"/>
          </p:nvPr>
        </p:nvSpPr>
        <p:spPr/>
        <p:txBody>
          <a:bodyPr>
            <a:norm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Learning</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Outcomes</a:t>
            </a:r>
            <a:endParaRPr lang="en-US" sz="4400" b="1" dirty="0"/>
          </a:p>
        </p:txBody>
      </p:sp>
      <p:sp>
        <p:nvSpPr>
          <p:cNvPr id="3" name="Content Placeholder 2">
            <a:extLst>
              <a:ext uri="{FF2B5EF4-FFF2-40B4-BE49-F238E27FC236}">
                <a16:creationId xmlns="" xmlns:a16="http://schemas.microsoft.com/office/drawing/2014/main" id="{91669623-2C6E-4895-867E-7614928414E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 xmlns:a16="http://schemas.microsoft.com/office/drawing/2014/main" id="{75FD05BA-FBD4-4EAE-B00B-016C444D2354}"/>
              </a:ext>
            </a:extLst>
          </p:cNvPr>
          <p:cNvSpPr txBox="1"/>
          <p:nvPr/>
        </p:nvSpPr>
        <p:spPr>
          <a:xfrm>
            <a:off x="463378" y="1769626"/>
            <a:ext cx="8217244" cy="4061368"/>
          </a:xfrm>
          <a:prstGeom prst="rect">
            <a:avLst/>
          </a:prstGeom>
          <a:noFill/>
        </p:spPr>
        <p:txBody>
          <a:bodyPr wrap="square">
            <a:spAutoFit/>
          </a:bodyPr>
          <a:lstStyle/>
          <a:p>
            <a:pPr marL="342900" indent="-342900">
              <a:lnSpc>
                <a:spcPct val="107000"/>
              </a:lnSpc>
              <a:buClr>
                <a:schemeClr val="accent1"/>
              </a:buClr>
              <a:buFont typeface="Symbol" panose="05050102010706020507" pitchFamily="18" charset="2"/>
              <a:buChar char="·"/>
            </a:pPr>
            <a:r>
              <a:rPr lang="en-US" sz="2200" dirty="0">
                <a:solidFill>
                  <a:srgbClr val="000000"/>
                </a:solidFill>
                <a:ea typeface="Times New Roman" panose="02020603050405020304" pitchFamily="18" charset="0"/>
                <a:cs typeface="Arial" panose="020B0604020202020204" pitchFamily="34" charset="0"/>
              </a:rPr>
              <a:t>Identify potential SARS-CoV-2 sources of contamination for surfaces, tools and equipment</a:t>
            </a:r>
            <a:endParaRPr lang="en-US" sz="2200" dirty="0">
              <a:effectLst/>
              <a:ea typeface="Calibri" panose="020F0502020204030204" pitchFamily="34" charset="0"/>
              <a:cs typeface="Arial" panose="020B0604020202020204" pitchFamily="34" charset="0"/>
            </a:endParaRPr>
          </a:p>
          <a:p>
            <a:pPr marL="342900" indent="-342900">
              <a:lnSpc>
                <a:spcPct val="107000"/>
              </a:lnSpc>
              <a:buClr>
                <a:schemeClr val="accent1"/>
              </a:buClr>
              <a:buFont typeface="Symbol" panose="05050102010706020507" pitchFamily="18" charset="2"/>
              <a:buChar char="·"/>
            </a:pPr>
            <a:r>
              <a:rPr lang="en-US" sz="2200" dirty="0">
                <a:solidFill>
                  <a:srgbClr val="000000"/>
                </a:solidFill>
                <a:ea typeface="Times New Roman" panose="02020603050405020304" pitchFamily="18" charset="0"/>
                <a:cs typeface="Times New Roman" panose="02020603050405020304" pitchFamily="18" charset="0"/>
              </a:rPr>
              <a:t>Describe the differences between cleaning, sanitizing and disinfecting</a:t>
            </a:r>
            <a:endParaRPr lang="en-US" sz="22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200" dirty="0">
                <a:solidFill>
                  <a:srgbClr val="000000"/>
                </a:solidFill>
                <a:effectLst/>
                <a:ea typeface="Times New Roman" panose="02020603050405020304" pitchFamily="18" charset="0"/>
                <a:cs typeface="Times New Roman" panose="02020603050405020304" pitchFamily="18" charset="0"/>
              </a:rPr>
              <a:t>Review existing SOPs from production, harvesting, packing, storage, and transportation to </a:t>
            </a:r>
            <a:r>
              <a:rPr lang="en-US" sz="2200" dirty="0">
                <a:solidFill>
                  <a:srgbClr val="000000"/>
                </a:solidFill>
                <a:ea typeface="Times New Roman" panose="02020603050405020304" pitchFamily="18" charset="0"/>
                <a:cs typeface="Times New Roman" panose="02020603050405020304" pitchFamily="18" charset="0"/>
              </a:rPr>
              <a:t>incorporate concerns for SARS-CoV-2</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200" dirty="0">
                <a:solidFill>
                  <a:srgbClr val="000000"/>
                </a:solidFill>
                <a:effectLst/>
                <a:ea typeface="Times New Roman" panose="02020603050405020304" pitchFamily="18" charset="0"/>
                <a:cs typeface="Times New Roman" panose="02020603050405020304" pitchFamily="18" charset="0"/>
              </a:rPr>
              <a:t>Evaluate contact </a:t>
            </a:r>
            <a:r>
              <a:rPr lang="en-US" sz="2200" dirty="0">
                <a:solidFill>
                  <a:srgbClr val="000000"/>
                </a:solidFill>
                <a:ea typeface="Times New Roman" panose="02020603050405020304" pitchFamily="18" charset="0"/>
                <a:cs typeface="Times New Roman" panose="02020603050405020304" pitchFamily="18" charset="0"/>
              </a:rPr>
              <a:t>surfaces, tools, equipment as well as production, processing, packaging, storage and transportation areas </a:t>
            </a:r>
            <a:r>
              <a:rPr lang="en-US" sz="2200" dirty="0">
                <a:solidFill>
                  <a:srgbClr val="000000"/>
                </a:solidFill>
                <a:effectLst/>
                <a:ea typeface="Times New Roman" panose="02020603050405020304" pitchFamily="18" charset="0"/>
                <a:cs typeface="Times New Roman" panose="02020603050405020304" pitchFamily="18" charset="0"/>
              </a:rPr>
              <a:t>as possible SARS-CoV-2 threats to staff and customers</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200" dirty="0">
                <a:solidFill>
                  <a:srgbClr val="000000"/>
                </a:solidFill>
                <a:effectLst/>
                <a:ea typeface="Times New Roman" panose="02020603050405020304" pitchFamily="18" charset="0"/>
                <a:cs typeface="Times New Roman" panose="02020603050405020304" pitchFamily="18" charset="0"/>
              </a:rPr>
              <a:t>Modify or create SOPs, trainings, signage and logs to reduce SARS-CoV-2 pathogen transmission from production to sales of produce</a:t>
            </a:r>
            <a:endParaRPr lang="en-US"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8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12CF0-B93F-400E-A3B4-A181A6586ABD}"/>
              </a:ext>
            </a:extLst>
          </p:cNvPr>
          <p:cNvSpPr>
            <a:spLocks noGrp="1"/>
          </p:cNvSpPr>
          <p:nvPr>
            <p:ph type="title"/>
          </p:nvPr>
        </p:nvSpPr>
        <p:spPr/>
        <p:txBody>
          <a:bodyPr>
            <a:normAutofit/>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Surface Transmission of SARS-CoV-2 </a:t>
            </a:r>
            <a:endParaRPr lang="en-US" sz="4000" b="1" dirty="0"/>
          </a:p>
        </p:txBody>
      </p:sp>
      <p:sp>
        <p:nvSpPr>
          <p:cNvPr id="5" name="Content Placeholder 4">
            <a:extLst>
              <a:ext uri="{FF2B5EF4-FFF2-40B4-BE49-F238E27FC236}">
                <a16:creationId xmlns="" xmlns:a16="http://schemas.microsoft.com/office/drawing/2014/main" id="{C85157D0-A77F-41D6-9A6A-BCFE0B813E15}"/>
              </a:ext>
            </a:extLst>
          </p:cNvPr>
          <p:cNvSpPr>
            <a:spLocks noGrp="1"/>
          </p:cNvSpPr>
          <p:nvPr>
            <p:ph sz="half" idx="1"/>
          </p:nvPr>
        </p:nvSpPr>
        <p:spPr>
          <a:xfrm>
            <a:off x="822959" y="1845734"/>
            <a:ext cx="3963529" cy="4023360"/>
          </a:xfrm>
        </p:spPr>
        <p:txBody>
          <a:bodyPr>
            <a:normAutofit fontScale="85000" lnSpcReduction="20000"/>
          </a:bodyPr>
          <a:lstStyle/>
          <a:p>
            <a:pPr marL="287338" marR="0" lvl="0" indent="-287338">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SARS-CoV-2 can survive on surfaces and play a role in indirect transmission</a:t>
            </a:r>
          </a:p>
          <a:p>
            <a:pPr marL="287338" marR="0" lvl="0" indent="-287338">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7338" marR="0" lvl="0" indent="-287338">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Transferred by touch with the virus must migrate and infect a cell </a:t>
            </a:r>
          </a:p>
          <a:p>
            <a:pPr marL="287338" marR="0" lvl="0" indent="-287338">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7338" marR="0" lvl="0" indent="-287338">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Less infectious over time but depends on material, temperature and other factors</a:t>
            </a:r>
          </a:p>
          <a:p>
            <a:endParaRPr lang="en-US" dirty="0"/>
          </a:p>
        </p:txBody>
      </p:sp>
      <p:pic>
        <p:nvPicPr>
          <p:cNvPr id="8" name="Content Placeholder 7" descr="Diagram, timeline&#10;&#10;Description automatically generated">
            <a:extLst>
              <a:ext uri="{FF2B5EF4-FFF2-40B4-BE49-F238E27FC236}">
                <a16:creationId xmlns="" xmlns:a16="http://schemas.microsoft.com/office/drawing/2014/main" id="{EF125283-5E60-4422-8BB9-BC76D73B9EA6}"/>
              </a:ext>
            </a:extLst>
          </p:cNvPr>
          <p:cNvPicPr>
            <a:picLocks noGrp="1" noChangeAspect="1"/>
          </p:cNvPicPr>
          <p:nvPr>
            <p:ph sz="half" idx="2"/>
          </p:nvPr>
        </p:nvPicPr>
        <p:blipFill>
          <a:blip r:embed="rId3"/>
          <a:stretch>
            <a:fillRect/>
          </a:stretch>
        </p:blipFill>
        <p:spPr>
          <a:xfrm>
            <a:off x="5012267" y="2256931"/>
            <a:ext cx="3579636" cy="2863709"/>
          </a:xfrm>
        </p:spPr>
      </p:pic>
    </p:spTree>
    <p:extLst>
      <p:ext uri="{BB962C8B-B14F-4D97-AF65-F5344CB8AC3E}">
        <p14:creationId xmlns:p14="http://schemas.microsoft.com/office/powerpoint/2010/main" val="229256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F1BC9DE-770A-43D6-9E83-EFBE8A4D2AB4}"/>
              </a:ext>
            </a:extLst>
          </p:cNvPr>
          <p:cNvSpPr>
            <a:spLocks noGrp="1"/>
          </p:cNvSpPr>
          <p:nvPr>
            <p:ph type="title"/>
          </p:nvPr>
        </p:nvSpPr>
        <p:spPr/>
        <p:txBody>
          <a:bodyPr/>
          <a:lstStyle/>
          <a:p>
            <a:r>
              <a:rPr lang="en-US" dirty="0">
                <a:latin typeface="+mn-lt"/>
              </a:rPr>
              <a:t>Sources of Contamination</a:t>
            </a:r>
          </a:p>
        </p:txBody>
      </p:sp>
      <p:sp>
        <p:nvSpPr>
          <p:cNvPr id="6" name="Content Placeholder 5">
            <a:extLst>
              <a:ext uri="{FF2B5EF4-FFF2-40B4-BE49-F238E27FC236}">
                <a16:creationId xmlns="" xmlns:a16="http://schemas.microsoft.com/office/drawing/2014/main" id="{46D084F0-49B7-4CE3-8B1B-4E52D06049D6}"/>
              </a:ext>
            </a:extLst>
          </p:cNvPr>
          <p:cNvSpPr>
            <a:spLocks noGrp="1"/>
          </p:cNvSpPr>
          <p:nvPr>
            <p:ph idx="1"/>
          </p:nvPr>
        </p:nvSpPr>
        <p:spPr>
          <a:xfrm>
            <a:off x="822959" y="1870365"/>
            <a:ext cx="3284092" cy="3523045"/>
          </a:xfrm>
        </p:spPr>
        <p:txBody>
          <a:bodyPr>
            <a:normAutofit/>
          </a:bodyPr>
          <a:lstStyle/>
          <a:p>
            <a:pPr marL="231775" indent="-231775">
              <a:buFont typeface="Arial" panose="020B0604020202020204" pitchFamily="34" charset="0"/>
              <a:buChar char="•"/>
            </a:pPr>
            <a:r>
              <a:rPr lang="en-US" dirty="0"/>
              <a:t>Humans</a:t>
            </a:r>
          </a:p>
          <a:p>
            <a:pPr marL="231775" indent="-231775">
              <a:buFont typeface="Arial" panose="020B0604020202020204" pitchFamily="34" charset="0"/>
              <a:buChar char="•"/>
            </a:pPr>
            <a:r>
              <a:rPr lang="en-US" dirty="0"/>
              <a:t>Soil</a:t>
            </a:r>
          </a:p>
          <a:p>
            <a:pPr marL="231775" indent="-231775">
              <a:buFont typeface="Arial" panose="020B0604020202020204" pitchFamily="34" charset="0"/>
              <a:buChar char="•"/>
            </a:pPr>
            <a:r>
              <a:rPr lang="en-US" dirty="0"/>
              <a:t>Animals</a:t>
            </a:r>
          </a:p>
          <a:p>
            <a:pPr marL="231775" indent="-231775">
              <a:buFont typeface="Arial" panose="020B0604020202020204" pitchFamily="34" charset="0"/>
              <a:buChar char="•"/>
            </a:pPr>
            <a:r>
              <a:rPr lang="en-US" dirty="0"/>
              <a:t>Water</a:t>
            </a:r>
          </a:p>
          <a:p>
            <a:pPr marL="231775" indent="-231775">
              <a:buFont typeface="Arial" panose="020B0604020202020204" pitchFamily="34" charset="0"/>
              <a:buChar char="•"/>
            </a:pPr>
            <a:r>
              <a:rPr lang="en-US" dirty="0"/>
              <a:t>Tools, equipment, packing lines and packaging materials</a:t>
            </a:r>
          </a:p>
          <a:p>
            <a:pPr>
              <a:buFont typeface="Arial" panose="020B0604020202020204" pitchFamily="34" charset="0"/>
              <a:buChar char="•"/>
            </a:pPr>
            <a:endParaRPr lang="en-US" dirty="0"/>
          </a:p>
        </p:txBody>
      </p:sp>
      <p:pic>
        <p:nvPicPr>
          <p:cNvPr id="7" name="Picture 2" descr="Food Products and Food Contamination - ScienceDirect">
            <a:extLst>
              <a:ext uri="{FF2B5EF4-FFF2-40B4-BE49-F238E27FC236}">
                <a16:creationId xmlns="" xmlns:a16="http://schemas.microsoft.com/office/drawing/2014/main" id="{35967D56-881E-485D-936E-106EEA196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81" y="1779304"/>
            <a:ext cx="4240295" cy="3639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254596A5-8D5C-4A37-AE07-AD4C688D4850}"/>
              </a:ext>
            </a:extLst>
          </p:cNvPr>
          <p:cNvSpPr txBox="1"/>
          <p:nvPr/>
        </p:nvSpPr>
        <p:spPr>
          <a:xfrm>
            <a:off x="90966" y="5526488"/>
            <a:ext cx="9007787" cy="800219"/>
          </a:xfrm>
          <a:prstGeom prst="rect">
            <a:avLst/>
          </a:prstGeom>
          <a:noFill/>
        </p:spPr>
        <p:txBody>
          <a:bodyPr wrap="none" rtlCol="0">
            <a:spAutoFit/>
          </a:bodyPr>
          <a:lstStyle/>
          <a:p>
            <a:r>
              <a:rPr lang="en-US" sz="2800" b="1" dirty="0"/>
              <a:t>What areas are of greatest concern for SARS-CoV-2 spread?</a:t>
            </a:r>
          </a:p>
          <a:p>
            <a:endParaRPr lang="en-US" dirty="0"/>
          </a:p>
        </p:txBody>
      </p:sp>
      <p:sp>
        <p:nvSpPr>
          <p:cNvPr id="8" name="TextBox 7"/>
          <p:cNvSpPr txBox="1"/>
          <p:nvPr/>
        </p:nvSpPr>
        <p:spPr>
          <a:xfrm>
            <a:off x="4422816" y="5926597"/>
            <a:ext cx="4231864" cy="276999"/>
          </a:xfrm>
          <a:prstGeom prst="rect">
            <a:avLst/>
          </a:prstGeom>
          <a:noFill/>
        </p:spPr>
        <p:txBody>
          <a:bodyPr wrap="none" rtlCol="0">
            <a:spAutoFit/>
          </a:bodyPr>
          <a:lstStyle/>
          <a:p>
            <a:r>
              <a:rPr lang="en-US" sz="1200" dirty="0">
                <a:solidFill>
                  <a:srgbClr val="92D050"/>
                </a:solidFill>
              </a:rPr>
              <a:t>https://www.canr.msu.edu/resources/contamination-infographic</a:t>
            </a:r>
          </a:p>
        </p:txBody>
      </p:sp>
    </p:spTree>
    <p:extLst>
      <p:ext uri="{BB962C8B-B14F-4D97-AF65-F5344CB8AC3E}">
        <p14:creationId xmlns:p14="http://schemas.microsoft.com/office/powerpoint/2010/main" val="392577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C49D1-8184-4B0A-A9A3-97E4E36EF578}"/>
              </a:ext>
            </a:extLst>
          </p:cNvPr>
          <p:cNvSpPr>
            <a:spLocks noGrp="1"/>
          </p:cNvSpPr>
          <p:nvPr>
            <p:ph type="title"/>
          </p:nvPr>
        </p:nvSpPr>
        <p:spPr/>
        <p:txBody>
          <a:bodyPr/>
          <a:lstStyle/>
          <a:p>
            <a:r>
              <a:rPr lang="en-US" b="1" dirty="0">
                <a:latin typeface="+mn-lt"/>
              </a:rPr>
              <a:t>The Story of the Harvest Bin</a:t>
            </a:r>
          </a:p>
        </p:txBody>
      </p:sp>
      <p:pic>
        <p:nvPicPr>
          <p:cNvPr id="2050" name="Picture 2" descr="W.Va. Peach Season is Here, But There's Little to Harvest - Here's Why |  WVPB">
            <a:extLst>
              <a:ext uri="{FF2B5EF4-FFF2-40B4-BE49-F238E27FC236}">
                <a16:creationId xmlns="" xmlns:a16="http://schemas.microsoft.com/office/drawing/2014/main" id="{EE7934CD-427A-4534-99B8-5C616B0EF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56" y="1906139"/>
            <a:ext cx="3148953" cy="19394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oring apples | Apple &amp; Pear Australia Ltd (APAL)">
            <a:extLst>
              <a:ext uri="{FF2B5EF4-FFF2-40B4-BE49-F238E27FC236}">
                <a16:creationId xmlns="" xmlns:a16="http://schemas.microsoft.com/office/drawing/2014/main" id="{F4F30794-CD36-49D3-8E29-9F21ECFC2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891" y="4217109"/>
            <a:ext cx="2832423" cy="1807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mand for Freight Drives Up Spot Market Rates | Transport Topics">
            <a:extLst>
              <a:ext uri="{FF2B5EF4-FFF2-40B4-BE49-F238E27FC236}">
                <a16:creationId xmlns="" xmlns:a16="http://schemas.microsoft.com/office/drawing/2014/main" id="{DCE0CC32-F78D-4DA8-8EC7-043435A82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154" y="4211321"/>
            <a:ext cx="3148954" cy="18128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mco Offers Cooling Solutions For Freshly Harvested Apples">
            <a:extLst>
              <a:ext uri="{FF2B5EF4-FFF2-40B4-BE49-F238E27FC236}">
                <a16:creationId xmlns="" xmlns:a16="http://schemas.microsoft.com/office/drawing/2014/main" id="{9FA83CBE-27C0-4E46-8A8C-73EE6160CE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891" y="1906139"/>
            <a:ext cx="2832422" cy="1939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 y="3845561"/>
            <a:ext cx="3687869" cy="276999"/>
          </a:xfrm>
          <a:prstGeom prst="rect">
            <a:avLst/>
          </a:prstGeom>
          <a:noFill/>
        </p:spPr>
        <p:txBody>
          <a:bodyPr wrap="none" rtlCol="0">
            <a:spAutoFit/>
          </a:bodyPr>
          <a:lstStyle/>
          <a:p>
            <a:r>
              <a:rPr lang="en-US" sz="1200" dirty="0">
                <a:solidFill>
                  <a:srgbClr val="92D050"/>
                </a:solidFill>
              </a:rPr>
              <a:t>https://semcoice.com/methods-cooling-apples-harvest/</a:t>
            </a:r>
          </a:p>
        </p:txBody>
      </p:sp>
      <p:sp>
        <p:nvSpPr>
          <p:cNvPr id="6" name="TextBox 5"/>
          <p:cNvSpPr txBox="1"/>
          <p:nvPr/>
        </p:nvSpPr>
        <p:spPr>
          <a:xfrm>
            <a:off x="4821155" y="3845561"/>
            <a:ext cx="3477491" cy="400110"/>
          </a:xfrm>
          <a:prstGeom prst="rect">
            <a:avLst/>
          </a:prstGeom>
          <a:noFill/>
        </p:spPr>
        <p:txBody>
          <a:bodyPr wrap="square" rtlCol="0">
            <a:spAutoFit/>
          </a:bodyPr>
          <a:lstStyle/>
          <a:p>
            <a:r>
              <a:rPr lang="en-US" sz="1000" dirty="0">
                <a:solidFill>
                  <a:srgbClr val="92D050"/>
                </a:solidFill>
              </a:rPr>
              <a:t>https://www.wvpublic.org/news/2016-08-10/w-va-peach-season-is-here-but-theres-little-to-harvest-heres-why</a:t>
            </a:r>
          </a:p>
        </p:txBody>
      </p:sp>
      <p:sp>
        <p:nvSpPr>
          <p:cNvPr id="7" name="TextBox 6"/>
          <p:cNvSpPr txBox="1"/>
          <p:nvPr/>
        </p:nvSpPr>
        <p:spPr>
          <a:xfrm>
            <a:off x="1409810" y="5980219"/>
            <a:ext cx="2360583" cy="276999"/>
          </a:xfrm>
          <a:prstGeom prst="rect">
            <a:avLst/>
          </a:prstGeom>
          <a:noFill/>
        </p:spPr>
        <p:txBody>
          <a:bodyPr wrap="none" rtlCol="0">
            <a:spAutoFit/>
          </a:bodyPr>
          <a:lstStyle/>
          <a:p>
            <a:r>
              <a:rPr lang="en-US" sz="1200" dirty="0">
                <a:solidFill>
                  <a:srgbClr val="92D050"/>
                </a:solidFill>
              </a:rPr>
              <a:t>https://apal.org.au/storing-apples/</a:t>
            </a:r>
          </a:p>
        </p:txBody>
      </p:sp>
      <p:sp>
        <p:nvSpPr>
          <p:cNvPr id="8" name="TextBox 7"/>
          <p:cNvSpPr txBox="1"/>
          <p:nvPr/>
        </p:nvSpPr>
        <p:spPr>
          <a:xfrm>
            <a:off x="4821154" y="5849740"/>
            <a:ext cx="3643745" cy="553998"/>
          </a:xfrm>
          <a:prstGeom prst="rect">
            <a:avLst/>
          </a:prstGeom>
          <a:noFill/>
        </p:spPr>
        <p:txBody>
          <a:bodyPr wrap="square" rtlCol="0">
            <a:spAutoFit/>
          </a:bodyPr>
          <a:lstStyle/>
          <a:p>
            <a:r>
              <a:rPr lang="en-US" sz="1000" dirty="0">
                <a:solidFill>
                  <a:srgbClr val="92D050"/>
                </a:solidFill>
              </a:rPr>
              <a:t>https://www.fleetowner.com/fleet-management/article/21693105/new-food-safety-rules-pose-impact-for-refrigerated-carriers</a:t>
            </a:r>
          </a:p>
        </p:txBody>
      </p:sp>
    </p:spTree>
    <p:extLst>
      <p:ext uri="{BB962C8B-B14F-4D97-AF65-F5344CB8AC3E}">
        <p14:creationId xmlns:p14="http://schemas.microsoft.com/office/powerpoint/2010/main" val="99419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9F539E7-E9A1-41E9-87A5-705577A73CB0}"/>
              </a:ext>
            </a:extLst>
          </p:cNvPr>
          <p:cNvSpPr>
            <a:spLocks noGrp="1"/>
          </p:cNvSpPr>
          <p:nvPr>
            <p:ph type="title"/>
          </p:nvPr>
        </p:nvSpPr>
        <p:spPr/>
        <p:txBody>
          <a:bodyPr/>
          <a:lstStyle/>
          <a:p>
            <a:r>
              <a:rPr lang="en-US" b="1" dirty="0">
                <a:latin typeface="+mn-lt"/>
              </a:rPr>
              <a:t>Have in place . . .</a:t>
            </a:r>
          </a:p>
        </p:txBody>
      </p:sp>
      <p:sp>
        <p:nvSpPr>
          <p:cNvPr id="6" name="Content Placeholder 5">
            <a:extLst>
              <a:ext uri="{FF2B5EF4-FFF2-40B4-BE49-F238E27FC236}">
                <a16:creationId xmlns="" xmlns:a16="http://schemas.microsoft.com/office/drawing/2014/main" id="{C3D800AA-3D5B-4FAB-BAEC-A9AA5DF630F2}"/>
              </a:ext>
            </a:extLst>
          </p:cNvPr>
          <p:cNvSpPr>
            <a:spLocks noGrp="1"/>
          </p:cNvSpPr>
          <p:nvPr>
            <p:ph sz="half" idx="1"/>
          </p:nvPr>
        </p:nvSpPr>
        <p:spPr>
          <a:xfrm>
            <a:off x="822960" y="1845734"/>
            <a:ext cx="3703320" cy="2912246"/>
          </a:xfrm>
        </p:spPr>
        <p:txBody>
          <a:bodyPr>
            <a:normAutofit fontScale="85000" lnSpcReduction="20000"/>
          </a:bodyPr>
          <a:lstStyle/>
          <a:p>
            <a:pPr marL="341313" indent="-341313">
              <a:buFont typeface="Symbol" panose="05050102010706020507" pitchFamily="18" charset="2"/>
              <a:buChar char="·"/>
            </a:pPr>
            <a:r>
              <a:rPr lang="en-US" sz="3800" dirty="0"/>
              <a:t>Field harvest procedures</a:t>
            </a:r>
          </a:p>
          <a:p>
            <a:pPr marL="341313" indent="-341313">
              <a:buFont typeface="Symbol" panose="05050102010706020507" pitchFamily="18" charset="2"/>
              <a:buChar char="·"/>
            </a:pPr>
            <a:r>
              <a:rPr lang="en-US" sz="3800" dirty="0"/>
              <a:t>Packing house flow</a:t>
            </a:r>
          </a:p>
          <a:p>
            <a:pPr marL="341313" indent="-341313">
              <a:buFont typeface="Symbol" panose="05050102010706020507" pitchFamily="18" charset="2"/>
              <a:buChar char="·"/>
            </a:pPr>
            <a:r>
              <a:rPr lang="en-US" sz="3800" dirty="0"/>
              <a:t>Packing line</a:t>
            </a:r>
          </a:p>
          <a:p>
            <a:pPr marL="341313" indent="-341313">
              <a:buFont typeface="Symbol" panose="05050102010706020507" pitchFamily="18" charset="2"/>
              <a:buChar char="·"/>
            </a:pPr>
            <a:r>
              <a:rPr lang="en-US" sz="3800" dirty="0"/>
              <a:t>Transportation plans</a:t>
            </a:r>
          </a:p>
          <a:p>
            <a:endParaRPr lang="en-US" sz="1000" dirty="0"/>
          </a:p>
        </p:txBody>
      </p:sp>
      <p:sp>
        <p:nvSpPr>
          <p:cNvPr id="4" name="Content Placeholder 3">
            <a:extLst>
              <a:ext uri="{FF2B5EF4-FFF2-40B4-BE49-F238E27FC236}">
                <a16:creationId xmlns="" xmlns:a16="http://schemas.microsoft.com/office/drawing/2014/main" id="{D13C84DE-AAA6-43CB-A8CD-4B5966EC044F}"/>
              </a:ext>
            </a:extLst>
          </p:cNvPr>
          <p:cNvSpPr>
            <a:spLocks noGrp="1"/>
          </p:cNvSpPr>
          <p:nvPr>
            <p:ph sz="half" idx="2"/>
          </p:nvPr>
        </p:nvSpPr>
        <p:spPr>
          <a:xfrm>
            <a:off x="4663440" y="1845735"/>
            <a:ext cx="3703320" cy="2850251"/>
          </a:xfrm>
        </p:spPr>
        <p:txBody>
          <a:bodyPr>
            <a:normAutofit fontScale="85000" lnSpcReduction="20000"/>
          </a:bodyPr>
          <a:lstStyle/>
          <a:p>
            <a:pPr marL="341313" indent="-341313">
              <a:buFont typeface="Symbol" panose="05050102010706020507" pitchFamily="18" charset="2"/>
              <a:buChar char="·"/>
            </a:pPr>
            <a:r>
              <a:rPr lang="en-US" sz="3600" dirty="0"/>
              <a:t>Material and supply storage controls</a:t>
            </a:r>
          </a:p>
          <a:p>
            <a:pPr marL="341313" indent="-341313">
              <a:buFont typeface="Symbol" panose="05050102010706020507" pitchFamily="18" charset="2"/>
              <a:buChar char="·"/>
            </a:pPr>
            <a:r>
              <a:rPr lang="en-US" sz="3600" dirty="0"/>
              <a:t>Pest and other contaminant controls</a:t>
            </a:r>
          </a:p>
          <a:p>
            <a:pPr marL="341313" indent="-341313">
              <a:buFont typeface="Symbol" panose="05050102010706020507" pitchFamily="18" charset="2"/>
              <a:buChar char="·"/>
            </a:pPr>
            <a:r>
              <a:rPr lang="en-US" sz="3600" dirty="0"/>
              <a:t>Plans to monitor, correct and review</a:t>
            </a:r>
          </a:p>
          <a:p>
            <a:endParaRPr lang="en-US" dirty="0"/>
          </a:p>
        </p:txBody>
      </p:sp>
      <p:sp>
        <p:nvSpPr>
          <p:cNvPr id="7" name="TextBox 6">
            <a:extLst>
              <a:ext uri="{FF2B5EF4-FFF2-40B4-BE49-F238E27FC236}">
                <a16:creationId xmlns="" xmlns:a16="http://schemas.microsoft.com/office/drawing/2014/main" id="{F0FECA4F-C74A-441B-883E-17E1AE786EA6}"/>
              </a:ext>
            </a:extLst>
          </p:cNvPr>
          <p:cNvSpPr txBox="1"/>
          <p:nvPr/>
        </p:nvSpPr>
        <p:spPr>
          <a:xfrm>
            <a:off x="-154412" y="4631473"/>
            <a:ext cx="9197674" cy="1892826"/>
          </a:xfrm>
          <a:prstGeom prst="rect">
            <a:avLst/>
          </a:prstGeom>
          <a:noFill/>
        </p:spPr>
        <p:txBody>
          <a:bodyPr wrap="square" rtlCol="0">
            <a:spAutoFit/>
          </a:bodyPr>
          <a:lstStyle/>
          <a:p>
            <a:pPr algn="ctr">
              <a:spcBef>
                <a:spcPts val="1800"/>
              </a:spcBef>
            </a:pPr>
            <a:r>
              <a:rPr lang="en-US" sz="2800" b="1" dirty="0"/>
              <a:t>WHERE CAN SARS-CoV-2 BE INTRODUCED?</a:t>
            </a:r>
          </a:p>
          <a:p>
            <a:pPr algn="ctr">
              <a:spcBef>
                <a:spcPts val="1800"/>
              </a:spcBef>
            </a:pPr>
            <a:r>
              <a:rPr lang="en-US" sz="2800" b="1" dirty="0"/>
              <a:t>WHAT ADDITIONAL STEPS CAN I TAKE TO ENHANCE MY CURRENT PROCESS?</a:t>
            </a:r>
            <a:endParaRPr lang="en-US" sz="2800" dirty="0"/>
          </a:p>
          <a:p>
            <a:endParaRPr lang="en-US" dirty="0"/>
          </a:p>
        </p:txBody>
      </p:sp>
    </p:spTree>
    <p:extLst>
      <p:ext uri="{BB962C8B-B14F-4D97-AF65-F5344CB8AC3E}">
        <p14:creationId xmlns:p14="http://schemas.microsoft.com/office/powerpoint/2010/main" val="38736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FC968EF-4624-41E5-84C0-B7C80E09C071}"/>
              </a:ext>
            </a:extLst>
          </p:cNvPr>
          <p:cNvSpPr>
            <a:spLocks noGrp="1"/>
          </p:cNvSpPr>
          <p:nvPr>
            <p:ph type="title"/>
          </p:nvPr>
        </p:nvSpPr>
        <p:spPr/>
        <p:txBody>
          <a:bodyPr/>
          <a:lstStyle/>
          <a:p>
            <a:r>
              <a:rPr lang="en-US" dirty="0">
                <a:latin typeface="+mn-lt"/>
              </a:rPr>
              <a:t>Sanitation SOPs</a:t>
            </a:r>
          </a:p>
        </p:txBody>
      </p:sp>
      <p:sp>
        <p:nvSpPr>
          <p:cNvPr id="6" name="Content Placeholder 5">
            <a:extLst>
              <a:ext uri="{FF2B5EF4-FFF2-40B4-BE49-F238E27FC236}">
                <a16:creationId xmlns="" xmlns:a16="http://schemas.microsoft.com/office/drawing/2014/main" id="{56BEC81B-D1EE-4BA5-9D6C-B28BE2F68C89}"/>
              </a:ext>
            </a:extLst>
          </p:cNvPr>
          <p:cNvSpPr>
            <a:spLocks noGrp="1"/>
          </p:cNvSpPr>
          <p:nvPr>
            <p:ph idx="1"/>
          </p:nvPr>
        </p:nvSpPr>
        <p:spPr>
          <a:xfrm>
            <a:off x="822960" y="2065057"/>
            <a:ext cx="7755353" cy="4309489"/>
          </a:xfrm>
        </p:spPr>
        <p:txBody>
          <a:bodyPr>
            <a:noAutofit/>
          </a:bodyPr>
          <a:lstStyle/>
          <a:p>
            <a:pPr marL="403225" indent="-403225">
              <a:buFont typeface="Symbol" panose="05050102010706020507" pitchFamily="18" charset="2"/>
              <a:buChar char="·"/>
            </a:pPr>
            <a:r>
              <a:rPr lang="en-US" sz="3000" dirty="0"/>
              <a:t>Cleaning is not sanitizing</a:t>
            </a:r>
          </a:p>
          <a:p>
            <a:pPr marL="403225" indent="-403225">
              <a:buFont typeface="Symbol" panose="05050102010706020507" pitchFamily="18" charset="2"/>
              <a:buChar char="·"/>
            </a:pPr>
            <a:r>
              <a:rPr lang="en-US" sz="3000" dirty="0"/>
              <a:t>Sanitizing is not disinfecting </a:t>
            </a:r>
          </a:p>
          <a:p>
            <a:pPr marL="403225" indent="-403225">
              <a:buFont typeface="Symbol" panose="05050102010706020507" pitchFamily="18" charset="2"/>
              <a:buChar char="·"/>
            </a:pPr>
            <a:r>
              <a:rPr lang="en-US" sz="3000" dirty="0"/>
              <a:t>Disinfecting CANNOT happen without cleaning</a:t>
            </a:r>
          </a:p>
          <a:p>
            <a:pPr marL="403225" indent="-403225">
              <a:buFont typeface="Symbol" panose="05050102010706020507" pitchFamily="18" charset="2"/>
              <a:buChar char="·"/>
            </a:pPr>
            <a:r>
              <a:rPr lang="en-US" sz="3000" dirty="0"/>
              <a:t>Assess effectiveness of your current SOPs</a:t>
            </a:r>
          </a:p>
          <a:p>
            <a:pPr marL="403225" indent="-403225">
              <a:buFont typeface="Symbol" panose="05050102010706020507" pitchFamily="18" charset="2"/>
              <a:buChar char="·"/>
            </a:pPr>
            <a:r>
              <a:rPr lang="en-US" sz="3000" dirty="0"/>
              <a:t>Modify or create SOPs for cleaning and sanitizing as well as log sheet to track the process</a:t>
            </a:r>
          </a:p>
          <a:p>
            <a:pPr marL="403225" indent="-403225">
              <a:buFont typeface="Symbol" panose="05050102010706020507" pitchFamily="18" charset="2"/>
              <a:buChar char="·"/>
            </a:pPr>
            <a:r>
              <a:rPr lang="en-US" sz="3000" dirty="0"/>
              <a:t>Train staff and monitor activity</a:t>
            </a:r>
          </a:p>
        </p:txBody>
      </p:sp>
      <p:pic>
        <p:nvPicPr>
          <p:cNvPr id="4" name="Picture 2" descr="What is essential is invisible to the eye. by v1k0s on DeviantArt">
            <a:extLst>
              <a:ext uri="{FF2B5EF4-FFF2-40B4-BE49-F238E27FC236}">
                <a16:creationId xmlns="" xmlns:a16="http://schemas.microsoft.com/office/drawing/2014/main" id="{B2A9F918-91A3-4E17-A581-569F6F6D6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646" y="1477102"/>
            <a:ext cx="3179361" cy="178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2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lean sanitize disinfect">
            <a:extLst>
              <a:ext uri="{FF2B5EF4-FFF2-40B4-BE49-F238E27FC236}">
                <a16:creationId xmlns="" xmlns:a16="http://schemas.microsoft.com/office/drawing/2014/main" id="{EE4A7118-32D0-4024-A2D7-998E5CC1D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634" y="0"/>
            <a:ext cx="6282344" cy="6282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4019" y="6081545"/>
            <a:ext cx="6646884" cy="553998"/>
          </a:xfrm>
          <a:prstGeom prst="rect">
            <a:avLst/>
          </a:prstGeom>
          <a:noFill/>
        </p:spPr>
        <p:txBody>
          <a:bodyPr wrap="none" rtlCol="0">
            <a:spAutoFit/>
          </a:bodyPr>
          <a:lstStyle/>
          <a:p>
            <a:r>
              <a:rPr lang="en-US" sz="1200" dirty="0">
                <a:solidFill>
                  <a:srgbClr val="92D050"/>
                </a:solidFill>
              </a:rPr>
              <a:t>https://healthyhomes.ces.ncsu.edu/2020/04/cleaning-sanitizing-and-disinfecting-whats-the-difference/</a:t>
            </a:r>
          </a:p>
          <a:p>
            <a:endParaRPr lang="en-US" dirty="0"/>
          </a:p>
        </p:txBody>
      </p:sp>
    </p:spTree>
    <p:extLst>
      <p:ext uri="{BB962C8B-B14F-4D97-AF65-F5344CB8AC3E}">
        <p14:creationId xmlns:p14="http://schemas.microsoft.com/office/powerpoint/2010/main" val="80706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2346C84-60A6-49B7-8028-ECAB7ABD7DAE}"/>
              </a:ext>
            </a:extLst>
          </p:cNvPr>
          <p:cNvSpPr>
            <a:spLocks noGrp="1"/>
          </p:cNvSpPr>
          <p:nvPr>
            <p:ph type="title"/>
          </p:nvPr>
        </p:nvSpPr>
        <p:spPr/>
        <p:txBody>
          <a:bodyPr/>
          <a:lstStyle/>
          <a:p>
            <a:r>
              <a:rPr lang="en-US" dirty="0">
                <a:solidFill>
                  <a:schemeClr val="tx1"/>
                </a:solidFill>
                <a:latin typeface="+mn-lt"/>
              </a:rPr>
              <a:t>High-touch surfaces to sanitize regularly if not dirty</a:t>
            </a:r>
          </a:p>
        </p:txBody>
      </p:sp>
      <p:sp>
        <p:nvSpPr>
          <p:cNvPr id="5" name="Content Placeholder 4">
            <a:extLst>
              <a:ext uri="{FF2B5EF4-FFF2-40B4-BE49-F238E27FC236}">
                <a16:creationId xmlns="" xmlns:a16="http://schemas.microsoft.com/office/drawing/2014/main" id="{B777A3E3-6091-416A-9E59-0F0665A4A82C}"/>
              </a:ext>
            </a:extLst>
          </p:cNvPr>
          <p:cNvSpPr>
            <a:spLocks noGrp="1"/>
          </p:cNvSpPr>
          <p:nvPr>
            <p:ph idx="1"/>
          </p:nvPr>
        </p:nvSpPr>
        <p:spPr/>
        <p:txBody>
          <a:bodyPr/>
          <a:lstStyle/>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Field: vehicle door handles, steering wheels, stick shifts, PTO handles, shared tools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Pack shed: dolly handles, cooler handles, door handles, light switches, scale buttons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Greenhouse: watering wand, germination chamber handles, door handles, vent openers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Office:  keyboard, mouse, iPad, phones, chair armrests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Restrooms: toilet handles and seats, faucet handles, door handles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Tools and equipment: Sorting tables, harvest totes and buckets, scales, clippers, knives</a:t>
            </a:r>
            <a:endParaRPr lang="en-US" sz="2000" u="none" strike="noStrike" dirty="0">
              <a:effectLst/>
              <a:ea typeface="Raleway" pitchFamily="2" charset="0"/>
              <a:cs typeface="Raleway" pitchFamily="2" charset="0"/>
            </a:endParaRPr>
          </a:p>
          <a:p>
            <a:pPr marL="342900" marR="0" lvl="0" indent="-342900">
              <a:lnSpc>
                <a:spcPct val="115000"/>
              </a:lnSpc>
              <a:spcBef>
                <a:spcPts val="0"/>
              </a:spcBef>
              <a:spcAft>
                <a:spcPts val="0"/>
              </a:spcAft>
              <a:buFont typeface="+mj-lt"/>
              <a:buAutoNum type="arabicPeriod"/>
            </a:pPr>
            <a:r>
              <a:rPr lang="en-US" sz="2000" u="none" strike="noStrike" dirty="0">
                <a:effectLst/>
                <a:ea typeface="Arial" panose="020B0604020202020204" pitchFamily="34" charset="0"/>
                <a:cs typeface="Raleway" pitchFamily="2" charset="0"/>
              </a:rPr>
              <a:t>Other: buttons, pads and touch screens used by staff or volunteers </a:t>
            </a:r>
            <a:endParaRPr lang="en-US" sz="2000" u="none" strike="noStrike" dirty="0">
              <a:effectLst/>
              <a:ea typeface="Raleway" pitchFamily="2" charset="0"/>
              <a:cs typeface="Raleway" pitchFamily="2" charset="0"/>
            </a:endParaRPr>
          </a:p>
          <a:p>
            <a:endParaRPr lang="en-US" dirty="0"/>
          </a:p>
        </p:txBody>
      </p:sp>
    </p:spTree>
    <p:extLst>
      <p:ext uri="{BB962C8B-B14F-4D97-AF65-F5344CB8AC3E}">
        <p14:creationId xmlns:p14="http://schemas.microsoft.com/office/powerpoint/2010/main" val="6519959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1420</TotalTime>
  <Words>3448</Words>
  <Application>Microsoft Office PowerPoint</Application>
  <PresentationFormat>On-screen Show (4:3)</PresentationFormat>
  <Paragraphs>323</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Courier New</vt:lpstr>
      <vt:lpstr>Raleway</vt:lpstr>
      <vt:lpstr>Symbol</vt:lpstr>
      <vt:lpstr>Times New Roman</vt:lpstr>
      <vt:lpstr>Wingdings</vt:lpstr>
      <vt:lpstr>Retrospect</vt:lpstr>
      <vt:lpstr>Custom Design</vt:lpstr>
      <vt:lpstr>Module C:  Produce Safety for Cleaning and Disinfecting Spaces and Equipment during COVID-19</vt:lpstr>
      <vt:lpstr>Learning Outcomes</vt:lpstr>
      <vt:lpstr>Surface Transmission of SARS-CoV-2 </vt:lpstr>
      <vt:lpstr>Sources of Contamination</vt:lpstr>
      <vt:lpstr>The Story of the Harvest Bin</vt:lpstr>
      <vt:lpstr>Have in place . . .</vt:lpstr>
      <vt:lpstr>Sanitation SOPs</vt:lpstr>
      <vt:lpstr>PowerPoint Presentation</vt:lpstr>
      <vt:lpstr>High-touch surfaces to sanitize regularly if not dirty</vt:lpstr>
      <vt:lpstr>PowerPoint Presentation</vt:lpstr>
      <vt:lpstr>What sanitizers can be used?</vt:lpstr>
      <vt:lpstr>Packing Areas Questions?</vt:lpstr>
      <vt:lpstr>Packing Zones</vt:lpstr>
      <vt:lpstr>Storage</vt:lpstr>
      <vt:lpstr>Transportation</vt:lpstr>
      <vt:lpstr>Agritourism</vt:lpstr>
      <vt:lpstr>Reduce Transmission from off The Farm</vt:lpstr>
      <vt:lpstr>Summary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Liedl</dc:creator>
  <cp:lastModifiedBy>Barbara E. Liedl</cp:lastModifiedBy>
  <cp:revision>85</cp:revision>
  <cp:lastPrinted>2021-05-23T23:53:22Z</cp:lastPrinted>
  <dcterms:created xsi:type="dcterms:W3CDTF">2021-03-19T02:41:09Z</dcterms:created>
  <dcterms:modified xsi:type="dcterms:W3CDTF">2021-05-23T23:53:37Z</dcterms:modified>
</cp:coreProperties>
</file>