
<file path=[Content_Types].xml><?xml version="1.0" encoding="utf-8"?>
<Types xmlns="http://schemas.openxmlformats.org/package/2006/content-types">
  <Default Extension="bin" ContentType="application/vnd.openxmlformats-officedocument.oleObject"/>
  <Default Extension="jfif" ContentType="image/jpeg"/>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 id="2147483675" r:id="rId2"/>
  </p:sldMasterIdLst>
  <p:notesMasterIdLst>
    <p:notesMasterId r:id="rId19"/>
  </p:notesMasterIdLst>
  <p:handoutMasterIdLst>
    <p:handoutMasterId r:id="rId20"/>
  </p:handoutMasterIdLst>
  <p:sldIdLst>
    <p:sldId id="289" r:id="rId3"/>
    <p:sldId id="257" r:id="rId4"/>
    <p:sldId id="260" r:id="rId5"/>
    <p:sldId id="258" r:id="rId6"/>
    <p:sldId id="259" r:id="rId7"/>
    <p:sldId id="265" r:id="rId8"/>
    <p:sldId id="261" r:id="rId9"/>
    <p:sldId id="267" r:id="rId10"/>
    <p:sldId id="268" r:id="rId11"/>
    <p:sldId id="269" r:id="rId12"/>
    <p:sldId id="262" r:id="rId13"/>
    <p:sldId id="272" r:id="rId14"/>
    <p:sldId id="263" r:id="rId15"/>
    <p:sldId id="270" r:id="rId16"/>
    <p:sldId id="271" r:id="rId17"/>
    <p:sldId id="288" r:id="rId18"/>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60749" autoAdjust="0"/>
  </p:normalViewPr>
  <p:slideViewPr>
    <p:cSldViewPr snapToGrid="0">
      <p:cViewPr varScale="1">
        <p:scale>
          <a:sx n="51" d="100"/>
          <a:sy n="51" d="100"/>
        </p:scale>
        <p:origin x="2256" y="34"/>
      </p:cViewPr>
      <p:guideLst/>
    </p:cSldViewPr>
  </p:slideViewPr>
  <p:notesTextViewPr>
    <p:cViewPr>
      <p:scale>
        <a:sx n="1" d="1"/>
        <a:sy n="1" d="1"/>
      </p:scale>
      <p:origin x="0" y="-605"/>
    </p:cViewPr>
  </p:notesTextViewPr>
  <p:notesViewPr>
    <p:cSldViewPr snapToGrid="0">
      <p:cViewPr varScale="1">
        <p:scale>
          <a:sx n="62" d="100"/>
          <a:sy n="62" d="100"/>
        </p:scale>
        <p:origin x="3062"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01AC0F-1B0E-4A66-92B7-E3D3AB2E8DDD}"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0571BA7C-1210-46FE-88FE-E7A5218BE30C}">
      <dgm:prSet phldrT="[Text]" custT="1"/>
      <dgm:spPr/>
      <dgm:t>
        <a:bodyPr/>
        <a:lstStyle/>
        <a:p>
          <a:r>
            <a:rPr lang="en-US" sz="2400" b="1" dirty="0"/>
            <a:t>1</a:t>
          </a:r>
        </a:p>
      </dgm:t>
    </dgm:pt>
    <dgm:pt modelId="{805B0A57-8FFC-4056-BC2B-457269BB5A0A}" type="parTrans" cxnId="{3C9402E2-A748-45CA-B19F-EAEF6114457D}">
      <dgm:prSet/>
      <dgm:spPr/>
      <dgm:t>
        <a:bodyPr/>
        <a:lstStyle/>
        <a:p>
          <a:endParaRPr lang="en-US"/>
        </a:p>
      </dgm:t>
    </dgm:pt>
    <dgm:pt modelId="{8043FBBA-7FB6-4E70-B880-1F4C1CA04836}" type="sibTrans" cxnId="{3C9402E2-A748-45CA-B19F-EAEF6114457D}">
      <dgm:prSet/>
      <dgm:spPr/>
      <dgm:t>
        <a:bodyPr/>
        <a:lstStyle/>
        <a:p>
          <a:endParaRPr lang="en-US"/>
        </a:p>
      </dgm:t>
    </dgm:pt>
    <dgm:pt modelId="{FC2A97A6-9EC1-48A9-AD79-6C43A2C5EE49}">
      <dgm:prSet phldrT="[Text]" custT="1"/>
      <dgm:spPr/>
      <dgm:t>
        <a:bodyPr/>
        <a:lstStyle/>
        <a:p>
          <a:pPr>
            <a:buFontTx/>
            <a:buNone/>
          </a:pPr>
          <a:r>
            <a:rPr lang="en-US" sz="2800" dirty="0"/>
            <a:t>Assess Produce Safety Risks</a:t>
          </a:r>
        </a:p>
      </dgm:t>
    </dgm:pt>
    <dgm:pt modelId="{1F2305F4-49C3-4AF3-A4FF-1E633844D097}" type="parTrans" cxnId="{CBCA0243-D56B-4ECE-A6A4-A078E7ACA1EE}">
      <dgm:prSet/>
      <dgm:spPr/>
      <dgm:t>
        <a:bodyPr/>
        <a:lstStyle/>
        <a:p>
          <a:endParaRPr lang="en-US"/>
        </a:p>
      </dgm:t>
    </dgm:pt>
    <dgm:pt modelId="{F80E189B-97DB-412A-A4AE-B772FC4CB4D2}" type="sibTrans" cxnId="{CBCA0243-D56B-4ECE-A6A4-A078E7ACA1EE}">
      <dgm:prSet/>
      <dgm:spPr/>
      <dgm:t>
        <a:bodyPr/>
        <a:lstStyle/>
        <a:p>
          <a:endParaRPr lang="en-US"/>
        </a:p>
      </dgm:t>
    </dgm:pt>
    <dgm:pt modelId="{5183EE40-8835-42F5-A1DD-C664738958A0}">
      <dgm:prSet phldrT="[Text]" custT="1"/>
      <dgm:spPr/>
      <dgm:t>
        <a:bodyPr/>
        <a:lstStyle/>
        <a:p>
          <a:r>
            <a:rPr lang="en-US" sz="2400" b="1" dirty="0"/>
            <a:t>2</a:t>
          </a:r>
        </a:p>
      </dgm:t>
    </dgm:pt>
    <dgm:pt modelId="{6E401E86-5F8F-4298-BEB1-0E4448EA5FF3}" type="parTrans" cxnId="{A87908A0-09C3-4EFC-A9D6-283350A23378}">
      <dgm:prSet/>
      <dgm:spPr/>
      <dgm:t>
        <a:bodyPr/>
        <a:lstStyle/>
        <a:p>
          <a:endParaRPr lang="en-US"/>
        </a:p>
      </dgm:t>
    </dgm:pt>
    <dgm:pt modelId="{9B2BC04B-357C-4A4A-83E4-00866A233129}" type="sibTrans" cxnId="{A87908A0-09C3-4EFC-A9D6-283350A23378}">
      <dgm:prSet/>
      <dgm:spPr/>
      <dgm:t>
        <a:bodyPr/>
        <a:lstStyle/>
        <a:p>
          <a:endParaRPr lang="en-US"/>
        </a:p>
      </dgm:t>
    </dgm:pt>
    <dgm:pt modelId="{59D65916-2218-4B7F-9400-6DCC757F5EE8}">
      <dgm:prSet phldrT="[Text]" custT="1"/>
      <dgm:spPr/>
      <dgm:t>
        <a:bodyPr/>
        <a:lstStyle/>
        <a:p>
          <a:pPr>
            <a:buFontTx/>
            <a:buNone/>
          </a:pPr>
          <a:r>
            <a:rPr lang="en-US" sz="2800" dirty="0"/>
            <a:t>Implement Practices</a:t>
          </a:r>
        </a:p>
      </dgm:t>
    </dgm:pt>
    <dgm:pt modelId="{B98E6A3B-BF07-4AB7-A74C-EBFBF99A7E22}" type="parTrans" cxnId="{8168040B-6786-41E9-86C4-A3849BEA79D4}">
      <dgm:prSet/>
      <dgm:spPr/>
      <dgm:t>
        <a:bodyPr/>
        <a:lstStyle/>
        <a:p>
          <a:endParaRPr lang="en-US"/>
        </a:p>
      </dgm:t>
    </dgm:pt>
    <dgm:pt modelId="{4B24A69C-DDC4-4011-AA6C-3BAB3FC9EF74}" type="sibTrans" cxnId="{8168040B-6786-41E9-86C4-A3849BEA79D4}">
      <dgm:prSet/>
      <dgm:spPr/>
      <dgm:t>
        <a:bodyPr/>
        <a:lstStyle/>
        <a:p>
          <a:endParaRPr lang="en-US"/>
        </a:p>
      </dgm:t>
    </dgm:pt>
    <dgm:pt modelId="{BA5CAC6B-EA00-4014-90DF-F99488E430B0}">
      <dgm:prSet phldrT="[Text]" custT="1"/>
      <dgm:spPr/>
      <dgm:t>
        <a:bodyPr/>
        <a:lstStyle/>
        <a:p>
          <a:r>
            <a:rPr lang="en-US" sz="2400" b="1" dirty="0"/>
            <a:t>3</a:t>
          </a:r>
        </a:p>
      </dgm:t>
    </dgm:pt>
    <dgm:pt modelId="{80438F91-D60F-4C64-BE75-6B47A93B506D}" type="parTrans" cxnId="{1720BA34-626D-4B58-AA18-B71D2D4584D1}">
      <dgm:prSet/>
      <dgm:spPr/>
      <dgm:t>
        <a:bodyPr/>
        <a:lstStyle/>
        <a:p>
          <a:endParaRPr lang="en-US"/>
        </a:p>
      </dgm:t>
    </dgm:pt>
    <dgm:pt modelId="{522B8F07-B236-4DA6-A5D3-173C66C69B9E}" type="sibTrans" cxnId="{1720BA34-626D-4B58-AA18-B71D2D4584D1}">
      <dgm:prSet/>
      <dgm:spPr/>
      <dgm:t>
        <a:bodyPr/>
        <a:lstStyle/>
        <a:p>
          <a:endParaRPr lang="en-US"/>
        </a:p>
      </dgm:t>
    </dgm:pt>
    <dgm:pt modelId="{816219AD-5A9C-4354-A279-DBA5793742C2}">
      <dgm:prSet phldrT="[Text]" custT="1"/>
      <dgm:spPr/>
      <dgm:t>
        <a:bodyPr/>
        <a:lstStyle/>
        <a:p>
          <a:pPr>
            <a:buFontTx/>
            <a:buNone/>
          </a:pPr>
          <a:r>
            <a:rPr lang="en-US" sz="2800" dirty="0"/>
            <a:t>Monitor Practices</a:t>
          </a:r>
        </a:p>
      </dgm:t>
    </dgm:pt>
    <dgm:pt modelId="{7554DFDB-4BDA-4AE7-81F6-BCC5DF8DBE18}" type="parTrans" cxnId="{DC853F75-2DD8-4059-88CF-64F31C5EBEB5}">
      <dgm:prSet/>
      <dgm:spPr/>
      <dgm:t>
        <a:bodyPr/>
        <a:lstStyle/>
        <a:p>
          <a:endParaRPr lang="en-US"/>
        </a:p>
      </dgm:t>
    </dgm:pt>
    <dgm:pt modelId="{C25671E9-4516-4711-991B-F657ACCFB511}" type="sibTrans" cxnId="{DC853F75-2DD8-4059-88CF-64F31C5EBEB5}">
      <dgm:prSet/>
      <dgm:spPr/>
      <dgm:t>
        <a:bodyPr/>
        <a:lstStyle/>
        <a:p>
          <a:endParaRPr lang="en-US"/>
        </a:p>
      </dgm:t>
    </dgm:pt>
    <dgm:pt modelId="{25723E57-1640-4574-B5AE-982F90F4BB8E}">
      <dgm:prSet phldrT="[Text]" custT="1"/>
      <dgm:spPr/>
      <dgm:t>
        <a:bodyPr/>
        <a:lstStyle/>
        <a:p>
          <a:r>
            <a:rPr lang="en-US" sz="2400" b="1" dirty="0"/>
            <a:t>4</a:t>
          </a:r>
        </a:p>
      </dgm:t>
    </dgm:pt>
    <dgm:pt modelId="{D3684BF2-D2F3-4549-93AD-EAC466821639}" type="parTrans" cxnId="{C79F061E-B613-475D-8DDA-3C1420815AEA}">
      <dgm:prSet/>
      <dgm:spPr/>
      <dgm:t>
        <a:bodyPr/>
        <a:lstStyle/>
        <a:p>
          <a:endParaRPr lang="en-US"/>
        </a:p>
      </dgm:t>
    </dgm:pt>
    <dgm:pt modelId="{498EE4B0-1885-44E9-92B6-0752CDE57B11}" type="sibTrans" cxnId="{C79F061E-B613-475D-8DDA-3C1420815AEA}">
      <dgm:prSet/>
      <dgm:spPr/>
      <dgm:t>
        <a:bodyPr/>
        <a:lstStyle/>
        <a:p>
          <a:endParaRPr lang="en-US"/>
        </a:p>
      </dgm:t>
    </dgm:pt>
    <dgm:pt modelId="{46214546-31D3-4DE8-A7D9-DD164DD3FC52}">
      <dgm:prSet phldrT="[Text]" custT="1"/>
      <dgm:spPr/>
      <dgm:t>
        <a:bodyPr/>
        <a:lstStyle/>
        <a:p>
          <a:pPr>
            <a:buFontTx/>
            <a:buNone/>
          </a:pPr>
          <a:r>
            <a:rPr lang="en-US" sz="2800" dirty="0"/>
            <a:t>Apply Corrective Actions</a:t>
          </a:r>
        </a:p>
      </dgm:t>
    </dgm:pt>
    <dgm:pt modelId="{6132B6D8-8A19-4A75-A855-E4971E77CB30}" type="parTrans" cxnId="{84F8F62B-F08A-46CF-87E1-EBDE139FD53A}">
      <dgm:prSet/>
      <dgm:spPr/>
      <dgm:t>
        <a:bodyPr/>
        <a:lstStyle/>
        <a:p>
          <a:endParaRPr lang="en-US"/>
        </a:p>
      </dgm:t>
    </dgm:pt>
    <dgm:pt modelId="{8C778B1C-100A-4033-9830-BCED0632C4B6}" type="sibTrans" cxnId="{84F8F62B-F08A-46CF-87E1-EBDE139FD53A}">
      <dgm:prSet/>
      <dgm:spPr/>
      <dgm:t>
        <a:bodyPr/>
        <a:lstStyle/>
        <a:p>
          <a:endParaRPr lang="en-US"/>
        </a:p>
      </dgm:t>
    </dgm:pt>
    <dgm:pt modelId="{084A5620-E105-4BAE-A3FF-E02F81AC837F}">
      <dgm:prSet phldrT="[Text]" custT="1"/>
      <dgm:spPr/>
      <dgm:t>
        <a:bodyPr/>
        <a:lstStyle/>
        <a:p>
          <a:r>
            <a:rPr lang="en-US" sz="2400" b="1" dirty="0"/>
            <a:t>5</a:t>
          </a:r>
        </a:p>
      </dgm:t>
    </dgm:pt>
    <dgm:pt modelId="{4D1EFBFA-6681-4459-BC35-A36A528ADE38}" type="parTrans" cxnId="{37D55781-EFEB-41D8-BFCE-DC8D6ECAD6BF}">
      <dgm:prSet/>
      <dgm:spPr/>
      <dgm:t>
        <a:bodyPr/>
        <a:lstStyle/>
        <a:p>
          <a:endParaRPr lang="en-US"/>
        </a:p>
      </dgm:t>
    </dgm:pt>
    <dgm:pt modelId="{D526BF9C-8CC1-4B74-826C-C1FD17B80B90}" type="sibTrans" cxnId="{37D55781-EFEB-41D8-BFCE-DC8D6ECAD6BF}">
      <dgm:prSet/>
      <dgm:spPr/>
      <dgm:t>
        <a:bodyPr/>
        <a:lstStyle/>
        <a:p>
          <a:endParaRPr lang="en-US"/>
        </a:p>
      </dgm:t>
    </dgm:pt>
    <dgm:pt modelId="{E648F440-CE8F-4A2E-AFFD-469965D604A7}">
      <dgm:prSet phldrT="[Text]" custT="1"/>
      <dgm:spPr/>
      <dgm:t>
        <a:bodyPr/>
        <a:lstStyle/>
        <a:p>
          <a:pPr>
            <a:buFontTx/>
            <a:buNone/>
          </a:pPr>
          <a:r>
            <a:rPr lang="en-US" sz="2800" dirty="0"/>
            <a:t>Keep Records</a:t>
          </a:r>
        </a:p>
      </dgm:t>
    </dgm:pt>
    <dgm:pt modelId="{824FB3F0-06EC-4E10-9EF4-24F249F8872D}" type="parTrans" cxnId="{BB54FA1E-A1F8-447F-B089-DB5EC99E652F}">
      <dgm:prSet/>
      <dgm:spPr/>
      <dgm:t>
        <a:bodyPr/>
        <a:lstStyle/>
        <a:p>
          <a:endParaRPr lang="en-US"/>
        </a:p>
      </dgm:t>
    </dgm:pt>
    <dgm:pt modelId="{B3CE426B-92A9-4C5F-8D65-AABDD0A4655F}" type="sibTrans" cxnId="{BB54FA1E-A1F8-447F-B089-DB5EC99E652F}">
      <dgm:prSet/>
      <dgm:spPr/>
      <dgm:t>
        <a:bodyPr/>
        <a:lstStyle/>
        <a:p>
          <a:endParaRPr lang="en-US"/>
        </a:p>
      </dgm:t>
    </dgm:pt>
    <dgm:pt modelId="{53F3B9B1-F956-409A-A87E-59B6ED1A8DED}" type="pres">
      <dgm:prSet presAssocID="{F101AC0F-1B0E-4A66-92B7-E3D3AB2E8DDD}" presName="linearFlow" presStyleCnt="0">
        <dgm:presLayoutVars>
          <dgm:dir/>
          <dgm:animLvl val="lvl"/>
          <dgm:resizeHandles val="exact"/>
        </dgm:presLayoutVars>
      </dgm:prSet>
      <dgm:spPr/>
      <dgm:t>
        <a:bodyPr/>
        <a:lstStyle/>
        <a:p>
          <a:endParaRPr lang="en-US"/>
        </a:p>
      </dgm:t>
    </dgm:pt>
    <dgm:pt modelId="{7F660F10-6B57-459C-8872-2F2E4F254752}" type="pres">
      <dgm:prSet presAssocID="{0571BA7C-1210-46FE-88FE-E7A5218BE30C}" presName="composite" presStyleCnt="0"/>
      <dgm:spPr/>
    </dgm:pt>
    <dgm:pt modelId="{44D5A89E-A487-4D30-A234-6E07C6D54D9C}" type="pres">
      <dgm:prSet presAssocID="{0571BA7C-1210-46FE-88FE-E7A5218BE30C}" presName="parentText" presStyleLbl="alignNode1" presStyleIdx="0" presStyleCnt="5">
        <dgm:presLayoutVars>
          <dgm:chMax val="1"/>
          <dgm:bulletEnabled val="1"/>
        </dgm:presLayoutVars>
      </dgm:prSet>
      <dgm:spPr/>
      <dgm:t>
        <a:bodyPr/>
        <a:lstStyle/>
        <a:p>
          <a:endParaRPr lang="en-US"/>
        </a:p>
      </dgm:t>
    </dgm:pt>
    <dgm:pt modelId="{413BF1FD-B911-4711-AA31-C01356162686}" type="pres">
      <dgm:prSet presAssocID="{0571BA7C-1210-46FE-88FE-E7A5218BE30C}" presName="descendantText" presStyleLbl="alignAcc1" presStyleIdx="0" presStyleCnt="5">
        <dgm:presLayoutVars>
          <dgm:bulletEnabled val="1"/>
        </dgm:presLayoutVars>
      </dgm:prSet>
      <dgm:spPr/>
      <dgm:t>
        <a:bodyPr/>
        <a:lstStyle/>
        <a:p>
          <a:endParaRPr lang="en-US"/>
        </a:p>
      </dgm:t>
    </dgm:pt>
    <dgm:pt modelId="{188AB4F8-EA5E-45CD-89E2-36FF169ABF9A}" type="pres">
      <dgm:prSet presAssocID="{8043FBBA-7FB6-4E70-B880-1F4C1CA04836}" presName="sp" presStyleCnt="0"/>
      <dgm:spPr/>
    </dgm:pt>
    <dgm:pt modelId="{5CDD45EF-0E80-4BAD-B019-96383C794AB0}" type="pres">
      <dgm:prSet presAssocID="{5183EE40-8835-42F5-A1DD-C664738958A0}" presName="composite" presStyleCnt="0"/>
      <dgm:spPr/>
    </dgm:pt>
    <dgm:pt modelId="{79D12BAD-F2B0-4A72-B3BC-8FC98588A6AE}" type="pres">
      <dgm:prSet presAssocID="{5183EE40-8835-42F5-A1DD-C664738958A0}" presName="parentText" presStyleLbl="alignNode1" presStyleIdx="1" presStyleCnt="5">
        <dgm:presLayoutVars>
          <dgm:chMax val="1"/>
          <dgm:bulletEnabled val="1"/>
        </dgm:presLayoutVars>
      </dgm:prSet>
      <dgm:spPr/>
      <dgm:t>
        <a:bodyPr/>
        <a:lstStyle/>
        <a:p>
          <a:endParaRPr lang="en-US"/>
        </a:p>
      </dgm:t>
    </dgm:pt>
    <dgm:pt modelId="{03DD057B-3C26-446F-A3C0-23C9D50F8524}" type="pres">
      <dgm:prSet presAssocID="{5183EE40-8835-42F5-A1DD-C664738958A0}" presName="descendantText" presStyleLbl="alignAcc1" presStyleIdx="1" presStyleCnt="5">
        <dgm:presLayoutVars>
          <dgm:bulletEnabled val="1"/>
        </dgm:presLayoutVars>
      </dgm:prSet>
      <dgm:spPr/>
      <dgm:t>
        <a:bodyPr/>
        <a:lstStyle/>
        <a:p>
          <a:endParaRPr lang="en-US"/>
        </a:p>
      </dgm:t>
    </dgm:pt>
    <dgm:pt modelId="{CE68BBEC-8B8A-49D6-9A57-E151576C0322}" type="pres">
      <dgm:prSet presAssocID="{9B2BC04B-357C-4A4A-83E4-00866A233129}" presName="sp" presStyleCnt="0"/>
      <dgm:spPr/>
    </dgm:pt>
    <dgm:pt modelId="{50CAA2B2-238C-44E6-8EBF-D93EE5AED594}" type="pres">
      <dgm:prSet presAssocID="{BA5CAC6B-EA00-4014-90DF-F99488E430B0}" presName="composite" presStyleCnt="0"/>
      <dgm:spPr/>
    </dgm:pt>
    <dgm:pt modelId="{685F48D1-FA68-485A-B7F4-1A7414FF6F78}" type="pres">
      <dgm:prSet presAssocID="{BA5CAC6B-EA00-4014-90DF-F99488E430B0}" presName="parentText" presStyleLbl="alignNode1" presStyleIdx="2" presStyleCnt="5">
        <dgm:presLayoutVars>
          <dgm:chMax val="1"/>
          <dgm:bulletEnabled val="1"/>
        </dgm:presLayoutVars>
      </dgm:prSet>
      <dgm:spPr/>
      <dgm:t>
        <a:bodyPr/>
        <a:lstStyle/>
        <a:p>
          <a:endParaRPr lang="en-US"/>
        </a:p>
      </dgm:t>
    </dgm:pt>
    <dgm:pt modelId="{758103CD-4A48-49CB-B10C-F482EB19A0CF}" type="pres">
      <dgm:prSet presAssocID="{BA5CAC6B-EA00-4014-90DF-F99488E430B0}" presName="descendantText" presStyleLbl="alignAcc1" presStyleIdx="2" presStyleCnt="5">
        <dgm:presLayoutVars>
          <dgm:bulletEnabled val="1"/>
        </dgm:presLayoutVars>
      </dgm:prSet>
      <dgm:spPr/>
      <dgm:t>
        <a:bodyPr/>
        <a:lstStyle/>
        <a:p>
          <a:endParaRPr lang="en-US"/>
        </a:p>
      </dgm:t>
    </dgm:pt>
    <dgm:pt modelId="{D3B52CE0-3AAF-46CA-8D76-C023F2E36907}" type="pres">
      <dgm:prSet presAssocID="{522B8F07-B236-4DA6-A5D3-173C66C69B9E}" presName="sp" presStyleCnt="0"/>
      <dgm:spPr/>
    </dgm:pt>
    <dgm:pt modelId="{62A57AEE-4187-4576-8351-BF02E80BFF10}" type="pres">
      <dgm:prSet presAssocID="{25723E57-1640-4574-B5AE-982F90F4BB8E}" presName="composite" presStyleCnt="0"/>
      <dgm:spPr/>
    </dgm:pt>
    <dgm:pt modelId="{19A2C780-A2B3-4276-A75F-618CEEA8A4D3}" type="pres">
      <dgm:prSet presAssocID="{25723E57-1640-4574-B5AE-982F90F4BB8E}" presName="parentText" presStyleLbl="alignNode1" presStyleIdx="3" presStyleCnt="5">
        <dgm:presLayoutVars>
          <dgm:chMax val="1"/>
          <dgm:bulletEnabled val="1"/>
        </dgm:presLayoutVars>
      </dgm:prSet>
      <dgm:spPr/>
      <dgm:t>
        <a:bodyPr/>
        <a:lstStyle/>
        <a:p>
          <a:endParaRPr lang="en-US"/>
        </a:p>
      </dgm:t>
    </dgm:pt>
    <dgm:pt modelId="{E6C80F4F-D0DA-4C7F-A1FF-7C5EED994642}" type="pres">
      <dgm:prSet presAssocID="{25723E57-1640-4574-B5AE-982F90F4BB8E}" presName="descendantText" presStyleLbl="alignAcc1" presStyleIdx="3" presStyleCnt="5">
        <dgm:presLayoutVars>
          <dgm:bulletEnabled val="1"/>
        </dgm:presLayoutVars>
      </dgm:prSet>
      <dgm:spPr/>
      <dgm:t>
        <a:bodyPr/>
        <a:lstStyle/>
        <a:p>
          <a:endParaRPr lang="en-US"/>
        </a:p>
      </dgm:t>
    </dgm:pt>
    <dgm:pt modelId="{BEFE72D4-3C3F-456A-98D9-A230E256F90C}" type="pres">
      <dgm:prSet presAssocID="{498EE4B0-1885-44E9-92B6-0752CDE57B11}" presName="sp" presStyleCnt="0"/>
      <dgm:spPr/>
    </dgm:pt>
    <dgm:pt modelId="{30A87B4F-256C-4008-A5AB-2640DE4663CE}" type="pres">
      <dgm:prSet presAssocID="{084A5620-E105-4BAE-A3FF-E02F81AC837F}" presName="composite" presStyleCnt="0"/>
      <dgm:spPr/>
    </dgm:pt>
    <dgm:pt modelId="{6012164D-A81B-45CE-A5E0-5FC83AFCB273}" type="pres">
      <dgm:prSet presAssocID="{084A5620-E105-4BAE-A3FF-E02F81AC837F}" presName="parentText" presStyleLbl="alignNode1" presStyleIdx="4" presStyleCnt="5">
        <dgm:presLayoutVars>
          <dgm:chMax val="1"/>
          <dgm:bulletEnabled val="1"/>
        </dgm:presLayoutVars>
      </dgm:prSet>
      <dgm:spPr/>
      <dgm:t>
        <a:bodyPr/>
        <a:lstStyle/>
        <a:p>
          <a:endParaRPr lang="en-US"/>
        </a:p>
      </dgm:t>
    </dgm:pt>
    <dgm:pt modelId="{89DDD5E0-97C4-426D-9A1E-08D362FBCFAF}" type="pres">
      <dgm:prSet presAssocID="{084A5620-E105-4BAE-A3FF-E02F81AC837F}" presName="descendantText" presStyleLbl="alignAcc1" presStyleIdx="4" presStyleCnt="5">
        <dgm:presLayoutVars>
          <dgm:bulletEnabled val="1"/>
        </dgm:presLayoutVars>
      </dgm:prSet>
      <dgm:spPr/>
      <dgm:t>
        <a:bodyPr/>
        <a:lstStyle/>
        <a:p>
          <a:endParaRPr lang="en-US"/>
        </a:p>
      </dgm:t>
    </dgm:pt>
  </dgm:ptLst>
  <dgm:cxnLst>
    <dgm:cxn modelId="{556FC4F1-C940-49B3-9E9A-6F91896FB7C0}" type="presOf" srcId="{F101AC0F-1B0E-4A66-92B7-E3D3AB2E8DDD}" destId="{53F3B9B1-F956-409A-A87E-59B6ED1A8DED}" srcOrd="0" destOrd="0" presId="urn:microsoft.com/office/officeart/2005/8/layout/chevron2"/>
    <dgm:cxn modelId="{84F8F62B-F08A-46CF-87E1-EBDE139FD53A}" srcId="{25723E57-1640-4574-B5AE-982F90F4BB8E}" destId="{46214546-31D3-4DE8-A7D9-DD164DD3FC52}" srcOrd="0" destOrd="0" parTransId="{6132B6D8-8A19-4A75-A855-E4971E77CB30}" sibTransId="{8C778B1C-100A-4033-9830-BCED0632C4B6}"/>
    <dgm:cxn modelId="{BB54FA1E-A1F8-447F-B089-DB5EC99E652F}" srcId="{084A5620-E105-4BAE-A3FF-E02F81AC837F}" destId="{E648F440-CE8F-4A2E-AFFD-469965D604A7}" srcOrd="0" destOrd="0" parTransId="{824FB3F0-06EC-4E10-9EF4-24F249F8872D}" sibTransId="{B3CE426B-92A9-4C5F-8D65-AABDD0A4655F}"/>
    <dgm:cxn modelId="{9DB28D90-B4BB-43B6-8670-FFB861630232}" type="presOf" srcId="{5183EE40-8835-42F5-A1DD-C664738958A0}" destId="{79D12BAD-F2B0-4A72-B3BC-8FC98588A6AE}" srcOrd="0" destOrd="0" presId="urn:microsoft.com/office/officeart/2005/8/layout/chevron2"/>
    <dgm:cxn modelId="{E09C8AF6-B15B-4494-A48E-03E154F542E3}" type="presOf" srcId="{0571BA7C-1210-46FE-88FE-E7A5218BE30C}" destId="{44D5A89E-A487-4D30-A234-6E07C6D54D9C}" srcOrd="0" destOrd="0" presId="urn:microsoft.com/office/officeart/2005/8/layout/chevron2"/>
    <dgm:cxn modelId="{C79F061E-B613-475D-8DDA-3C1420815AEA}" srcId="{F101AC0F-1B0E-4A66-92B7-E3D3AB2E8DDD}" destId="{25723E57-1640-4574-B5AE-982F90F4BB8E}" srcOrd="3" destOrd="0" parTransId="{D3684BF2-D2F3-4549-93AD-EAC466821639}" sibTransId="{498EE4B0-1885-44E9-92B6-0752CDE57B11}"/>
    <dgm:cxn modelId="{DC853F75-2DD8-4059-88CF-64F31C5EBEB5}" srcId="{BA5CAC6B-EA00-4014-90DF-F99488E430B0}" destId="{816219AD-5A9C-4354-A279-DBA5793742C2}" srcOrd="0" destOrd="0" parTransId="{7554DFDB-4BDA-4AE7-81F6-BCC5DF8DBE18}" sibTransId="{C25671E9-4516-4711-991B-F657ACCFB511}"/>
    <dgm:cxn modelId="{1720BA34-626D-4B58-AA18-B71D2D4584D1}" srcId="{F101AC0F-1B0E-4A66-92B7-E3D3AB2E8DDD}" destId="{BA5CAC6B-EA00-4014-90DF-F99488E430B0}" srcOrd="2" destOrd="0" parTransId="{80438F91-D60F-4C64-BE75-6B47A93B506D}" sibTransId="{522B8F07-B236-4DA6-A5D3-173C66C69B9E}"/>
    <dgm:cxn modelId="{28999D79-8CCA-41F0-B046-0E92CD5FF7BF}" type="presOf" srcId="{E648F440-CE8F-4A2E-AFFD-469965D604A7}" destId="{89DDD5E0-97C4-426D-9A1E-08D362FBCFAF}" srcOrd="0" destOrd="0" presId="urn:microsoft.com/office/officeart/2005/8/layout/chevron2"/>
    <dgm:cxn modelId="{B9BC95B5-320A-4963-9B27-6F27B580F297}" type="presOf" srcId="{BA5CAC6B-EA00-4014-90DF-F99488E430B0}" destId="{685F48D1-FA68-485A-B7F4-1A7414FF6F78}" srcOrd="0" destOrd="0" presId="urn:microsoft.com/office/officeart/2005/8/layout/chevron2"/>
    <dgm:cxn modelId="{A87908A0-09C3-4EFC-A9D6-283350A23378}" srcId="{F101AC0F-1B0E-4A66-92B7-E3D3AB2E8DDD}" destId="{5183EE40-8835-42F5-A1DD-C664738958A0}" srcOrd="1" destOrd="0" parTransId="{6E401E86-5F8F-4298-BEB1-0E4448EA5FF3}" sibTransId="{9B2BC04B-357C-4A4A-83E4-00866A233129}"/>
    <dgm:cxn modelId="{50908DEA-BD4F-499E-819B-3AC583D756BA}" type="presOf" srcId="{46214546-31D3-4DE8-A7D9-DD164DD3FC52}" destId="{E6C80F4F-D0DA-4C7F-A1FF-7C5EED994642}" srcOrd="0" destOrd="0" presId="urn:microsoft.com/office/officeart/2005/8/layout/chevron2"/>
    <dgm:cxn modelId="{CBCA0243-D56B-4ECE-A6A4-A078E7ACA1EE}" srcId="{0571BA7C-1210-46FE-88FE-E7A5218BE30C}" destId="{FC2A97A6-9EC1-48A9-AD79-6C43A2C5EE49}" srcOrd="0" destOrd="0" parTransId="{1F2305F4-49C3-4AF3-A4FF-1E633844D097}" sibTransId="{F80E189B-97DB-412A-A4AE-B772FC4CB4D2}"/>
    <dgm:cxn modelId="{37D55781-EFEB-41D8-BFCE-DC8D6ECAD6BF}" srcId="{F101AC0F-1B0E-4A66-92B7-E3D3AB2E8DDD}" destId="{084A5620-E105-4BAE-A3FF-E02F81AC837F}" srcOrd="4" destOrd="0" parTransId="{4D1EFBFA-6681-4459-BC35-A36A528ADE38}" sibTransId="{D526BF9C-8CC1-4B74-826C-C1FD17B80B90}"/>
    <dgm:cxn modelId="{F334C3B2-55B4-4CCC-9738-2B0BB636889E}" type="presOf" srcId="{816219AD-5A9C-4354-A279-DBA5793742C2}" destId="{758103CD-4A48-49CB-B10C-F482EB19A0CF}" srcOrd="0" destOrd="0" presId="urn:microsoft.com/office/officeart/2005/8/layout/chevron2"/>
    <dgm:cxn modelId="{8168040B-6786-41E9-86C4-A3849BEA79D4}" srcId="{5183EE40-8835-42F5-A1DD-C664738958A0}" destId="{59D65916-2218-4B7F-9400-6DCC757F5EE8}" srcOrd="0" destOrd="0" parTransId="{B98E6A3B-BF07-4AB7-A74C-EBFBF99A7E22}" sibTransId="{4B24A69C-DDC4-4011-AA6C-3BAB3FC9EF74}"/>
    <dgm:cxn modelId="{0F84B8CF-D50F-4E1D-9874-2278890D6DD7}" type="presOf" srcId="{084A5620-E105-4BAE-A3FF-E02F81AC837F}" destId="{6012164D-A81B-45CE-A5E0-5FC83AFCB273}" srcOrd="0" destOrd="0" presId="urn:microsoft.com/office/officeart/2005/8/layout/chevron2"/>
    <dgm:cxn modelId="{3C9402E2-A748-45CA-B19F-EAEF6114457D}" srcId="{F101AC0F-1B0E-4A66-92B7-E3D3AB2E8DDD}" destId="{0571BA7C-1210-46FE-88FE-E7A5218BE30C}" srcOrd="0" destOrd="0" parTransId="{805B0A57-8FFC-4056-BC2B-457269BB5A0A}" sibTransId="{8043FBBA-7FB6-4E70-B880-1F4C1CA04836}"/>
    <dgm:cxn modelId="{2CAA52AB-BA4E-4C00-98A5-CE56863D746F}" type="presOf" srcId="{FC2A97A6-9EC1-48A9-AD79-6C43A2C5EE49}" destId="{413BF1FD-B911-4711-AA31-C01356162686}" srcOrd="0" destOrd="0" presId="urn:microsoft.com/office/officeart/2005/8/layout/chevron2"/>
    <dgm:cxn modelId="{296E5A16-7841-4778-9D2D-2DD37B2BE83A}" type="presOf" srcId="{25723E57-1640-4574-B5AE-982F90F4BB8E}" destId="{19A2C780-A2B3-4276-A75F-618CEEA8A4D3}" srcOrd="0" destOrd="0" presId="urn:microsoft.com/office/officeart/2005/8/layout/chevron2"/>
    <dgm:cxn modelId="{6CE7933D-3BE0-4E74-BAFC-3F5634AF4D70}" type="presOf" srcId="{59D65916-2218-4B7F-9400-6DCC757F5EE8}" destId="{03DD057B-3C26-446F-A3C0-23C9D50F8524}" srcOrd="0" destOrd="0" presId="urn:microsoft.com/office/officeart/2005/8/layout/chevron2"/>
    <dgm:cxn modelId="{9E6B8F55-06BE-41DE-B45B-13FE50F49211}" type="presParOf" srcId="{53F3B9B1-F956-409A-A87E-59B6ED1A8DED}" destId="{7F660F10-6B57-459C-8872-2F2E4F254752}" srcOrd="0" destOrd="0" presId="urn:microsoft.com/office/officeart/2005/8/layout/chevron2"/>
    <dgm:cxn modelId="{321B755E-C6AC-4F80-A879-1BE67BCEA8BD}" type="presParOf" srcId="{7F660F10-6B57-459C-8872-2F2E4F254752}" destId="{44D5A89E-A487-4D30-A234-6E07C6D54D9C}" srcOrd="0" destOrd="0" presId="urn:microsoft.com/office/officeart/2005/8/layout/chevron2"/>
    <dgm:cxn modelId="{0AB93071-570E-4C6D-BEF4-C38C4B469926}" type="presParOf" srcId="{7F660F10-6B57-459C-8872-2F2E4F254752}" destId="{413BF1FD-B911-4711-AA31-C01356162686}" srcOrd="1" destOrd="0" presId="urn:microsoft.com/office/officeart/2005/8/layout/chevron2"/>
    <dgm:cxn modelId="{9C0FFCBF-DB28-4CBE-B093-85E5C18B7FC1}" type="presParOf" srcId="{53F3B9B1-F956-409A-A87E-59B6ED1A8DED}" destId="{188AB4F8-EA5E-45CD-89E2-36FF169ABF9A}" srcOrd="1" destOrd="0" presId="urn:microsoft.com/office/officeart/2005/8/layout/chevron2"/>
    <dgm:cxn modelId="{45A60021-675F-4AF4-A088-73BB57C9E18D}" type="presParOf" srcId="{53F3B9B1-F956-409A-A87E-59B6ED1A8DED}" destId="{5CDD45EF-0E80-4BAD-B019-96383C794AB0}" srcOrd="2" destOrd="0" presId="urn:microsoft.com/office/officeart/2005/8/layout/chevron2"/>
    <dgm:cxn modelId="{02F331CA-ACC7-4299-95F8-5EF22D1FD9BC}" type="presParOf" srcId="{5CDD45EF-0E80-4BAD-B019-96383C794AB0}" destId="{79D12BAD-F2B0-4A72-B3BC-8FC98588A6AE}" srcOrd="0" destOrd="0" presId="urn:microsoft.com/office/officeart/2005/8/layout/chevron2"/>
    <dgm:cxn modelId="{8408EF1E-A5B4-44D5-A3F2-2D74C6D9DC8E}" type="presParOf" srcId="{5CDD45EF-0E80-4BAD-B019-96383C794AB0}" destId="{03DD057B-3C26-446F-A3C0-23C9D50F8524}" srcOrd="1" destOrd="0" presId="urn:microsoft.com/office/officeart/2005/8/layout/chevron2"/>
    <dgm:cxn modelId="{AF36412B-0135-4976-BABB-91D416060B96}" type="presParOf" srcId="{53F3B9B1-F956-409A-A87E-59B6ED1A8DED}" destId="{CE68BBEC-8B8A-49D6-9A57-E151576C0322}" srcOrd="3" destOrd="0" presId="urn:microsoft.com/office/officeart/2005/8/layout/chevron2"/>
    <dgm:cxn modelId="{AA1096C2-F4CF-4E27-8AE5-BE94C90CE678}" type="presParOf" srcId="{53F3B9B1-F956-409A-A87E-59B6ED1A8DED}" destId="{50CAA2B2-238C-44E6-8EBF-D93EE5AED594}" srcOrd="4" destOrd="0" presId="urn:microsoft.com/office/officeart/2005/8/layout/chevron2"/>
    <dgm:cxn modelId="{1018B2CF-D9AE-4E33-A73A-6F439CBC461C}" type="presParOf" srcId="{50CAA2B2-238C-44E6-8EBF-D93EE5AED594}" destId="{685F48D1-FA68-485A-B7F4-1A7414FF6F78}" srcOrd="0" destOrd="0" presId="urn:microsoft.com/office/officeart/2005/8/layout/chevron2"/>
    <dgm:cxn modelId="{5E81DDBE-8084-4465-B81B-94BFBF4ADB9D}" type="presParOf" srcId="{50CAA2B2-238C-44E6-8EBF-D93EE5AED594}" destId="{758103CD-4A48-49CB-B10C-F482EB19A0CF}" srcOrd="1" destOrd="0" presId="urn:microsoft.com/office/officeart/2005/8/layout/chevron2"/>
    <dgm:cxn modelId="{8EB8A987-1A3C-4084-9162-B9A52314FAD4}" type="presParOf" srcId="{53F3B9B1-F956-409A-A87E-59B6ED1A8DED}" destId="{D3B52CE0-3AAF-46CA-8D76-C023F2E36907}" srcOrd="5" destOrd="0" presId="urn:microsoft.com/office/officeart/2005/8/layout/chevron2"/>
    <dgm:cxn modelId="{0D2E8817-1646-445F-A1DF-BC830B57616A}" type="presParOf" srcId="{53F3B9B1-F956-409A-A87E-59B6ED1A8DED}" destId="{62A57AEE-4187-4576-8351-BF02E80BFF10}" srcOrd="6" destOrd="0" presId="urn:microsoft.com/office/officeart/2005/8/layout/chevron2"/>
    <dgm:cxn modelId="{362B6B3B-CF97-4BAB-8594-401DC15C4749}" type="presParOf" srcId="{62A57AEE-4187-4576-8351-BF02E80BFF10}" destId="{19A2C780-A2B3-4276-A75F-618CEEA8A4D3}" srcOrd="0" destOrd="0" presId="urn:microsoft.com/office/officeart/2005/8/layout/chevron2"/>
    <dgm:cxn modelId="{34277BDB-EFE1-4288-BC51-DBF192133035}" type="presParOf" srcId="{62A57AEE-4187-4576-8351-BF02E80BFF10}" destId="{E6C80F4F-D0DA-4C7F-A1FF-7C5EED994642}" srcOrd="1" destOrd="0" presId="urn:microsoft.com/office/officeart/2005/8/layout/chevron2"/>
    <dgm:cxn modelId="{FCDBB2A8-E8C5-4067-8826-D4FE5C4B3E3A}" type="presParOf" srcId="{53F3B9B1-F956-409A-A87E-59B6ED1A8DED}" destId="{BEFE72D4-3C3F-456A-98D9-A230E256F90C}" srcOrd="7" destOrd="0" presId="urn:microsoft.com/office/officeart/2005/8/layout/chevron2"/>
    <dgm:cxn modelId="{7EF12963-5BA1-4566-B510-0FDF26C65FED}" type="presParOf" srcId="{53F3B9B1-F956-409A-A87E-59B6ED1A8DED}" destId="{30A87B4F-256C-4008-A5AB-2640DE4663CE}" srcOrd="8" destOrd="0" presId="urn:microsoft.com/office/officeart/2005/8/layout/chevron2"/>
    <dgm:cxn modelId="{741F82FE-605D-42D1-A2D2-9337A6D944E9}" type="presParOf" srcId="{30A87B4F-256C-4008-A5AB-2640DE4663CE}" destId="{6012164D-A81B-45CE-A5E0-5FC83AFCB273}" srcOrd="0" destOrd="0" presId="urn:microsoft.com/office/officeart/2005/8/layout/chevron2"/>
    <dgm:cxn modelId="{753F40BB-EC37-44F5-81C5-EAE61E8923CD}" type="presParOf" srcId="{30A87B4F-256C-4008-A5AB-2640DE4663CE}" destId="{89DDD5E0-97C4-426D-9A1E-08D362FBCFA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smtClean="0"/>
              <a:t>Produce Safety During COVID-19 - Module A</a:t>
            </a:r>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22B0920-5335-4E5A-8A49-5201A6554C52}" type="datetimeFigureOut">
              <a:rPr lang="en-US" smtClean="0"/>
              <a:t>5/20/2021</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F6386CDC-BF4B-4F82-8B8B-BE0F7012CDDE}" type="slidenum">
              <a:rPr lang="en-US" smtClean="0"/>
              <a:t>‹#›</a:t>
            </a:fld>
            <a:endParaRPr lang="en-US" dirty="0"/>
          </a:p>
        </p:txBody>
      </p:sp>
    </p:spTree>
    <p:extLst>
      <p:ext uri="{BB962C8B-B14F-4D97-AF65-F5344CB8AC3E}">
        <p14:creationId xmlns:p14="http://schemas.microsoft.com/office/powerpoint/2010/main" val="377103109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r>
              <a:rPr lang="en-US" dirty="0" smtClean="0"/>
              <a:t>Produce Safety During COVID-19 - Module A</a:t>
            </a:r>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8322ED0E-0E8D-435A-BFB0-7679DF640C4C}" type="datetimeFigureOut">
              <a:rPr lang="en-US" smtClean="0"/>
              <a:t>5/20/2021</a:t>
            </a:fld>
            <a:endParaRPr lang="en-US" dirty="0"/>
          </a:p>
        </p:txBody>
      </p:sp>
      <p:sp>
        <p:nvSpPr>
          <p:cNvPr id="4" name="Slide Image Placeholder 3"/>
          <p:cNvSpPr>
            <a:spLocks noGrp="1" noRot="1" noChangeAspect="1"/>
          </p:cNvSpPr>
          <p:nvPr>
            <p:ph type="sldImg" idx="2"/>
          </p:nvPr>
        </p:nvSpPr>
        <p:spPr>
          <a:xfrm>
            <a:off x="1497013" y="661988"/>
            <a:ext cx="4321175"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smtClean="0"/>
              <a:t>Module A</a:t>
            </a:r>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C57A5A0-1C2C-414E-8202-4CC0C112F958}" type="slidenum">
              <a:rPr lang="en-US" smtClean="0"/>
              <a:t>‹#›</a:t>
            </a:fld>
            <a:endParaRPr lang="en-US" dirty="0"/>
          </a:p>
        </p:txBody>
      </p:sp>
      <p:sp>
        <p:nvSpPr>
          <p:cNvPr id="8" name="Notes Placeholder 7"/>
          <p:cNvSpPr>
            <a:spLocks noGrp="1"/>
          </p:cNvSpPr>
          <p:nvPr>
            <p:ph type="body" sz="quarter" idx="3"/>
          </p:nvPr>
        </p:nvSpPr>
        <p:spPr>
          <a:xfrm>
            <a:off x="731520" y="4082176"/>
            <a:ext cx="5852160" cy="4839914"/>
          </a:xfrm>
          <a:prstGeom prst="rect">
            <a:avLst/>
          </a:prstGeom>
        </p:spPr>
        <p:txBody>
          <a:bodyPr vert="horz" lIns="96661" tIns="48331" rIns="96661" bIns="483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652925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coronavirus/2019-ncov/your-health/wildlife.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nc.cdc.gov/eid/article/26/12/20-3799_article" TargetMode="External"/><Relationship Id="rId5" Type="http://schemas.openxmlformats.org/officeDocument/2006/relationships/hyperlink" Target="https://www.cdc.gov/coronavirus/2019-ncov/animals/pets-other-animals.html" TargetMode="External"/><Relationship Id="rId4" Type="http://schemas.openxmlformats.org/officeDocument/2006/relationships/hyperlink" Target="https://www.cdc.gov/coronavirus/2019-ncov/downloads/covid-19-pets-prevention.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da.gov/news-events/press-announcements/covid-19-update-usda-fda-underscore-current-epidemiologic-and-scientific-information-indicating-no"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da.gov/news-events/press-announcements/coronavirus-covid-19-update-joint-statement-usda-and-fda-food-export-restrictions-pertaining-covid"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7717/peerj.9914"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foodsafety.ces.ncsu.edu/wp-content/uploads/2020/08/SARS-CoV-2-TRANSMISSION-1.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roducesafetyalliance.cornell.edu/training/trainer-resourc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coronavirus/2019-ncov/community/guidance-agricultural-workers.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da.gov/food/food-safety-during-emergencies/food-safety-and-coronavirus-disease-2019-covid-1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coronavirus/2019-ncov/index.html" TargetMode="External"/><Relationship Id="rId7" Type="http://schemas.openxmlformats.org/officeDocument/2006/relationships/hyperlink" Target="https://www.cdc.gov/coronavirus/2019-ncov/community/guidance-agricultural-workers.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foodcovnet.ces.ncsu.edu/welcome-to-foodcovnet/" TargetMode="External"/><Relationship Id="rId5" Type="http://schemas.openxmlformats.org/officeDocument/2006/relationships/hyperlink" Target="https://www.cdc.gov/publichealthgateway/healthdirectories/healthdepartments.html" TargetMode="External"/><Relationship Id="rId4" Type="http://schemas.openxmlformats.org/officeDocument/2006/relationships/hyperlink" Target="https://www.cdc.gov/coronavirus/2019-ncov/community/pdf/Agricultural-Employer-checklist.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coronavirus/2019-ncov/index.html" TargetMode="External"/><Relationship Id="rId7" Type="http://schemas.openxmlformats.org/officeDocument/2006/relationships/hyperlink" Target="https://producesafetyalliance.cornell.edu/"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fda.gov/food/guidance-regulation-food-and-dietary-supplements/food-safety-modernization-act-fsma" TargetMode="External"/><Relationship Id="rId5" Type="http://schemas.openxmlformats.org/officeDocument/2006/relationships/hyperlink" Target="https://www.cdc.gov/coronavirus/2019-ncov/php/hd-search/index.html" TargetMode="External"/><Relationship Id="rId4" Type="http://schemas.openxmlformats.org/officeDocument/2006/relationships/hyperlink" Target="https://www.cdc.gov/media/dpk/diseases-and-conditions/coronavirus/coronavirus-2020.htm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sda.gov/media/press-releases/2021/02/18/covid-19-update-usda-fda-underscore-current-epidemiologic-and"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dc.gov/coronavirus/2019-ncov/community/pdf/Agricultural-Employer-checklist.pdf" TargetMode="External"/><Relationship Id="rId4" Type="http://schemas.openxmlformats.org/officeDocument/2006/relationships/hyperlink" Target="https://docs.google.com/document/d/12sLifH-6Dm48lm_s2OIM3rIrN54Fv__z_i52Mvy5yGA/edit"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webmd.com/lung/coronavirus#:~:text=COVID%2D19%20is%20a,to%2Dperson%20contact" TargetMode="External"/><Relationship Id="rId3" Type="http://schemas.openxmlformats.org/officeDocument/2006/relationships/hyperlink" Target="https://www.webmd.com/cold-and-flu/ss/slideshow-cold-or-flu" TargetMode="External"/><Relationship Id="rId7" Type="http://schemas.openxmlformats.org/officeDocument/2006/relationships/hyperlink" Target="https://www.webmd.com/oral-health/anatomy-of-the-mouth"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webmd.com/eye-health/picture-of-the-eyes" TargetMode="External"/><Relationship Id="rId11" Type="http://schemas.openxmlformats.org/officeDocument/2006/relationships/hyperlink" Target="https://www.cedars-sinai.org/blog/cold-flu-covid-differences.html#:~:text=The%20novel%20coronavirus%2C%20or,to%20COVID%2D19" TargetMode="External"/><Relationship Id="rId5" Type="http://schemas.openxmlformats.org/officeDocument/2006/relationships/hyperlink" Target="https://www.webmd.com/allergies/features/11-surprising-sneezing-facts" TargetMode="External"/><Relationship Id="rId10" Type="http://schemas.openxmlformats.org/officeDocument/2006/relationships/hyperlink" Target="https://www.who.int/emergencies/diseases/novel-coronavirus-2019/advice-for-public/myth-busters" TargetMode="External"/><Relationship Id="rId4" Type="http://schemas.openxmlformats.org/officeDocument/2006/relationships/hyperlink" Target="https://www.webmd.com/first-aid/coughs" TargetMode="External"/><Relationship Id="rId9" Type="http://schemas.openxmlformats.org/officeDocument/2006/relationships/hyperlink" Target="https://youtu.be/VAX0he6vjU0"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aphis.usda.gov/publications/animal_health/sars-cov-2-mink-guidance.pdf" TargetMode="External"/><Relationship Id="rId3" Type="http://schemas.openxmlformats.org/officeDocument/2006/relationships/hyperlink" Target="https://www.cdc.gov/coronavirus/2019-ncov/prevent-getting-sick/how-covid-spreads" TargetMode="External"/><Relationship Id="rId7" Type="http://schemas.openxmlformats.org/officeDocument/2006/relationships/hyperlink" Target="https://www.aphis.usda.gov/animal_health/one_health/downloads/sars-cov-2-guidance-for-farmed-mink.pdf"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cdc.gov/coronavirus/2019-ncov/community/veterinarians.html" TargetMode="External"/><Relationship Id="rId11" Type="http://schemas.openxmlformats.org/officeDocument/2006/relationships/hyperlink" Target="https://nzfssrc.org.nz/covid19" TargetMode="External"/><Relationship Id="rId5" Type="http://schemas.openxmlformats.org/officeDocument/2006/relationships/hyperlink" Target="https://www.cdc.gov/coronavirus/2019-ncov/daily-life-coping/animals.html" TargetMode="External"/><Relationship Id="rId10" Type="http://schemas.openxmlformats.org/officeDocument/2006/relationships/hyperlink" Target="https://www.fda.gov/news-events/press-announcements/covid-19-update-usda-fda-underscore-current-epidemiologic-and-scientific-information-indicating-no" TargetMode="External"/><Relationship Id="rId4" Type="http://schemas.openxmlformats.org/officeDocument/2006/relationships/hyperlink" Target="https://foodsafety.ces.ncsu.edu/wp-content/uploads/2020/08/SARS-CoV-2-TRANSMISSION-1.pdf?fwd=no" TargetMode="External"/><Relationship Id="rId9" Type="http://schemas.openxmlformats.org/officeDocument/2006/relationships/hyperlink" Target="https://www.icmsf.org/wp-content/uploads/2020/09/ICMSF2020-Letterhead-COVID-19-opinion-final-03-Sept-2020.BF_.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oodsafety.ces.ncsu.edu/wp-content/uploads/2020/08/SARS-CoV-2-TRANSMISSION-1.pdf?fwd=no" TargetMode="External"/><Relationship Id="rId7" Type="http://schemas.openxmlformats.org/officeDocument/2006/relationships/hyperlink" Target="https://www.youtube.com/watch?v=OQUMLJa0tA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youtube.com/watch?v=qWiA3NUD1Mw" TargetMode="External"/><Relationship Id="rId5" Type="http://schemas.openxmlformats.org/officeDocument/2006/relationships/hyperlink" Target="https://www.youtube.com/watch?v=9NXhZ3V-VMQ" TargetMode="External"/><Relationship Id="rId4" Type="http://schemas.openxmlformats.org/officeDocument/2006/relationships/hyperlink" Target="https://www.cdc.gov/coronavirus/2019-ncov/prevent-getting-sick/how-covid-spread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coronavirus/2019-ncov/downloads/stop-the-spread-of-germ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 TargetMode="External"/><Relationship Id="rId7" Type="http://schemas.openxmlformats.org/officeDocument/2006/relationships/hyperlink" Target="https://foodsafety.ces.ncsu.edu/wp-content/uploads/2020/03/Retail-Cleaning_COVID-19_032620.pdf?fwd=no"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cdc.gov/coronavirus/2019-ncov/community/pdf/Agricultural-Employer-checklist.pdf" TargetMode="External"/><Relationship Id="rId5" Type="http://schemas.openxmlformats.org/officeDocument/2006/relationships/hyperlink" Target="https://docs.google.com/document/d/12sLifH-6Dm48lm_s2OIM3rIrN54Fv__z_i52Mvy5yGA/edit" TargetMode="External"/><Relationship Id="rId4" Type="http://schemas.openxmlformats.org/officeDocument/2006/relationships/hyperlink" Target="https://foodsafety.ces.ncsu.edu/wp-content/uploads/2020/03/Cleaning-and-disinfection_COVID-19_Flyer_031520.pdf?fwd=n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3168380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a:lnSpc>
                <a:spcPct val="107000"/>
              </a:lnSpc>
              <a:spcAft>
                <a:spcPts val="846"/>
              </a:spcAft>
            </a:pPr>
            <a:r>
              <a:rPr lang="en-US" sz="1300" dirty="0">
                <a:ea typeface="Calibri" panose="020F0502020204030204" pitchFamily="34" charset="0"/>
                <a:cs typeface="Times New Roman" panose="02020603050405020304" pitchFamily="18" charset="0"/>
              </a:rPr>
              <a:t>Notes:</a:t>
            </a:r>
          </a:p>
          <a:p>
            <a:pPr marL="362480" indent="-362480">
              <a:buFont typeface="Symbol" panose="05050102010706020507" pitchFamily="18" charset="2"/>
              <a:buChar char=""/>
            </a:pPr>
            <a:r>
              <a:rPr lang="en-US" sz="1300" dirty="0">
                <a:solidFill>
                  <a:srgbClr val="000000"/>
                </a:solidFill>
                <a:ea typeface="Calibri" panose="020F0502020204030204" pitchFamily="34" charset="0"/>
                <a:cs typeface="Times New Roman" panose="02020603050405020304" pitchFamily="18" charset="0"/>
              </a:rPr>
              <a:t>There are some rare instances of transfer of the virus from people to animals after close contact with a person with COVID-19.  </a:t>
            </a:r>
            <a:endParaRPr lang="en-US" sz="1300" dirty="0">
              <a:solidFill>
                <a:srgbClr val="000000"/>
              </a:solidFill>
              <a:ea typeface="Calibri" panose="020F0502020204030204" pitchFamily="34" charset="0"/>
              <a:cs typeface="Source Sans Pro" panose="020B0503030403020204" pitchFamily="34" charset="0"/>
            </a:endParaRPr>
          </a:p>
          <a:p>
            <a:pPr marL="785372" lvl="1" indent="-302066">
              <a:buFont typeface="Courier New" panose="02070309020205020404" pitchFamily="49" charset="0"/>
              <a:buChar char="o"/>
            </a:pPr>
            <a:r>
              <a:rPr lang="en-US" sz="1300" dirty="0">
                <a:solidFill>
                  <a:srgbClr val="000000"/>
                </a:solidFill>
                <a:ea typeface="Calibri" panose="020F0502020204030204" pitchFamily="34" charset="0"/>
                <a:cs typeface="Source Sans Pro" panose="020B0503030403020204" pitchFamily="34" charset="0"/>
              </a:rPr>
              <a:t>cats, dogs, ferrets, fruit bats, hamsters, tree shrews and some other mammals can be infected but we don’t</a:t>
            </a:r>
            <a:r>
              <a:rPr lang="en-US" sz="1300" dirty="0">
                <a:solidFill>
                  <a:srgbClr val="000000"/>
                </a:solidFill>
                <a:ea typeface="Calibri" panose="020F0502020204030204" pitchFamily="34" charset="0"/>
                <a:cs typeface="Times New Roman" panose="02020603050405020304" pitchFamily="18" charset="0"/>
              </a:rPr>
              <a:t> know all the animals that can be at this time.</a:t>
            </a:r>
            <a:endParaRPr lang="en-US" sz="1300" dirty="0">
              <a:solidFill>
                <a:srgbClr val="000000"/>
              </a:solidFill>
              <a:ea typeface="Calibri" panose="020F0502020204030204" pitchFamily="34" charset="0"/>
              <a:cs typeface="Source Sans Pro" panose="020B0503030403020204" pitchFamily="34" charset="0"/>
            </a:endParaRPr>
          </a:p>
          <a:p>
            <a:pPr marL="785372" lvl="1" indent="-302066">
              <a:buFont typeface="Courier New" panose="02070309020205020404" pitchFamily="49" charset="0"/>
              <a:buChar char="o"/>
            </a:pPr>
            <a:r>
              <a:rPr lang="en-US" sz="1300" dirty="0">
                <a:solidFill>
                  <a:srgbClr val="000000"/>
                </a:solidFill>
                <a:ea typeface="Calibri" panose="020F0502020204030204" pitchFamily="34" charset="0"/>
                <a:cs typeface="Times New Roman" panose="02020603050405020304" pitchFamily="18" charset="0"/>
              </a:rPr>
              <a:t>Most of these are pets that have become sick after contact with people with COVID-19</a:t>
            </a:r>
            <a:endParaRPr lang="en-US" sz="1300" dirty="0">
              <a:solidFill>
                <a:srgbClr val="000000"/>
              </a:solidFill>
              <a:ea typeface="Calibri" panose="020F0502020204030204" pitchFamily="34" charset="0"/>
              <a:cs typeface="Source Sans Pro" panose="020B0503030403020204" pitchFamily="34" charset="0"/>
            </a:endParaRPr>
          </a:p>
          <a:p>
            <a:pPr marL="785372" lvl="1" indent="-302066">
              <a:lnSpc>
                <a:spcPct val="107000"/>
              </a:lnSpc>
              <a:spcAft>
                <a:spcPts val="846"/>
              </a:spcAft>
              <a:buFont typeface="Courier New" panose="02070309020205020404" pitchFamily="49" charset="0"/>
              <a:buChar char="o"/>
            </a:pPr>
            <a:r>
              <a:rPr lang="en-US" sz="1300" dirty="0">
                <a:solidFill>
                  <a:srgbClr val="000000"/>
                </a:solidFill>
                <a:ea typeface="Times New Roman" panose="02020603050405020304" pitchFamily="18" charset="0"/>
                <a:cs typeface="Times New Roman" panose="02020603050405020304" pitchFamily="18" charset="0"/>
              </a:rPr>
              <a:t>Laboratory mice, pigs, chickens, and ducks do not seem to become infected or spread the infection based on results from studies.</a:t>
            </a:r>
            <a:endParaRPr lang="en-US" sz="1300" dirty="0">
              <a:solidFill>
                <a:srgbClr val="000000"/>
              </a:solidFill>
              <a:ea typeface="Calibri" panose="020F0502020204030204" pitchFamily="34" charset="0"/>
              <a:cs typeface="Times New Roman" panose="02020603050405020304" pitchFamily="18" charset="0"/>
            </a:endParaRPr>
          </a:p>
          <a:p>
            <a:pPr marL="785372" lvl="1" indent="-302066">
              <a:buFont typeface="Courier New" panose="02070309020205020404" pitchFamily="49" charset="0"/>
              <a:buChar char="o"/>
            </a:pPr>
            <a:r>
              <a:rPr lang="en-US" sz="1300" dirty="0">
                <a:solidFill>
                  <a:srgbClr val="000000"/>
                </a:solidFill>
                <a:ea typeface="Calibri" panose="020F0502020204030204" pitchFamily="34" charset="0"/>
                <a:cs typeface="Times New Roman" panose="02020603050405020304" pitchFamily="18" charset="0"/>
              </a:rPr>
              <a:t>Several animals in zoos have tested positive including lions, tigers, puma, snow leopard, cougar and great apes.</a:t>
            </a:r>
            <a:endParaRPr lang="en-US" sz="1300" dirty="0">
              <a:solidFill>
                <a:srgbClr val="000000"/>
              </a:solidFill>
              <a:ea typeface="Calibri" panose="020F0502020204030204" pitchFamily="34" charset="0"/>
              <a:cs typeface="Source Sans Pro" panose="020B0503030403020204" pitchFamily="34" charset="0"/>
            </a:endParaRPr>
          </a:p>
          <a:p>
            <a:pPr marL="785372" lvl="1" indent="-302066">
              <a:buFont typeface="Courier New" panose="02070309020205020404" pitchFamily="49" charset="0"/>
              <a:buChar char="o"/>
            </a:pPr>
            <a:r>
              <a:rPr lang="en-US" sz="1300" dirty="0">
                <a:solidFill>
                  <a:srgbClr val="000000"/>
                </a:solidFill>
                <a:ea typeface="Calibri" panose="020F0502020204030204" pitchFamily="34" charset="0"/>
                <a:cs typeface="Times New Roman" panose="02020603050405020304" pitchFamily="18" charset="0"/>
              </a:rPr>
              <a:t>Reports of minks on mink farms that have reported COVID-19 but there may be a possibility (Netherlands and Denmark).  There is guidance available from the USDA, CDC and state animal and public health partners on protecting work and animal health </a:t>
            </a:r>
            <a:endParaRPr lang="en-US" sz="1300" dirty="0">
              <a:solidFill>
                <a:srgbClr val="000000"/>
              </a:solidFill>
              <a:ea typeface="Calibri" panose="020F0502020204030204" pitchFamily="34" charset="0"/>
              <a:cs typeface="Source Sans Pro" panose="020B0503030403020204" pitchFamily="34" charset="0"/>
            </a:endParaRPr>
          </a:p>
          <a:p>
            <a:pPr marL="785372" lvl="1" indent="-302066">
              <a:lnSpc>
                <a:spcPct val="107000"/>
              </a:lnSpc>
              <a:spcAft>
                <a:spcPts val="846"/>
              </a:spcAft>
              <a:buFont typeface="Courier New" panose="02070309020205020404" pitchFamily="49" charset="0"/>
              <a:buChar char="o"/>
            </a:pPr>
            <a:r>
              <a:rPr lang="en-US" sz="1300" dirty="0">
                <a:ea typeface="Calibri" panose="020F0502020204030204" pitchFamily="34" charset="0"/>
                <a:cs typeface="Times New Roman" panose="02020603050405020304" pitchFamily="18" charset="0"/>
              </a:rPr>
              <a:t>No reports of SARS-CoV-2 in wildlife </a:t>
            </a:r>
          </a:p>
          <a:p>
            <a:endParaRPr lang="en-US" dirty="0" smtClean="0"/>
          </a:p>
          <a:p>
            <a:pPr>
              <a:lnSpc>
                <a:spcPct val="107000"/>
              </a:lnSpc>
              <a:spcAft>
                <a:spcPts val="846"/>
              </a:spcAft>
            </a:pPr>
            <a:r>
              <a:rPr lang="en-US" sz="1300" dirty="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Reducing the Risk of SARS-CoV-2 Spreading between People and Wildlife – CDC – </a:t>
            </a:r>
            <a:r>
              <a:rPr lang="en-US" sz="1300" u="sng" dirty="0">
                <a:solidFill>
                  <a:srgbClr val="0000FF"/>
                </a:solidFill>
                <a:ea typeface="Calibri" panose="020F0502020204030204" pitchFamily="34" charset="0"/>
                <a:cs typeface="Times New Roman" panose="02020603050405020304" pitchFamily="18" charset="0"/>
                <a:hlinkClick r:id="rId3"/>
              </a:rPr>
              <a:t>https://www.cdc.gov/coronavirus/2019-ncov/your-health/wildlife.html</a:t>
            </a:r>
            <a:r>
              <a:rPr lang="en-US" sz="1300" dirty="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What You Need to Know About COVID-19 and Pets – CDC - </a:t>
            </a:r>
            <a:r>
              <a:rPr lang="en-US" sz="1300" u="sng" dirty="0">
                <a:solidFill>
                  <a:srgbClr val="0000FF"/>
                </a:solidFill>
                <a:ea typeface="Calibri" panose="020F0502020204030204" pitchFamily="34" charset="0"/>
                <a:cs typeface="Times New Roman" panose="02020603050405020304" pitchFamily="18" charset="0"/>
                <a:hlinkClick r:id="rId4"/>
              </a:rPr>
              <a:t>https://www.cdc.gov/coronavirus/2019-ncov/downloads/covid-19-pets-prevention.pdf</a:t>
            </a:r>
            <a:r>
              <a:rPr lang="en-US" sz="1300" dirty="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Pets and Other Animals – CDC - </a:t>
            </a:r>
            <a:r>
              <a:rPr lang="en-US" sz="1300" u="sng" dirty="0">
                <a:solidFill>
                  <a:srgbClr val="0000FF"/>
                </a:solidFill>
                <a:ea typeface="Calibri" panose="020F0502020204030204" pitchFamily="34" charset="0"/>
                <a:cs typeface="Times New Roman" panose="02020603050405020304" pitchFamily="18" charset="0"/>
                <a:hlinkClick r:id="rId5"/>
              </a:rPr>
              <a:t>https://www.cdc.gov/coronavirus/2019-ncov/animals/pets-other-animals.html</a:t>
            </a:r>
            <a:endParaRPr lang="en-US" sz="1300" dirty="0">
              <a:ea typeface="Calibri" panose="020F0502020204030204" pitchFamily="34" charset="0"/>
              <a:cs typeface="Times New Roman" panose="02020603050405020304" pitchFamily="18" charset="0"/>
            </a:endParaRPr>
          </a:p>
          <a:p>
            <a:pPr marL="362480" indent="-362480">
              <a:lnSpc>
                <a:spcPct val="107000"/>
              </a:lnSpc>
              <a:spcAft>
                <a:spcPts val="846"/>
              </a:spcAft>
              <a:buFont typeface="Symbol" panose="05050102010706020507" pitchFamily="18" charset="2"/>
              <a:buChar char=""/>
            </a:pPr>
            <a:r>
              <a:rPr lang="en-US" sz="1300" dirty="0">
                <a:ea typeface="Calibri" panose="020F0502020204030204" pitchFamily="34" charset="0"/>
                <a:cs typeface="Times New Roman" panose="02020603050405020304" pitchFamily="18" charset="0"/>
              </a:rPr>
              <a:t>Experimental Infection of Cattle with SARS-CoV-2 - </a:t>
            </a:r>
            <a:r>
              <a:rPr lang="en-US" sz="1300" u="sng" dirty="0">
                <a:solidFill>
                  <a:srgbClr val="0000FF"/>
                </a:solidFill>
                <a:ea typeface="Calibri" panose="020F0502020204030204" pitchFamily="34" charset="0"/>
                <a:cs typeface="Times New Roman" panose="02020603050405020304" pitchFamily="18" charset="0"/>
                <a:hlinkClick r:id="rId6"/>
              </a:rPr>
              <a:t>https://wwwnc.cdc.gov/eid/article/26/12/20-3799_article</a:t>
            </a:r>
            <a:r>
              <a:rPr lang="en-US" sz="1300" dirty="0">
                <a:ea typeface="Calibri" panose="020F0502020204030204" pitchFamily="34" charset="0"/>
                <a:cs typeface="Times New Roman" panose="02020603050405020304" pitchFamily="18" charset="0"/>
              </a:rPr>
              <a:t> </a:t>
            </a:r>
          </a:p>
          <a:p>
            <a:pPr>
              <a:lnSpc>
                <a:spcPct val="107000"/>
              </a:lnSpc>
              <a:spcAft>
                <a:spcPts val="846"/>
              </a:spcAft>
            </a:pPr>
            <a:r>
              <a:rPr lang="en-US" sz="1300" dirty="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10</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555840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a:lnSpc>
                <a:spcPct val="107000"/>
              </a:lnSpc>
              <a:spcAft>
                <a:spcPts val="846"/>
              </a:spcAft>
            </a:pPr>
            <a:r>
              <a:rPr lang="en-US" sz="1300" dirty="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NO documented cases of COVID-19 contracted from food or food packaging according to the USDA, FDA and CDC (Feb 18 press release)</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NO COVID-19 cases have linked to food consumption or handling </a:t>
            </a:r>
          </a:p>
          <a:p>
            <a:pPr marL="362480" indent="-362480">
              <a:lnSpc>
                <a:spcPct val="107000"/>
              </a:lnSpc>
              <a:spcAft>
                <a:spcPts val="846"/>
              </a:spcAft>
              <a:buFont typeface="Symbol" panose="05050102010706020507" pitchFamily="18" charset="2"/>
              <a:buChar char=""/>
            </a:pPr>
            <a:r>
              <a:rPr lang="en-US" sz="1300" dirty="0">
                <a:ea typeface="Calibri" panose="020F0502020204030204" pitchFamily="34" charset="0"/>
                <a:cs typeface="Times New Roman" panose="02020603050405020304" pitchFamily="18" charset="0"/>
              </a:rPr>
              <a:t>Transmission at places where food is served or sold has been DUE to person-to-person transmission especially without face coverings</a:t>
            </a:r>
          </a:p>
          <a:p>
            <a:pPr>
              <a:lnSpc>
                <a:spcPct val="107000"/>
              </a:lnSpc>
              <a:spcAft>
                <a:spcPts val="846"/>
              </a:spcAft>
            </a:pPr>
            <a:r>
              <a:rPr lang="en-US" sz="1300" dirty="0">
                <a:ea typeface="Calibri" panose="020F0502020204030204" pitchFamily="34" charset="0"/>
                <a:cs typeface="Times New Roman" panose="02020603050405020304" pitchFamily="18" charset="0"/>
              </a:rPr>
              <a:t> </a:t>
            </a:r>
          </a:p>
          <a:p>
            <a:pPr>
              <a:lnSpc>
                <a:spcPct val="107000"/>
              </a:lnSpc>
              <a:spcAft>
                <a:spcPts val="846"/>
              </a:spcAft>
            </a:pPr>
            <a:r>
              <a:rPr lang="en-US" sz="1300" dirty="0">
                <a:ea typeface="Calibri" panose="020F0502020204030204" pitchFamily="34" charset="0"/>
                <a:cs typeface="Times New Roman" panose="02020603050405020304" pitchFamily="18" charset="0"/>
              </a:rPr>
              <a:t>Resources:</a:t>
            </a:r>
          </a:p>
          <a:p>
            <a:pPr marL="362480" indent="-362480">
              <a:buFont typeface="Symbol" panose="05050102010706020507" pitchFamily="18" charset="2"/>
              <a:buChar char=""/>
            </a:pPr>
            <a:r>
              <a:rPr lang="en-US" sz="1300" dirty="0">
                <a:solidFill>
                  <a:srgbClr val="333333"/>
                </a:solidFill>
                <a:ea typeface="Times New Roman" panose="02020603050405020304" pitchFamily="18" charset="0"/>
              </a:rPr>
              <a:t>COVID-19 Update: USDA, FDA Underscore Current Epidemiologic and Scientific Information Indicating No Transmission of COVID-19 Through Food or Food Packaging on Feb 18, 2021 - </a:t>
            </a:r>
            <a:r>
              <a:rPr lang="en-US" sz="1300" u="sng" dirty="0">
                <a:solidFill>
                  <a:srgbClr val="000000"/>
                </a:solidFill>
                <a:ea typeface="Times New Roman" panose="02020603050405020304" pitchFamily="18" charset="0"/>
                <a:hlinkClick r:id="rId3"/>
              </a:rPr>
              <a:t>https://www.fda.gov/news-events/press-announcements/covid-19-update-usda-fda-underscore-current-epidemiologic-and-scientific-information-indicating-no</a:t>
            </a:r>
            <a:endParaRPr lang="en-US" sz="1300" b="1" dirty="0">
              <a:ea typeface="Times New Roman" panose="02020603050405020304" pitchFamily="18" charset="0"/>
            </a:endParaRPr>
          </a:p>
          <a:p>
            <a:pPr marL="362480" indent="-362480">
              <a:buFont typeface="Symbol" panose="05050102010706020507" pitchFamily="18" charset="2"/>
              <a:buChar char=""/>
            </a:pPr>
            <a:r>
              <a:rPr lang="en-US" sz="1300" dirty="0">
                <a:solidFill>
                  <a:srgbClr val="333333"/>
                </a:solidFill>
                <a:ea typeface="Times New Roman" panose="02020603050405020304" pitchFamily="18" charset="0"/>
              </a:rPr>
              <a:t>Coronavirus (COVID-19) Update: Joint Statement from USDA and FDA on Food Export Restrictions Pertaining to COVID-19 on June 24, 2020 - </a:t>
            </a:r>
            <a:r>
              <a:rPr lang="en-US" sz="1300" u="sng" dirty="0">
                <a:solidFill>
                  <a:srgbClr val="000000"/>
                </a:solidFill>
                <a:ea typeface="Times New Roman" panose="02020603050405020304" pitchFamily="18" charset="0"/>
                <a:hlinkClick r:id="rId4"/>
              </a:rPr>
              <a:t>https://www.fda.gov/news-events/press-announcements/coronavirus-covid-19-update-joint-statement-usda-and-fda-food-export-restrictions-pertaining-covid</a:t>
            </a:r>
            <a:r>
              <a:rPr lang="en-US" sz="1300" dirty="0">
                <a:solidFill>
                  <a:srgbClr val="333333"/>
                </a:solidFill>
                <a:ea typeface="Times New Roman" panose="02020603050405020304" pitchFamily="18" charset="0"/>
              </a:rPr>
              <a:t> </a:t>
            </a:r>
          </a:p>
          <a:p>
            <a:endParaRPr lang="en-US" sz="1300" b="1"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C57A5A0-1C2C-414E-8202-4CC0C112F958}" type="slidenum">
              <a:rPr lang="en-US" smtClean="0"/>
              <a:t>11</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3655728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r>
              <a:rPr lang="en-US" sz="1300" dirty="0"/>
              <a:t>Notes:</a:t>
            </a:r>
          </a:p>
          <a:p>
            <a:pPr marL="181240" indent="-181240">
              <a:buFont typeface="Arial" panose="020B0604020202020204" pitchFamily="34" charset="0"/>
              <a:buChar char="•"/>
            </a:pPr>
            <a:r>
              <a:rPr lang="en-US" sz="1300" dirty="0"/>
              <a:t>In food safety training, we discuss how people carry human pathogens such as Shigella, Hepatitis A, Norovirus, Cyclospora and others.</a:t>
            </a:r>
          </a:p>
          <a:p>
            <a:pPr marL="181240" indent="-181240">
              <a:buFont typeface="Arial" panose="020B0604020202020204" pitchFamily="34" charset="0"/>
              <a:buChar char="•"/>
            </a:pPr>
            <a:r>
              <a:rPr lang="en-US" sz="1300" dirty="0"/>
              <a:t>People can also spread zoonotic pathogens like Salmonella, pathogenic E. coli and listeria monocytogenes.</a:t>
            </a:r>
          </a:p>
          <a:p>
            <a:pPr marL="181240" indent="-181240">
              <a:buFont typeface="Arial" panose="020B0604020202020204" pitchFamily="34" charset="0"/>
              <a:buChar char="•"/>
            </a:pPr>
            <a:r>
              <a:rPr lang="en-US" sz="1300" dirty="0"/>
              <a:t>However, all of these human pathogens are spread via the fecal-oral route</a:t>
            </a:r>
          </a:p>
          <a:p>
            <a:pPr marL="181240" indent="-181240">
              <a:buFont typeface="Arial" panose="020B0604020202020204" pitchFamily="34" charset="0"/>
              <a:buChar char="•"/>
            </a:pPr>
            <a:r>
              <a:rPr lang="en-US" sz="1300" dirty="0"/>
              <a:t>Thus trainings involve dealing with staff who are often the last to touch produce before it reaches the consumer, so the training focuses on those risk.  </a:t>
            </a:r>
          </a:p>
          <a:p>
            <a:pPr marL="181240" indent="-181240">
              <a:buFont typeface="Arial" panose="020B0604020202020204" pitchFamily="34" charset="0"/>
              <a:buChar char="•"/>
            </a:pPr>
            <a:r>
              <a:rPr lang="en-US" sz="1300" dirty="0"/>
              <a:t>For SARS-CoV-2 and COVID-19 we need other strategies because the spread is thru a different route</a:t>
            </a:r>
          </a:p>
          <a:p>
            <a:pPr marL="181240" indent="-181240">
              <a:buFont typeface="Arial" panose="020B0604020202020204" pitchFamily="34" charset="0"/>
              <a:buChar char="•"/>
            </a:pPr>
            <a:endParaRPr lang="en-US" sz="1300" dirty="0"/>
          </a:p>
          <a:p>
            <a:r>
              <a:rPr lang="en-US" sz="1300" dirty="0"/>
              <a:t>Resources:</a:t>
            </a:r>
          </a:p>
          <a:p>
            <a:endParaRPr lang="en-US" sz="1300" dirty="0"/>
          </a:p>
          <a:p>
            <a:pPr marL="181240" indent="-181240">
              <a:buFont typeface="Arial" panose="020B0604020202020204" pitchFamily="34" charset="0"/>
              <a:buChar char="•"/>
            </a:pPr>
            <a:r>
              <a:rPr lang="en-US" sz="1300" dirty="0">
                <a:solidFill>
                  <a:srgbClr val="3A87AD"/>
                </a:solidFill>
              </a:rPr>
              <a:t>Ijaz MK, Sattar SA, Rubino JR, Nims RW, Gerba CP. 2020. Combating SARS-CoV-2: leveraging </a:t>
            </a:r>
            <a:r>
              <a:rPr lang="en-US" sz="1300" dirty="0" smtClean="0">
                <a:solidFill>
                  <a:srgbClr val="3A87AD"/>
                </a:solidFill>
              </a:rPr>
              <a:t>microbiocidal </a:t>
            </a:r>
            <a:r>
              <a:rPr lang="en-US" sz="1300" dirty="0">
                <a:solidFill>
                  <a:srgbClr val="3A87AD"/>
                </a:solidFill>
              </a:rPr>
              <a:t>experiences with other emerging/re-emerging viruses. </a:t>
            </a:r>
            <a:r>
              <a:rPr lang="en-US" sz="1300" i="1" dirty="0">
                <a:solidFill>
                  <a:srgbClr val="3A87AD"/>
                </a:solidFill>
              </a:rPr>
              <a:t>PeerJ</a:t>
            </a:r>
            <a:r>
              <a:rPr lang="en-US" sz="1300" dirty="0">
                <a:solidFill>
                  <a:srgbClr val="3A87AD"/>
                </a:solidFill>
              </a:rPr>
              <a:t> 8:e9914 </a:t>
            </a:r>
            <a:r>
              <a:rPr lang="en-US" sz="1300" dirty="0">
                <a:solidFill>
                  <a:srgbClr val="2A85E8"/>
                </a:solidFill>
                <a:hlinkClick r:id="rId3"/>
              </a:rPr>
              <a:t>https://doi.org/10.7717/peerj.9914</a:t>
            </a:r>
            <a:endParaRPr lang="en-US" sz="1300" dirty="0">
              <a:solidFill>
                <a:srgbClr val="2A85E8"/>
              </a:solidFill>
            </a:endParaRPr>
          </a:p>
          <a:p>
            <a:pPr marL="181240" indent="-181240" defTabSz="966612">
              <a:buFont typeface="Arial" panose="020B0604020202020204" pitchFamily="34" charset="0"/>
              <a:buChar char="•"/>
            </a:pPr>
            <a:r>
              <a:rPr lang="en-US" sz="1300" dirty="0">
                <a:ea typeface="Calibri" panose="020F0502020204030204" pitchFamily="34" charset="0"/>
                <a:cs typeface="Times New Roman" panose="02020603050405020304" pitchFamily="18" charset="0"/>
              </a:rPr>
              <a:t>SARS-CoV-2 Virus Transmission InfoSheet - </a:t>
            </a:r>
            <a:r>
              <a:rPr lang="en-US" sz="1300" u="sng" dirty="0">
                <a:solidFill>
                  <a:srgbClr val="0000FF"/>
                </a:solidFill>
                <a:ea typeface="Calibri" panose="020F0502020204030204" pitchFamily="34" charset="0"/>
                <a:cs typeface="Times New Roman" panose="02020603050405020304" pitchFamily="18" charset="0"/>
                <a:hlinkClick r:id="rId4"/>
              </a:rPr>
              <a:t>https://foodsafety.ces.ncsu.edu/wp-content/uploads/2020/08/SARS-CoV-2-TRANSMISSION-1.pdf</a:t>
            </a:r>
            <a:r>
              <a:rPr lang="en-US" sz="1300" dirty="0">
                <a:ea typeface="Calibri" panose="020F0502020204030204" pitchFamily="34" charset="0"/>
                <a:cs typeface="Times New Roman" panose="02020603050405020304" pitchFamily="18" charset="0"/>
              </a:rPr>
              <a:t> </a:t>
            </a:r>
          </a:p>
          <a:p>
            <a:pPr marL="181240" indent="-181240">
              <a:buFont typeface="Arial" panose="020B0604020202020204" pitchFamily="34" charset="0"/>
              <a:buChar char="•"/>
            </a:pPr>
            <a:endParaRPr lang="en-US" sz="1300" dirty="0">
              <a:solidFill>
                <a:srgbClr val="2A85E8"/>
              </a:solidFill>
            </a:endParaRPr>
          </a:p>
          <a:p>
            <a:endParaRPr lang="en-US" sz="1300" dirty="0"/>
          </a:p>
          <a:p>
            <a:pPr marL="181240" indent="-181240">
              <a:buFont typeface="Arial" panose="020B0604020202020204" pitchFamily="34" charset="0"/>
              <a:buChar char="•"/>
            </a:pPr>
            <a:endParaRPr lang="en-US" sz="1300" dirty="0"/>
          </a:p>
        </p:txBody>
      </p:sp>
      <p:sp>
        <p:nvSpPr>
          <p:cNvPr id="4" name="Slide Number Placeholder 3"/>
          <p:cNvSpPr>
            <a:spLocks noGrp="1"/>
          </p:cNvSpPr>
          <p:nvPr>
            <p:ph type="sldNum" sz="quarter" idx="5"/>
          </p:nvPr>
        </p:nvSpPr>
        <p:spPr/>
        <p:txBody>
          <a:bodyPr/>
          <a:lstStyle/>
          <a:p>
            <a:fld id="{6C57A5A0-1C2C-414E-8202-4CC0C112F958}" type="slidenum">
              <a:rPr lang="en-US" smtClean="0"/>
              <a:t>12</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1925119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tabLst>
                <a:tab pos="483306" algn="l"/>
              </a:tabLst>
            </a:pPr>
            <a:r>
              <a:rPr lang="en-US" sz="1300" dirty="0">
                <a:latin typeface="Calibri" panose="020F0502020204030204" pitchFamily="34" charset="0"/>
                <a:ea typeface="Calibri" panose="020F0502020204030204" pitchFamily="34" charset="0"/>
                <a:cs typeface="Times New Roman" panose="02020603050405020304" pitchFamily="18" charset="0"/>
              </a:rPr>
              <a:t>Educate yourself on the risks SARS-CoV-2 and COVID-19 pose for your farm.  Use the national, state and local health departments as well as your ag service providers for assistance.  Coming to this training sets you up to assess your risks.</a:t>
            </a:r>
          </a:p>
          <a:p>
            <a:pPr marL="362480" indent="-362480">
              <a:lnSpc>
                <a:spcPct val="107000"/>
              </a:lnSpc>
              <a:buFont typeface="Symbol" panose="05050102010706020507" pitchFamily="18" charset="2"/>
              <a:buChar char=""/>
              <a:tabLst>
                <a:tab pos="483306" algn="l"/>
              </a:tabLst>
            </a:pPr>
            <a:r>
              <a:rPr lang="en-US" sz="1300" dirty="0">
                <a:latin typeface="Calibri" panose="020F0502020204030204" pitchFamily="34" charset="0"/>
                <a:ea typeface="Calibri" panose="020F0502020204030204" pitchFamily="34" charset="0"/>
                <a:cs typeface="Times New Roman" panose="02020603050405020304" pitchFamily="18" charset="0"/>
              </a:rPr>
              <a:t>Implement practices to reduce the risks from SARS-CoV-2 and COVID-19 identified in your operation. </a:t>
            </a:r>
          </a:p>
          <a:p>
            <a:pPr marL="362480" indent="-362480">
              <a:lnSpc>
                <a:spcPct val="107000"/>
              </a:lnSpc>
              <a:buFont typeface="Symbol" panose="05050102010706020507" pitchFamily="18" charset="2"/>
              <a:buChar char=""/>
              <a:tabLst>
                <a:tab pos="483306" algn="l"/>
              </a:tabLst>
            </a:pPr>
            <a:r>
              <a:rPr lang="en-US" sz="1300" dirty="0">
                <a:latin typeface="Calibri" panose="020F0502020204030204" pitchFamily="34" charset="0"/>
                <a:ea typeface="Calibri" panose="020F0502020204030204" pitchFamily="34" charset="0"/>
                <a:cs typeface="Times New Roman" panose="02020603050405020304" pitchFamily="18" charset="0"/>
              </a:rPr>
              <a:t>To make sure practices you want to implement take place, you will need to monitor them.  </a:t>
            </a:r>
          </a:p>
          <a:p>
            <a:pPr marL="362480" indent="-362480">
              <a:lnSpc>
                <a:spcPct val="107000"/>
              </a:lnSpc>
              <a:buFont typeface="Symbol" panose="05050102010706020507" pitchFamily="18" charset="2"/>
              <a:buChar char=""/>
              <a:tabLst>
                <a:tab pos="483306" algn="l"/>
              </a:tabLst>
            </a:pPr>
            <a:r>
              <a:rPr lang="en-US" sz="1300" dirty="0">
                <a:latin typeface="Calibri" panose="020F0502020204030204" pitchFamily="34" charset="0"/>
                <a:ea typeface="Calibri" panose="020F0502020204030204" pitchFamily="34" charset="0"/>
                <a:cs typeface="Times New Roman" panose="02020603050405020304" pitchFamily="18" charset="0"/>
              </a:rPr>
              <a:t>If a problem with implementation is identified then you will need to fix the problem by corrective actions and monitoring to prevent it from occurring again.  </a:t>
            </a:r>
          </a:p>
          <a:p>
            <a:pPr marL="362480" indent="-362480">
              <a:lnSpc>
                <a:spcPct val="107000"/>
              </a:lnSpc>
              <a:buFont typeface="Symbol" panose="05050102010706020507" pitchFamily="18" charset="2"/>
              <a:buChar char=""/>
              <a:tabLst>
                <a:tab pos="483306" algn="l"/>
              </a:tabLst>
            </a:pPr>
            <a:r>
              <a:rPr lang="en-US" sz="1300" dirty="0">
                <a:latin typeface="Calibri" panose="020F0502020204030204" pitchFamily="34" charset="0"/>
                <a:ea typeface="Calibri" panose="020F0502020204030204" pitchFamily="34" charset="0"/>
                <a:cs typeface="Times New Roman" panose="02020603050405020304" pitchFamily="18" charset="0"/>
              </a:rPr>
              <a:t>Lastly, you may incorporate recordkeeping for some of the tasks to be able to monitor implementation of practices and see if these practices are addressing the problems and reducing the risks.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Produce Safety Alliance Trainer Resources – Cornell -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https://producesafetyalliance.cornell.edu/training/trainer-resources/</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endParaRPr lang="en-US"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C57A5A0-1C2C-414E-8202-4CC0C112F958}" type="slidenum">
              <a:rPr lang="en-US" smtClean="0"/>
              <a:t>13</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2485850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Focus on preventing person to person exposure and contamination from COVID-19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Identify your highest risk areas and develop practices that will reduce these risks.  Some possible considerations:</a:t>
            </a: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Create a single entry point on the farm for everyone working, visiting or coming on the farm to record their contact info, answer questions and take the temperature</a:t>
            </a: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Policies on what to do if someone appears to be “sick” and what to do</a:t>
            </a: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Decide on farmer’s markets based on their adherence to the appropriate guidance by the local/state health department</a:t>
            </a: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Eliminate farm pickups to reduce the number of people coming on the farm</a:t>
            </a: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Create a farm stand that is away from the majority of the farm and staff (and your family)</a:t>
            </a: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Many of these changes may require modification of current practices and ALSO additional training for staff, visitors, vendors, </a:t>
            </a:r>
            <a:r>
              <a:rPr lang="en-US" sz="1300" dirty="0" smtClean="0">
                <a:latin typeface="Calibri" panose="020F0502020204030204" pitchFamily="34" charset="0"/>
                <a:ea typeface="Calibri" panose="020F0502020204030204" pitchFamily="34" charset="0"/>
                <a:cs typeface="Times New Roman" panose="02020603050405020304" pitchFamily="18" charset="0"/>
              </a:rPr>
              <a:t>etc.</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In the past year, you may have already implemented these practices.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Ask for help and seek training if you are unsure from the local and state health departments and agriculture service providers</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Agriculture Workers and Employers – CDC -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https://www.cdc.gov/coronavirus/2019-ncov/community/guidance-agricultural-workers.html</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Food Safety and the Coronavirus Disease 2019 (COVID-19) – FDA -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https://www.fda.gov/food/food-safety-during-emergencies/food-safety-and-coronavirus-disease-2019-covid-19</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14</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4244367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Because this is primarily spread person to person this impacts your farm</a:t>
            </a: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Because SARS-CoV-2 is NOT transmitted thru the fecal-oral route you will need to take additional and different steps than what is standardly used in food safety training to reduce the chance of SARS-CoV-2 and COVID-19 becoming a problem</a:t>
            </a: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Farming is not done alone.  You interact with staff, customers, delivery staff, repair people, etc.  Thus it is imperative that you take this pandemic seriously if not for yourself, then for the other people you interact with for your farm business.</a:t>
            </a: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Surface transmission is possible but has not been reported to be the major way this virus is spread.  BUT that doesn’t mean you should lessen how you clean and sanitize for basic food safety because microorganisms have not gone away during the pandemic.</a:t>
            </a: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There are rare reports of transmission from people to animals.  </a:t>
            </a: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NO report worldwide of a person getting COVID-19 from food or food packaging</a:t>
            </a: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Produce safety success depends on your commitment to implementing risk reduction strategies </a:t>
            </a:r>
          </a:p>
          <a:p>
            <a:endParaRPr lang="en-US" dirty="0" smtClean="0"/>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 CDC -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https://www.cdc.gov/coronavirus/2019-ncov/index.html</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Agricultural Employer Checklist – CDC -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https://www.cdc.gov/coronavirus/2019-ncov/community/pdf/Agricultural-Employer-checklist.pdf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State &amp; Territorial Health Department Websites – CDC -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https://www.cdc.gov/publichealthgateway/healthdirectories/healthdepartments.html</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FoodCoVNET – NCSU -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https://foodcovnet.ces.ncsu.edu/welcome-to-foodcovnet/</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Agriculture Workers and Employers – CDC -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7"/>
              </a:rPr>
              <a:t>https://www.cdc.gov/coronavirus/2019-ncov/community/guidance-agricultural-workers.html</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15</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2716569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6C57A5A0-1C2C-414E-8202-4CC0C112F958}" type="slidenum">
              <a:rPr lang="en-US" smtClean="0"/>
              <a:t>16</a:t>
            </a:fld>
            <a:endParaRPr lang="en-US" dirty="0"/>
          </a:p>
        </p:txBody>
      </p:sp>
      <p:sp>
        <p:nvSpPr>
          <p:cNvPr id="5" name="Header Placeholder 4"/>
          <p:cNvSpPr>
            <a:spLocks noGrp="1"/>
          </p:cNvSpPr>
          <p:nvPr>
            <p:ph type="hdr" sz="quarter" idx="11"/>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1515875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6C57A5A0-1C2C-414E-8202-4CC0C112F958}" type="slidenum">
              <a:rPr lang="en-US" smtClean="0"/>
              <a:t>2</a:t>
            </a:fld>
            <a:endParaRPr lang="en-US" dirty="0"/>
          </a:p>
        </p:txBody>
      </p:sp>
      <p:sp>
        <p:nvSpPr>
          <p:cNvPr id="5" name="Header Placeholder 4"/>
          <p:cNvSpPr>
            <a:spLocks noGrp="1"/>
          </p:cNvSpPr>
          <p:nvPr>
            <p:ph type="hdr" sz="quarter" idx="11"/>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4265992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a:lnSpc>
                <a:spcPct val="107000"/>
              </a:lnSpc>
              <a:spcAft>
                <a:spcPts val="846"/>
              </a:spcAft>
            </a:pPr>
            <a:r>
              <a:rPr lang="en-US" sz="1300" dirty="0">
                <a:ea typeface="Calibri" panose="020F0502020204030204" pitchFamily="34" charset="0"/>
                <a:cs typeface="Times New Roman" panose="02020603050405020304" pitchFamily="18" charset="0"/>
              </a:rPr>
              <a:t>Notes:</a:t>
            </a:r>
          </a:p>
          <a:p>
            <a:pPr marL="362480" indent="-362480">
              <a:lnSpc>
                <a:spcPct val="107000"/>
              </a:lnSpc>
              <a:buFont typeface="Arial" panose="020B0604020202020204" pitchFamily="34" charset="0"/>
              <a:buChar char="•"/>
              <a:tabLst>
                <a:tab pos="483306" algn="l"/>
              </a:tabLst>
            </a:pPr>
            <a:r>
              <a:rPr lang="en-US" sz="1300" dirty="0">
                <a:ea typeface="Calibri" panose="020F0502020204030204" pitchFamily="34" charset="0"/>
                <a:cs typeface="Times New Roman" panose="02020603050405020304" pitchFamily="18" charset="0"/>
              </a:rPr>
              <a:t>This training NOT a way to meet § 112.22(c) which requires that at least one supervisor or responsible party from a farm subject to the FSMA Produce Safety Rule must have successfully completed food safety training at least equivalent to that received under standardized curriculum recognized as adequate by the Food and Drug Administration.</a:t>
            </a:r>
          </a:p>
          <a:p>
            <a:pPr marL="362480" indent="-362480">
              <a:lnSpc>
                <a:spcPct val="107000"/>
              </a:lnSpc>
              <a:buFont typeface="Arial" panose="020B0604020202020204" pitchFamily="34" charset="0"/>
              <a:buChar char="•"/>
              <a:tabLst>
                <a:tab pos="483306" algn="l"/>
              </a:tabLst>
            </a:pPr>
            <a:r>
              <a:rPr lang="en-US" sz="1300" dirty="0">
                <a:ea typeface="Calibri" panose="020F0502020204030204" pitchFamily="34" charset="0"/>
                <a:cs typeface="Times New Roman" panose="02020603050405020304" pitchFamily="18" charset="0"/>
              </a:rPr>
              <a:t>They also need to stay in contact with local and state health departments to make sure they are following the local and state regulations which vary.</a:t>
            </a:r>
          </a:p>
          <a:p>
            <a:pPr marL="362480" indent="-362480">
              <a:lnSpc>
                <a:spcPct val="107000"/>
              </a:lnSpc>
              <a:buFont typeface="Arial" panose="020B0604020202020204" pitchFamily="34" charset="0"/>
              <a:buChar char="•"/>
              <a:tabLst>
                <a:tab pos="483306" algn="l"/>
              </a:tabLst>
            </a:pPr>
            <a:r>
              <a:rPr lang="en-US" sz="1300" dirty="0">
                <a:ea typeface="Calibri" panose="020F0502020204030204" pitchFamily="34" charset="0"/>
                <a:cs typeface="Times New Roman" panose="02020603050405020304" pitchFamily="18" charset="0"/>
              </a:rPr>
              <a:t>Consider taking the Produce Safety Alliance (PSA) training, to lessen a grower’s risk and to make sure they are complying with the law.</a:t>
            </a:r>
          </a:p>
          <a:p>
            <a:endParaRPr lang="en-US" sz="1300" dirty="0"/>
          </a:p>
          <a:p>
            <a:pPr>
              <a:lnSpc>
                <a:spcPct val="107000"/>
              </a:lnSpc>
              <a:spcAft>
                <a:spcPts val="846"/>
              </a:spcAft>
            </a:pPr>
            <a:r>
              <a:rPr lang="en-US" sz="1300" dirty="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COVID-19 – CDC - </a:t>
            </a:r>
            <a:r>
              <a:rPr lang="en-US" sz="1300" u="sng" dirty="0">
                <a:solidFill>
                  <a:srgbClr val="0000FF"/>
                </a:solidFill>
                <a:ea typeface="Calibri" panose="020F0502020204030204" pitchFamily="34" charset="0"/>
                <a:cs typeface="Times New Roman" panose="02020603050405020304" pitchFamily="18" charset="0"/>
                <a:hlinkClick r:id="rId3"/>
              </a:rPr>
              <a:t>https://www.cdc.gov/coronavirus/2019-ncov/index.html</a:t>
            </a:r>
            <a:r>
              <a:rPr lang="en-US" sz="1300" dirty="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Coronavirus Disease 2019 (COVID-19) – CDC - </a:t>
            </a:r>
            <a:r>
              <a:rPr lang="en-US" sz="1300" u="sng" dirty="0">
                <a:solidFill>
                  <a:srgbClr val="0000FF"/>
                </a:solidFill>
                <a:ea typeface="Calibri" panose="020F0502020204030204" pitchFamily="34" charset="0"/>
                <a:cs typeface="Times New Roman" panose="02020603050405020304" pitchFamily="18" charset="0"/>
                <a:hlinkClick r:id="rId4"/>
              </a:rPr>
              <a:t>https://www.cdc.gov/media/dpk/diseases-and-conditions/coronavirus/coronavirus-2020.html</a:t>
            </a:r>
            <a:r>
              <a:rPr lang="en-US" sz="1300" dirty="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State, Territorial, Local and Tribal Health Department Search – CDC - </a:t>
            </a:r>
            <a:r>
              <a:rPr lang="en-US" sz="1300" u="sng" dirty="0">
                <a:solidFill>
                  <a:srgbClr val="0000FF"/>
                </a:solidFill>
                <a:ea typeface="Calibri" panose="020F0502020204030204" pitchFamily="34" charset="0"/>
                <a:cs typeface="Times New Roman" panose="02020603050405020304" pitchFamily="18" charset="0"/>
                <a:hlinkClick r:id="rId5"/>
              </a:rPr>
              <a:t>https://www.cdc.gov/coronavirus/2019-ncov/php/hd-search/index.html</a:t>
            </a:r>
            <a:r>
              <a:rPr lang="en-US" sz="1300" dirty="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Food Safety Modernization Act (FSMA) – FDA - </a:t>
            </a:r>
            <a:r>
              <a:rPr lang="en-US" sz="1300" u="sng" dirty="0">
                <a:solidFill>
                  <a:srgbClr val="0000FF"/>
                </a:solidFill>
                <a:ea typeface="Calibri" panose="020F0502020204030204" pitchFamily="34" charset="0"/>
                <a:cs typeface="Times New Roman" panose="02020603050405020304" pitchFamily="18" charset="0"/>
                <a:hlinkClick r:id="rId6"/>
              </a:rPr>
              <a:t>https://www.fda.gov/food/guidance-regulation-food-and-dietary-supplements/food-safety-modernization-act-fsma</a:t>
            </a:r>
            <a:endParaRPr lang="en-US" sz="1300" dirty="0">
              <a:ea typeface="Calibri" panose="020F0502020204030204" pitchFamily="34" charset="0"/>
              <a:cs typeface="Times New Roman" panose="02020603050405020304" pitchFamily="18" charset="0"/>
            </a:endParaRPr>
          </a:p>
          <a:p>
            <a:pPr marL="362480" indent="-362480">
              <a:lnSpc>
                <a:spcPct val="107000"/>
              </a:lnSpc>
              <a:spcAft>
                <a:spcPts val="846"/>
              </a:spcAft>
              <a:buFont typeface="Symbol" panose="05050102010706020507" pitchFamily="18" charset="2"/>
              <a:buChar char=""/>
            </a:pPr>
            <a:r>
              <a:rPr lang="en-US" sz="1300" dirty="0">
                <a:ea typeface="Calibri" panose="020F0502020204030204" pitchFamily="34" charset="0"/>
                <a:cs typeface="Times New Roman" panose="02020603050405020304" pitchFamily="18" charset="0"/>
              </a:rPr>
              <a:t>Produce Safety Alliance – PSA - </a:t>
            </a:r>
            <a:r>
              <a:rPr lang="en-US" sz="1300" u="sng" dirty="0">
                <a:solidFill>
                  <a:srgbClr val="0000FF"/>
                </a:solidFill>
                <a:ea typeface="Calibri" panose="020F0502020204030204" pitchFamily="34" charset="0"/>
                <a:cs typeface="Times New Roman" panose="02020603050405020304" pitchFamily="18" charset="0"/>
                <a:hlinkClick r:id="rId7"/>
              </a:rPr>
              <a:t>https://producesafetyalliance.cornell.edu/</a:t>
            </a:r>
            <a:r>
              <a:rPr lang="en-US" sz="1300" dirty="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3</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105921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a:lnSpc>
                <a:spcPct val="107000"/>
              </a:lnSpc>
              <a:spcAft>
                <a:spcPts val="846"/>
              </a:spcAft>
            </a:pPr>
            <a:r>
              <a:rPr lang="en-US" sz="1300" dirty="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tabLst>
                <a:tab pos="483306" algn="l"/>
              </a:tabLst>
            </a:pPr>
            <a:r>
              <a:rPr lang="en-US" sz="1300" dirty="0">
                <a:ea typeface="Calibri" panose="020F0502020204030204" pitchFamily="34" charset="0"/>
                <a:cs typeface="Times New Roman" panose="02020603050405020304" pitchFamily="18" charset="0"/>
              </a:rPr>
              <a:t>Just like with PSA training, producers and their staff are the key to growing and distributing safety on and off the farm, thus making the decision to do something on the farm is up to them.  </a:t>
            </a:r>
          </a:p>
          <a:p>
            <a:pPr marL="362480" indent="-362480">
              <a:lnSpc>
                <a:spcPct val="107000"/>
              </a:lnSpc>
              <a:buFont typeface="Symbol" panose="05050102010706020507" pitchFamily="18" charset="2"/>
              <a:buChar char=""/>
              <a:tabLst>
                <a:tab pos="483306" algn="l"/>
              </a:tabLst>
            </a:pPr>
            <a:r>
              <a:rPr lang="en-US" sz="1300" dirty="0">
                <a:ea typeface="Calibri" panose="020F0502020204030204" pitchFamily="34" charset="0"/>
                <a:cs typeface="Times New Roman" panose="02020603050405020304" pitchFamily="18" charset="0"/>
              </a:rPr>
              <a:t>Producers know their operation the best—what they produce, how they produce, who works on the farm, who comes on the farm, how the produce is moved off the farm, and all of the other details that go into running a successful operation. </a:t>
            </a:r>
          </a:p>
          <a:p>
            <a:pPr marL="362480" indent="-362480">
              <a:lnSpc>
                <a:spcPct val="107000"/>
              </a:lnSpc>
              <a:buFont typeface="Symbol" panose="05050102010706020507" pitchFamily="18" charset="2"/>
              <a:buChar char=""/>
              <a:tabLst>
                <a:tab pos="483306" algn="l"/>
              </a:tabLst>
            </a:pPr>
            <a:r>
              <a:rPr lang="en-US" sz="1300" dirty="0">
                <a:ea typeface="Calibri" panose="020F0502020204030204" pitchFamily="34" charset="0"/>
                <a:cs typeface="Times New Roman" panose="02020603050405020304" pitchFamily="18" charset="0"/>
              </a:rPr>
              <a:t>Thus, it is the person or people who make production, marketing and purchasing decisions for the operation and know the day-to-day activities that MUST be involved in assessing food safety risks and developing the farm’s food safety plan which must include dealing with COVID-19 and any future pandemics. </a:t>
            </a:r>
          </a:p>
          <a:p>
            <a:pPr marL="362480" indent="-362480">
              <a:lnSpc>
                <a:spcPct val="107000"/>
              </a:lnSpc>
              <a:buFont typeface="Symbol" panose="05050102010706020507" pitchFamily="18" charset="2"/>
              <a:buChar char=""/>
              <a:tabLst>
                <a:tab pos="483306" algn="l"/>
              </a:tabLst>
            </a:pPr>
            <a:r>
              <a:rPr lang="en-US" sz="1300" dirty="0">
                <a:ea typeface="Calibri" panose="020F0502020204030204" pitchFamily="34" charset="0"/>
                <a:cs typeface="Times New Roman" panose="02020603050405020304" pitchFamily="18" charset="0"/>
              </a:rPr>
              <a:t>Actions to reduce food safety risks not only impact the financial viability of farms, but also the health and safety of those who work on the farm, as well as those who come on the farm in associated industries and those that consume the produce grown.</a:t>
            </a:r>
          </a:p>
          <a:p>
            <a:endParaRPr lang="en-US" sz="1300" dirty="0"/>
          </a:p>
          <a:p>
            <a:pPr>
              <a:lnSpc>
                <a:spcPct val="107000"/>
              </a:lnSpc>
              <a:spcAft>
                <a:spcPts val="846"/>
              </a:spcAft>
            </a:pPr>
            <a:r>
              <a:rPr lang="en-US" sz="1300" dirty="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COVID-19 Update:  USDA, FDA, Underscore Current Epidemiologic and Scientific Information Indicating No Transmission of COVID-19 Through Food or Food Packaging </a:t>
            </a:r>
            <a:r>
              <a:rPr lang="en-US" sz="1300" u="sng" dirty="0">
                <a:solidFill>
                  <a:srgbClr val="0000FF"/>
                </a:solidFill>
                <a:ea typeface="Calibri" panose="020F0502020204030204" pitchFamily="34" charset="0"/>
                <a:cs typeface="Times New Roman" panose="02020603050405020304" pitchFamily="18" charset="0"/>
                <a:hlinkClick r:id="rId3"/>
              </a:rPr>
              <a:t>https://www.usda.gov/media/press-releases/2021/02/18/covid-19-update-usda-fda-underscore-current-epidemiologic-and</a:t>
            </a:r>
            <a:r>
              <a:rPr lang="en-US" sz="1300" dirty="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COVID-19 Response Plan Template for Fruit and Vegetable Farms </a:t>
            </a:r>
            <a:r>
              <a:rPr lang="en-US" sz="1300" u="sng" dirty="0">
                <a:solidFill>
                  <a:srgbClr val="0000FF"/>
                </a:solidFill>
                <a:ea typeface="Calibri" panose="020F0502020204030204" pitchFamily="34" charset="0"/>
                <a:cs typeface="Times New Roman" panose="02020603050405020304" pitchFamily="18" charset="0"/>
                <a:hlinkClick r:id="rId4"/>
              </a:rPr>
              <a:t>https://docs.google.com/document/d/12sLifH-6Dm48lm_s2OIM3rIrN54Fv__z_i52Mvy5yGA/edit</a:t>
            </a:r>
            <a:endParaRPr lang="en-US" sz="1300" dirty="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Agricultural Employer Checklist for Creating a COVID-19 Assessment and Control Plan </a:t>
            </a:r>
            <a:r>
              <a:rPr lang="en-US" sz="1300" u="sng" dirty="0">
                <a:solidFill>
                  <a:srgbClr val="0000FF"/>
                </a:solidFill>
                <a:ea typeface="Calibri" panose="020F0502020204030204" pitchFamily="34" charset="0"/>
                <a:cs typeface="Times New Roman" panose="02020603050405020304" pitchFamily="18" charset="0"/>
                <a:hlinkClick r:id="rId5"/>
              </a:rPr>
              <a:t>https://www.cdc.gov/coronavirus/2019-ncov/community/pdf/Agricultural-Employer-checklist.pdf</a:t>
            </a:r>
            <a:r>
              <a:rPr lang="en-US" sz="1300" dirty="0">
                <a:ea typeface="Calibri" panose="020F0502020204030204" pitchFamily="34" charset="0"/>
                <a:cs typeface="Times New Roman" panose="02020603050405020304" pitchFamily="18" charset="0"/>
              </a:rPr>
              <a:t> </a:t>
            </a:r>
          </a:p>
          <a:p>
            <a:pPr>
              <a:lnSpc>
                <a:spcPct val="107000"/>
              </a:lnSpc>
              <a:spcAft>
                <a:spcPts val="846"/>
              </a:spcAft>
            </a:pPr>
            <a:r>
              <a:rPr lang="en-US" sz="1300" dirty="0">
                <a:ea typeface="Calibri" panose="020F0502020204030204" pitchFamily="34" charset="0"/>
                <a:cs typeface="Times New Roman" panose="02020603050405020304" pitchFamily="18" charset="0"/>
              </a:rPr>
              <a:t> </a:t>
            </a:r>
          </a:p>
          <a:p>
            <a:endParaRPr lang="en-US" sz="1100" dirty="0"/>
          </a:p>
        </p:txBody>
      </p:sp>
      <p:sp>
        <p:nvSpPr>
          <p:cNvPr id="4" name="Slide Number Placeholder 3"/>
          <p:cNvSpPr>
            <a:spLocks noGrp="1"/>
          </p:cNvSpPr>
          <p:nvPr>
            <p:ph type="sldNum" sz="quarter" idx="5"/>
          </p:nvPr>
        </p:nvSpPr>
        <p:spPr/>
        <p:txBody>
          <a:bodyPr/>
          <a:lstStyle/>
          <a:p>
            <a:fld id="{6C57A5A0-1C2C-414E-8202-4CC0C112F958}" type="slidenum">
              <a:rPr lang="en-US" smtClean="0"/>
              <a:t>4</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2370463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a:lnSpc>
                <a:spcPct val="107000"/>
              </a:lnSpc>
              <a:spcAft>
                <a:spcPts val="846"/>
              </a:spcAft>
            </a:pPr>
            <a:r>
              <a:rPr lang="en-US" sz="1200" dirty="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sz="1200" spc="-21" dirty="0">
                <a:ea typeface="Calibri" panose="020F0502020204030204" pitchFamily="34" charset="0"/>
                <a:cs typeface="Calibri" panose="020F0502020204030204" pitchFamily="34" charset="0"/>
              </a:rPr>
              <a:t>SARS is caused by a virus that takes over your body’s cells and uses them to make copies of itself. The SARS virus is from a group known as coronaviruses, which also cause the </a:t>
            </a:r>
            <a:r>
              <a:rPr lang="en-US" sz="1200" u="sng" spc="-21" dirty="0">
                <a:solidFill>
                  <a:srgbClr val="0000FF"/>
                </a:solidFill>
                <a:ea typeface="Calibri" panose="020F0502020204030204" pitchFamily="34" charset="0"/>
                <a:cs typeface="Calibri" panose="020F0502020204030204" pitchFamily="34" charset="0"/>
                <a:hlinkClick r:id="rId3"/>
              </a:rPr>
              <a:t>common cold</a:t>
            </a:r>
            <a:r>
              <a:rPr lang="en-US" sz="1200" dirty="0">
                <a:ea typeface="Calibri" panose="020F0502020204030204" pitchFamily="34" charset="0"/>
                <a:cs typeface="Calibri" panose="020F0502020204030204" pitchFamily="34" charset="0"/>
              </a:rPr>
              <a:t>.</a:t>
            </a:r>
            <a:endParaRPr lang="en-US" sz="1200" dirty="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200" dirty="0">
                <a:ea typeface="Calibri" panose="020F0502020204030204" pitchFamily="34" charset="0"/>
                <a:cs typeface="Calibri" panose="020F0502020204030204" pitchFamily="34" charset="0"/>
              </a:rPr>
              <a:t>This family of viruses includes </a:t>
            </a:r>
            <a:r>
              <a:rPr lang="en-US" sz="1200" dirty="0">
                <a:ea typeface="Calibri" panose="020F0502020204030204" pitchFamily="34" charset="0"/>
                <a:cs typeface="Times New Roman" panose="02020603050405020304" pitchFamily="18" charset="0"/>
              </a:rPr>
              <a:t>MERS-CoV and SARS-CoV, which are two earlier coronaviruses affecting humans</a:t>
            </a:r>
          </a:p>
          <a:p>
            <a:pPr marL="362480" indent="-362480">
              <a:lnSpc>
                <a:spcPct val="107000"/>
              </a:lnSpc>
              <a:buFont typeface="Symbol" panose="05050102010706020507" pitchFamily="18" charset="2"/>
              <a:buChar char=""/>
            </a:pPr>
            <a:r>
              <a:rPr lang="en-US" sz="1200" spc="-21" dirty="0">
                <a:ea typeface="Calibri" panose="020F0502020204030204" pitchFamily="34" charset="0"/>
                <a:cs typeface="Calibri" panose="020F0502020204030204" pitchFamily="34" charset="0"/>
              </a:rPr>
              <a:t>SARS can spread when people who have it </a:t>
            </a:r>
            <a:r>
              <a:rPr lang="en-US" sz="1200" u="sng" spc="-21" dirty="0">
                <a:solidFill>
                  <a:srgbClr val="0000FF"/>
                </a:solidFill>
                <a:ea typeface="Calibri" panose="020F0502020204030204" pitchFamily="34" charset="0"/>
                <a:cs typeface="Calibri" panose="020F0502020204030204" pitchFamily="34" charset="0"/>
                <a:hlinkClick r:id="rId4"/>
              </a:rPr>
              <a:t>cough</a:t>
            </a:r>
            <a:r>
              <a:rPr lang="en-US" sz="1200" spc="-21" dirty="0">
                <a:ea typeface="Calibri" panose="020F0502020204030204" pitchFamily="34" charset="0"/>
                <a:cs typeface="Calibri" panose="020F0502020204030204" pitchFamily="34" charset="0"/>
              </a:rPr>
              <a:t> or </a:t>
            </a:r>
            <a:r>
              <a:rPr lang="en-US" sz="1200" u="sng" spc="-21" dirty="0">
                <a:solidFill>
                  <a:srgbClr val="0000FF"/>
                </a:solidFill>
                <a:ea typeface="Calibri" panose="020F0502020204030204" pitchFamily="34" charset="0"/>
                <a:cs typeface="Calibri" panose="020F0502020204030204" pitchFamily="34" charset="0"/>
                <a:hlinkClick r:id="rId5"/>
              </a:rPr>
              <a:t>sneeze</a:t>
            </a:r>
            <a:r>
              <a:rPr lang="en-US" sz="1200" spc="-21" dirty="0">
                <a:ea typeface="Calibri" panose="020F0502020204030204" pitchFamily="34" charset="0"/>
                <a:cs typeface="Calibri" panose="020F0502020204030204" pitchFamily="34" charset="0"/>
              </a:rPr>
              <a:t>, spraying tiny droplets of liquid with the virus to other people within 2-3 feet. Other people may get the virus by touching something those droplets hit, then touching their nose, </a:t>
            </a:r>
            <a:r>
              <a:rPr lang="en-US" sz="1200" u="sng" spc="-21" dirty="0">
                <a:solidFill>
                  <a:srgbClr val="0000FF"/>
                </a:solidFill>
                <a:ea typeface="Calibri" panose="020F0502020204030204" pitchFamily="34" charset="0"/>
                <a:cs typeface="Calibri" panose="020F0502020204030204" pitchFamily="34" charset="0"/>
                <a:hlinkClick r:id="rId6"/>
              </a:rPr>
              <a:t>eyes</a:t>
            </a:r>
            <a:r>
              <a:rPr lang="en-US" sz="1200" spc="-21" dirty="0">
                <a:ea typeface="Calibri" panose="020F0502020204030204" pitchFamily="34" charset="0"/>
                <a:cs typeface="Calibri" panose="020F0502020204030204" pitchFamily="34" charset="0"/>
              </a:rPr>
              <a:t>, or </a:t>
            </a:r>
            <a:r>
              <a:rPr lang="en-US" sz="1200" u="sng" spc="-21" dirty="0">
                <a:solidFill>
                  <a:srgbClr val="0000FF"/>
                </a:solidFill>
                <a:ea typeface="Calibri" panose="020F0502020204030204" pitchFamily="34" charset="0"/>
                <a:cs typeface="Calibri" panose="020F0502020204030204" pitchFamily="34" charset="0"/>
                <a:hlinkClick r:id="rId7"/>
              </a:rPr>
              <a:t>mouth</a:t>
            </a:r>
            <a:r>
              <a:rPr lang="en-US" sz="1200" spc="-21" dirty="0">
                <a:ea typeface="Calibri" panose="020F0502020204030204" pitchFamily="34" charset="0"/>
                <a:cs typeface="Calibri" panose="020F0502020204030204" pitchFamily="34" charset="0"/>
              </a:rPr>
              <a:t>.</a:t>
            </a:r>
            <a:endParaRPr lang="en-US" sz="1200" dirty="0">
              <a:ea typeface="Calibri" panose="020F0502020204030204" pitchFamily="34" charset="0"/>
              <a:cs typeface="Times New Roman" panose="02020603050405020304" pitchFamily="18" charset="0"/>
            </a:endParaRPr>
          </a:p>
          <a:p>
            <a:pPr marL="785372" lvl="1" indent="-302066">
              <a:lnSpc>
                <a:spcPct val="107000"/>
              </a:lnSpc>
              <a:spcAft>
                <a:spcPts val="846"/>
              </a:spcAft>
              <a:buFont typeface="Courier New" panose="02070309020205020404" pitchFamily="49" charset="0"/>
              <a:buChar char="o"/>
            </a:pPr>
            <a:r>
              <a:rPr lang="en-US" sz="1200" dirty="0">
                <a:ea typeface="Calibri" panose="020F0502020204030204" pitchFamily="34" charset="0"/>
                <a:cs typeface="Times New Roman" panose="02020603050405020304" pitchFamily="18" charset="0"/>
              </a:rPr>
              <a:t>Some staff may be a at a higher risk including older adults and people with certain underlying medical conditions.</a:t>
            </a:r>
          </a:p>
          <a:p>
            <a:endParaRPr lang="en-US" sz="1200" dirty="0"/>
          </a:p>
          <a:p>
            <a:pPr>
              <a:lnSpc>
                <a:spcPct val="107000"/>
              </a:lnSpc>
              <a:spcAft>
                <a:spcPts val="846"/>
              </a:spcAft>
            </a:pPr>
            <a:r>
              <a:rPr lang="en-US" sz="1200" dirty="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200" dirty="0">
                <a:ea typeface="Calibri" panose="020F0502020204030204" pitchFamily="34" charset="0"/>
                <a:cs typeface="Times New Roman" panose="02020603050405020304" pitchFamily="18" charset="0"/>
              </a:rPr>
              <a:t>Coronavirus and COVID-19:  What You Should Know </a:t>
            </a:r>
            <a:r>
              <a:rPr lang="en-US" sz="1200" u="sng" dirty="0">
                <a:solidFill>
                  <a:srgbClr val="0000FF"/>
                </a:solidFill>
                <a:ea typeface="Calibri" panose="020F0502020204030204" pitchFamily="34" charset="0"/>
                <a:cs typeface="Times New Roman" panose="02020603050405020304" pitchFamily="18" charset="0"/>
                <a:hlinkClick r:id="rId8"/>
              </a:rPr>
              <a:t>https://www.webmd.com/lung/coronavirus#:~:text=COVID%2D19%20is%20a,to%2Dperson%20contact</a:t>
            </a:r>
            <a:r>
              <a:rPr lang="en-US" sz="1200" dirty="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200" dirty="0">
                <a:ea typeface="Calibri" panose="020F0502020204030204" pitchFamily="34" charset="0"/>
                <a:cs typeface="Times New Roman" panose="02020603050405020304" pitchFamily="18" charset="0"/>
              </a:rPr>
              <a:t>Episode 2:  SARS-CoV-2?  COVID-19? What’s the Difference – CDC - </a:t>
            </a:r>
            <a:r>
              <a:rPr lang="en-US" sz="1200" u="sng" dirty="0">
                <a:solidFill>
                  <a:srgbClr val="0000FF"/>
                </a:solidFill>
                <a:ea typeface="Calibri" panose="020F0502020204030204" pitchFamily="34" charset="0"/>
                <a:cs typeface="Times New Roman" panose="02020603050405020304" pitchFamily="18" charset="0"/>
                <a:hlinkClick r:id="rId9"/>
              </a:rPr>
              <a:t>https://youtu.be/VAX0he6vjU0</a:t>
            </a:r>
            <a:r>
              <a:rPr lang="en-US" sz="1200" dirty="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200" dirty="0">
                <a:ea typeface="Calibri" panose="020F0502020204030204" pitchFamily="34" charset="0"/>
                <a:cs typeface="Times New Roman" panose="02020603050405020304" pitchFamily="18" charset="0"/>
              </a:rPr>
              <a:t>Mythbusters – CDC - </a:t>
            </a:r>
            <a:r>
              <a:rPr lang="en-US" sz="1200" u="sng" dirty="0">
                <a:solidFill>
                  <a:srgbClr val="0000FF"/>
                </a:solidFill>
                <a:ea typeface="Calibri" panose="020F0502020204030204" pitchFamily="34" charset="0"/>
                <a:cs typeface="Times New Roman" panose="02020603050405020304" pitchFamily="18" charset="0"/>
                <a:hlinkClick r:id="rId10"/>
              </a:rPr>
              <a:t>https://www.who.int/emergencies/diseases/novel-coronavirus-2019/advice-for-public/myth-busters</a:t>
            </a:r>
            <a:r>
              <a:rPr lang="en-US" sz="1200" dirty="0">
                <a:ea typeface="Calibri" panose="020F0502020204030204" pitchFamily="34" charset="0"/>
                <a:cs typeface="Times New Roman" panose="02020603050405020304" pitchFamily="18" charset="0"/>
              </a:rPr>
              <a:t> </a:t>
            </a:r>
          </a:p>
          <a:p>
            <a:pPr marL="362480" indent="-362480">
              <a:lnSpc>
                <a:spcPct val="107000"/>
              </a:lnSpc>
              <a:spcAft>
                <a:spcPts val="846"/>
              </a:spcAft>
              <a:buFont typeface="Symbol" panose="05050102010706020507" pitchFamily="18" charset="2"/>
              <a:buChar char=""/>
            </a:pPr>
            <a:r>
              <a:rPr lang="en-US" sz="1200" dirty="0">
                <a:ea typeface="Calibri" panose="020F0502020204030204" pitchFamily="34" charset="0"/>
                <a:cs typeface="Times New Roman" panose="02020603050405020304" pitchFamily="18" charset="0"/>
              </a:rPr>
              <a:t>What’s the Difference between a Cold, the Flu and COVID-19 </a:t>
            </a:r>
            <a:r>
              <a:rPr lang="en-US" sz="1200" u="sng" dirty="0">
                <a:solidFill>
                  <a:srgbClr val="0000FF"/>
                </a:solidFill>
                <a:ea typeface="Calibri" panose="020F0502020204030204" pitchFamily="34" charset="0"/>
                <a:cs typeface="Times New Roman" panose="02020603050405020304" pitchFamily="18" charset="0"/>
                <a:hlinkClick r:id="rId11"/>
              </a:rPr>
              <a:t>https://www.cedars-sinai.org/blog/cold-flu-covid-differences.html#:~:text=The%20novel%20coronavirus%2C%20or,to%20COVID%2D19</a:t>
            </a:r>
            <a:r>
              <a:rPr lang="en-US" sz="1200" dirty="0">
                <a:ea typeface="Calibri" panose="020F0502020204030204" pitchFamily="34" charset="0"/>
                <a:cs typeface="Times New Roman" panose="02020603050405020304" pitchFamily="18" charset="0"/>
              </a:rPr>
              <a:t>. </a:t>
            </a:r>
          </a:p>
          <a:p>
            <a:pPr marL="241653">
              <a:lnSpc>
                <a:spcPct val="107000"/>
              </a:lnSpc>
              <a:spcAft>
                <a:spcPts val="846"/>
              </a:spcAft>
            </a:pPr>
            <a:r>
              <a:rPr lang="en-US" dirty="0" smtClean="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5</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4256523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a:lnSpc>
                <a:spcPct val="107000"/>
              </a:lnSpc>
              <a:spcAft>
                <a:spcPts val="846"/>
              </a:spcAft>
            </a:pPr>
            <a:r>
              <a:rPr lang="en-US" sz="1300" dirty="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ICMSF opinion on SARS-CoV-2 and its relationship to food safety (3 Sept 2020)</a:t>
            </a:r>
          </a:p>
          <a:p>
            <a:pPr marL="785372" lvl="1" indent="-302066">
              <a:lnSpc>
                <a:spcPct val="107000"/>
              </a:lnSpc>
              <a:buFont typeface="Courier New" panose="02070309020205020404" pitchFamily="49" charset="0"/>
              <a:buChar char="o"/>
            </a:pPr>
            <a:r>
              <a:rPr lang="en-US" sz="1300" dirty="0">
                <a:ea typeface="Calibri" panose="020F0502020204030204" pitchFamily="34" charset="0"/>
                <a:cs typeface="Times New Roman" panose="02020603050405020304" pitchFamily="18" charset="0"/>
              </a:rPr>
              <a:t>“SARS-CoV-2 should NOT be considered a food safety hazard since a true food safety hazard enters the human body with food via the gastro-intestinal (GI) tract, where it can infect organs/tissues elsewhere in the human body.” Page 3</a:t>
            </a:r>
          </a:p>
          <a:p>
            <a:pPr marL="785372" lvl="1" indent="-302066">
              <a:lnSpc>
                <a:spcPct val="107000"/>
              </a:lnSpc>
              <a:buFont typeface="Courier New" panose="02070309020205020404" pitchFamily="49" charset="0"/>
              <a:buChar char="o"/>
            </a:pPr>
            <a:r>
              <a:rPr lang="en-US" sz="1300" dirty="0">
                <a:ea typeface="Calibri" panose="020F0502020204030204" pitchFamily="34" charset="0"/>
                <a:cs typeface="Times New Roman" panose="02020603050405020304" pitchFamily="18" charset="0"/>
              </a:rPr>
              <a:t>“. . . to date there has not been any evidence that food, food packaging or food handling is a source or important transmission route for SARs-CoV-2 resulting in COVID-19.” Page 3</a:t>
            </a:r>
          </a:p>
          <a:p>
            <a:pPr marL="785372" lvl="1" indent="-302066">
              <a:lnSpc>
                <a:spcPct val="107000"/>
              </a:lnSpc>
              <a:spcAft>
                <a:spcPts val="846"/>
              </a:spcAft>
              <a:buFont typeface="Courier New" panose="02070309020205020404" pitchFamily="49" charset="0"/>
              <a:buChar char="o"/>
            </a:pPr>
            <a:r>
              <a:rPr lang="en-US" sz="1300" dirty="0">
                <a:ea typeface="Calibri" panose="020F0502020204030204" pitchFamily="34" charset="0"/>
                <a:cs typeface="Times New Roman" panose="02020603050405020304" pitchFamily="18" charset="0"/>
              </a:rPr>
              <a:t>“. . . it is prudent to emphasize to food producers, manufacturers and handlers the importance of using good food hygiene practices to minimize any possibility of food or food contact surfaces as a vector for SARS-CoV-2.” Page 4</a:t>
            </a:r>
          </a:p>
          <a:p>
            <a:pPr marL="362480" indent="-362480">
              <a:buFont typeface="Symbol" panose="05050102010706020507" pitchFamily="18" charset="2"/>
              <a:buChar char=""/>
            </a:pPr>
            <a:r>
              <a:rPr lang="en-US" sz="1300" dirty="0">
                <a:solidFill>
                  <a:srgbClr val="000000"/>
                </a:solidFill>
                <a:ea typeface="Calibri" panose="020F0502020204030204" pitchFamily="34" charset="0"/>
                <a:cs typeface="Source Sans Pro" panose="020B0503030403020204" pitchFamily="34" charset="0"/>
              </a:rPr>
              <a:t>COVID-19 Update:  </a:t>
            </a:r>
            <a:r>
              <a:rPr lang="en-US" sz="1300" dirty="0">
                <a:solidFill>
                  <a:srgbClr val="000000"/>
                </a:solidFill>
                <a:ea typeface="Calibri" panose="020F0502020204030204" pitchFamily="34" charset="0"/>
                <a:cs typeface="Times New Roman" panose="02020603050405020304" pitchFamily="18" charset="0"/>
              </a:rPr>
              <a:t>USDA, FDA Underscore Current Epidemiologic and Scientific Information Indicating No Transmission of COVID-19 Through Food or Food Packaging – Feb 18, 2021.</a:t>
            </a:r>
            <a:endParaRPr lang="en-US" sz="1300" dirty="0">
              <a:solidFill>
                <a:srgbClr val="000000"/>
              </a:solidFill>
              <a:ea typeface="Calibri" panose="020F0502020204030204" pitchFamily="34" charset="0"/>
              <a:cs typeface="Source Sans Pro" panose="020B0503030403020204" pitchFamily="34" charset="0"/>
            </a:endParaRPr>
          </a:p>
          <a:p>
            <a:pPr marL="785372" lvl="1" indent="-302066">
              <a:buFont typeface="Courier New" panose="02070309020205020404" pitchFamily="49" charset="0"/>
              <a:buChar char="o"/>
            </a:pPr>
            <a:r>
              <a:rPr lang="en-US" sz="1300" dirty="0">
                <a:solidFill>
                  <a:srgbClr val="000000"/>
                </a:solidFill>
                <a:ea typeface="Calibri" panose="020F0502020204030204" pitchFamily="34" charset="0"/>
                <a:cs typeface="Times New Roman" panose="02020603050405020304" pitchFamily="18" charset="0"/>
              </a:rPr>
              <a:t>“no credible evidence of food or food packaging associated with or as a likely source of viral transmission of severe acute respiratory syndrome coronavirus 2 (SARS-CoV-2), the virus causing COVID-19.”</a:t>
            </a:r>
            <a:endParaRPr lang="en-US" sz="1300" dirty="0">
              <a:solidFill>
                <a:srgbClr val="000000"/>
              </a:solidFill>
              <a:ea typeface="Calibri" panose="020F0502020204030204" pitchFamily="34" charset="0"/>
              <a:cs typeface="Source Sans Pro" panose="020B0503030403020204" pitchFamily="34" charset="0"/>
            </a:endParaRPr>
          </a:p>
          <a:p>
            <a:pPr marL="362480" indent="-362480">
              <a:buFont typeface="Symbol" panose="05050102010706020507" pitchFamily="18" charset="2"/>
              <a:buChar char=""/>
            </a:pPr>
            <a:r>
              <a:rPr lang="en-US" sz="1300" dirty="0">
                <a:solidFill>
                  <a:srgbClr val="000000"/>
                </a:solidFill>
                <a:ea typeface="Calibri" panose="020F0502020204030204" pitchFamily="34" charset="0"/>
                <a:cs typeface="Times New Roman" panose="02020603050405020304" pitchFamily="18" charset="0"/>
              </a:rPr>
              <a:t>There are some rare instances of transfer of the virus from people to animals after close contact with a person with COVID-19.  </a:t>
            </a:r>
            <a:endParaRPr lang="en-US" sz="1300" dirty="0">
              <a:solidFill>
                <a:srgbClr val="000000"/>
              </a:solidFill>
              <a:ea typeface="Calibri" panose="020F0502020204030204" pitchFamily="34" charset="0"/>
              <a:cs typeface="Source Sans Pro" panose="020B0503030403020204" pitchFamily="34" charset="0"/>
            </a:endParaRPr>
          </a:p>
          <a:p>
            <a:pPr marL="785372" lvl="1" indent="-302066">
              <a:buFont typeface="Courier New" panose="02070309020205020404" pitchFamily="49" charset="0"/>
              <a:buChar char="o"/>
            </a:pPr>
            <a:r>
              <a:rPr lang="en-US" sz="1300" dirty="0">
                <a:solidFill>
                  <a:srgbClr val="000000"/>
                </a:solidFill>
                <a:ea typeface="Calibri" panose="020F0502020204030204" pitchFamily="34" charset="0"/>
                <a:cs typeface="Source Sans Pro" panose="020B0503030403020204" pitchFamily="34" charset="0"/>
              </a:rPr>
              <a:t>cats, dogs, ferrets, fruit bats, hamsters, tree shrews and some other mammals can be infected but we don’t</a:t>
            </a:r>
            <a:r>
              <a:rPr lang="en-US" sz="1300" dirty="0">
                <a:solidFill>
                  <a:srgbClr val="000000"/>
                </a:solidFill>
                <a:ea typeface="Calibri" panose="020F0502020204030204" pitchFamily="34" charset="0"/>
                <a:cs typeface="Times New Roman" panose="02020603050405020304" pitchFamily="18" charset="0"/>
              </a:rPr>
              <a:t> know all the animals that can be at this time.</a:t>
            </a:r>
            <a:endParaRPr lang="en-US" sz="1300" dirty="0">
              <a:solidFill>
                <a:srgbClr val="000000"/>
              </a:solidFill>
              <a:ea typeface="Calibri" panose="020F0502020204030204" pitchFamily="34" charset="0"/>
              <a:cs typeface="Source Sans Pro" panose="020B0503030403020204" pitchFamily="34" charset="0"/>
            </a:endParaRPr>
          </a:p>
          <a:p>
            <a:pPr marL="785372" lvl="1" indent="-302066">
              <a:buFont typeface="Courier New" panose="02070309020205020404" pitchFamily="49" charset="0"/>
              <a:buChar char="o"/>
            </a:pPr>
            <a:r>
              <a:rPr lang="en-US" sz="1300" dirty="0">
                <a:solidFill>
                  <a:srgbClr val="000000"/>
                </a:solidFill>
                <a:ea typeface="Calibri" panose="020F0502020204030204" pitchFamily="34" charset="0"/>
                <a:cs typeface="Times New Roman" panose="02020603050405020304" pitchFamily="18" charset="0"/>
              </a:rPr>
              <a:t>Most of these are pets that have become sick after contact with people with COVID-19</a:t>
            </a:r>
            <a:endParaRPr lang="en-US" sz="1300" dirty="0">
              <a:solidFill>
                <a:srgbClr val="000000"/>
              </a:solidFill>
              <a:ea typeface="Calibri" panose="020F0502020204030204" pitchFamily="34" charset="0"/>
              <a:cs typeface="Source Sans Pro" panose="020B0503030403020204" pitchFamily="34" charset="0"/>
            </a:endParaRPr>
          </a:p>
          <a:p>
            <a:pPr marL="785372" lvl="1" indent="-302066">
              <a:lnSpc>
                <a:spcPct val="107000"/>
              </a:lnSpc>
              <a:spcAft>
                <a:spcPts val="846"/>
              </a:spcAft>
              <a:buFont typeface="Courier New" panose="02070309020205020404" pitchFamily="49" charset="0"/>
              <a:buChar char="o"/>
            </a:pPr>
            <a:r>
              <a:rPr lang="en-US" sz="1300" dirty="0">
                <a:solidFill>
                  <a:srgbClr val="000000"/>
                </a:solidFill>
                <a:ea typeface="Times New Roman" panose="02020603050405020304" pitchFamily="18" charset="0"/>
                <a:cs typeface="Times New Roman" panose="02020603050405020304" pitchFamily="18" charset="0"/>
              </a:rPr>
              <a:t>Laboratory mice, pigs, chickens, and ducks do not seem to become infected or spread the infection based on results from studies.</a:t>
            </a:r>
            <a:endParaRPr lang="en-US" sz="1300" dirty="0">
              <a:solidFill>
                <a:srgbClr val="000000"/>
              </a:solidFill>
              <a:ea typeface="Calibri" panose="020F0502020204030204" pitchFamily="34" charset="0"/>
              <a:cs typeface="Times New Roman" panose="02020603050405020304" pitchFamily="18" charset="0"/>
            </a:endParaRPr>
          </a:p>
          <a:p>
            <a:pPr marL="785372" lvl="1" indent="-302066">
              <a:buFont typeface="Courier New" panose="02070309020205020404" pitchFamily="49" charset="0"/>
              <a:buChar char="o"/>
            </a:pPr>
            <a:r>
              <a:rPr lang="en-US" sz="1300" dirty="0">
                <a:solidFill>
                  <a:srgbClr val="000000"/>
                </a:solidFill>
                <a:ea typeface="Calibri" panose="020F0502020204030204" pitchFamily="34" charset="0"/>
                <a:cs typeface="Times New Roman" panose="02020603050405020304" pitchFamily="18" charset="0"/>
              </a:rPr>
              <a:t>Several animals in zoos have tested positive including lions, tigers, puma, snow leopard, cougar and great apes.</a:t>
            </a:r>
            <a:endParaRPr lang="en-US" sz="1300" dirty="0">
              <a:solidFill>
                <a:srgbClr val="000000"/>
              </a:solidFill>
              <a:ea typeface="Calibri" panose="020F0502020204030204" pitchFamily="34" charset="0"/>
              <a:cs typeface="Source Sans Pro" panose="020B0503030403020204" pitchFamily="34" charset="0"/>
            </a:endParaRPr>
          </a:p>
          <a:p>
            <a:pPr marL="785372" lvl="1" indent="-302066">
              <a:buFont typeface="Courier New" panose="02070309020205020404" pitchFamily="49" charset="0"/>
              <a:buChar char="o"/>
            </a:pPr>
            <a:r>
              <a:rPr lang="en-US" sz="1300" dirty="0">
                <a:solidFill>
                  <a:srgbClr val="000000"/>
                </a:solidFill>
                <a:ea typeface="Calibri" panose="020F0502020204030204" pitchFamily="34" charset="0"/>
                <a:cs typeface="Times New Roman" panose="02020603050405020304" pitchFamily="18" charset="0"/>
              </a:rPr>
              <a:t>Reports of minks on mink farms that have reported COVID-19 but there may be a possibility (Netherlands and Denmark).  There is guidance available from the USDA, CDC and state animal and public health partners on protecting work and animal health </a:t>
            </a:r>
            <a:endParaRPr lang="en-US" sz="1300" dirty="0">
              <a:solidFill>
                <a:srgbClr val="000000"/>
              </a:solidFill>
              <a:ea typeface="Calibri" panose="020F0502020204030204" pitchFamily="34" charset="0"/>
              <a:cs typeface="Source Sans Pro" panose="020B0503030403020204" pitchFamily="34" charset="0"/>
            </a:endParaRPr>
          </a:p>
          <a:p>
            <a:endParaRPr lang="en-US" sz="1300" dirty="0"/>
          </a:p>
          <a:p>
            <a:pPr>
              <a:lnSpc>
                <a:spcPct val="107000"/>
              </a:lnSpc>
              <a:spcAft>
                <a:spcPts val="846"/>
              </a:spcAft>
            </a:pPr>
            <a:r>
              <a:rPr lang="en-US" sz="1300" dirty="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How Coronavirus Spreads – CDC - </a:t>
            </a:r>
            <a:r>
              <a:rPr lang="en-US" sz="1300" u="sng" dirty="0">
                <a:solidFill>
                  <a:srgbClr val="0000FF"/>
                </a:solidFill>
                <a:ea typeface="Calibri" panose="020F0502020204030204" pitchFamily="34" charset="0"/>
                <a:cs typeface="Times New Roman" panose="02020603050405020304" pitchFamily="18" charset="0"/>
                <a:hlinkClick r:id="rId3"/>
              </a:rPr>
              <a:t>https://www.cdc.gov/coronavirus/2019-ncov/prevent-getting-sick/how-covid-spreads</a:t>
            </a:r>
            <a:r>
              <a:rPr lang="en-US" sz="1300" dirty="0">
                <a:ea typeface="Calibri" panose="020F0502020204030204" pitchFamily="34" charset="0"/>
                <a:cs typeface="Times New Roman" panose="02020603050405020304" pitchFamily="18" charset="0"/>
              </a:rPr>
              <a:t> </a:t>
            </a:r>
          </a:p>
          <a:p>
            <a:pPr marL="362480" indent="-362480">
              <a:lnSpc>
                <a:spcPct val="107000"/>
              </a:lnSpc>
              <a:spcAft>
                <a:spcPts val="846"/>
              </a:spcAft>
              <a:buFont typeface="Symbol" panose="05050102010706020507" pitchFamily="18" charset="2"/>
              <a:buChar char=""/>
            </a:pPr>
            <a:r>
              <a:rPr lang="en-US" sz="1300" dirty="0">
                <a:ea typeface="Calibri" panose="020F0502020204030204" pitchFamily="34" charset="0"/>
                <a:cs typeface="Times New Roman" panose="02020603050405020304" pitchFamily="18" charset="0"/>
              </a:rPr>
              <a:t>SARS-CoV-2 Virus Transmission – NCSU– </a:t>
            </a:r>
            <a:r>
              <a:rPr lang="en-US" sz="1300" u="sng" dirty="0">
                <a:solidFill>
                  <a:srgbClr val="0000FF"/>
                </a:solidFill>
                <a:ea typeface="Calibri" panose="020F0502020204030204" pitchFamily="34" charset="0"/>
                <a:cs typeface="Times New Roman" panose="02020603050405020304" pitchFamily="18" charset="0"/>
                <a:hlinkClick r:id="rId4"/>
              </a:rPr>
              <a:t>https://foodsafety.ces.ncsu.edu/wp-content/uploads/2020/08/SARS-CoV-2-TRANSMISSION-1.pdf?fwd=no</a:t>
            </a:r>
            <a:r>
              <a:rPr lang="en-US" sz="1300" dirty="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COVID-19 and Animals – CDC - </a:t>
            </a:r>
            <a:r>
              <a:rPr lang="en-US" sz="1300" u="sng" dirty="0">
                <a:solidFill>
                  <a:srgbClr val="0000FF"/>
                </a:solidFill>
                <a:ea typeface="Calibri" panose="020F0502020204030204" pitchFamily="34" charset="0"/>
                <a:cs typeface="Times New Roman" panose="02020603050405020304" pitchFamily="18" charset="0"/>
                <a:hlinkClick r:id="rId5"/>
              </a:rPr>
              <a:t>https://www.cdc.gov/coronavirus/2019-ncov/daily-life-coping/animals.html</a:t>
            </a:r>
            <a:endParaRPr lang="en-US" sz="1300" dirty="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kern="1800" dirty="0">
                <a:solidFill>
                  <a:srgbClr val="000000"/>
                </a:solidFill>
                <a:ea typeface="Times New Roman" panose="02020603050405020304" pitchFamily="18" charset="0"/>
                <a:cs typeface="Calibri" panose="020F0502020204030204" pitchFamily="34" charset="0"/>
              </a:rPr>
              <a:t>Interim Infection Prevention and Control Guidance for Veterinary Clinics Treating Companion Animals During the COVID-19 Response – CDC - </a:t>
            </a:r>
            <a:r>
              <a:rPr lang="en-US" sz="1300" u="sng" kern="1800" dirty="0">
                <a:solidFill>
                  <a:srgbClr val="000000"/>
                </a:solidFill>
                <a:ea typeface="Times New Roman" panose="02020603050405020304" pitchFamily="18" charset="0"/>
                <a:cs typeface="Calibri" panose="020F0502020204030204" pitchFamily="34" charset="0"/>
                <a:hlinkClick r:id="rId6"/>
              </a:rPr>
              <a:t>https://www.cdc.gov/coronavirus/2019-ncov/community/veterinarians.html</a:t>
            </a:r>
            <a:r>
              <a:rPr lang="en-US" sz="1300" kern="1800" dirty="0">
                <a:solidFill>
                  <a:srgbClr val="000000"/>
                </a:solidFill>
                <a:ea typeface="Times New Roman" panose="02020603050405020304" pitchFamily="18" charset="0"/>
                <a:cs typeface="Calibri" panose="020F0502020204030204" pitchFamily="34" charset="0"/>
              </a:rPr>
              <a:t> </a:t>
            </a:r>
            <a:endParaRPr lang="en-US" sz="1300" dirty="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Interim SARS-CoV-2 Guidance and Recommendations for Farmed Mink and Other Mustelids - </a:t>
            </a:r>
            <a:r>
              <a:rPr lang="en-US" sz="1300" u="sng" dirty="0">
                <a:solidFill>
                  <a:srgbClr val="0000FF"/>
                </a:solidFill>
                <a:ea typeface="Calibri" panose="020F0502020204030204" pitchFamily="34" charset="0"/>
                <a:cs typeface="Times New Roman" panose="02020603050405020304" pitchFamily="18" charset="0"/>
                <a:hlinkClick r:id="rId7"/>
              </a:rPr>
              <a:t>https://www.aphis.usda.gov/animal_health/one_health/downloads/sars-cov-2-guidance-for-farmed-mink.pdf</a:t>
            </a:r>
            <a:r>
              <a:rPr lang="en-US" sz="1300" dirty="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solidFill>
                  <a:srgbClr val="000000"/>
                </a:solidFill>
                <a:ea typeface="Calibri" panose="020F0502020204030204" pitchFamily="34" charset="0"/>
                <a:cs typeface="Calibri" panose="020F0502020204030204" pitchFamily="34" charset="0"/>
                <a:hlinkClick r:id="rId8"/>
              </a:rPr>
              <a:t>Interim Guidance for Animal Health and Public Health Officials Managing Farmed Mink and other Farmed Mustelids with SARS-CoV-2pdf icon</a:t>
            </a:r>
            <a:r>
              <a:rPr lang="en-US" sz="1300" dirty="0">
                <a:solidFill>
                  <a:srgbClr val="000000"/>
                </a:solidFill>
                <a:ea typeface="Calibri" panose="020F0502020204030204" pitchFamily="34" charset="0"/>
                <a:cs typeface="Calibri" panose="020F0502020204030204" pitchFamily="34" charset="0"/>
              </a:rPr>
              <a:t> - </a:t>
            </a:r>
            <a:r>
              <a:rPr lang="en-US" sz="1300" u="sng" dirty="0">
                <a:solidFill>
                  <a:srgbClr val="0000FF"/>
                </a:solidFill>
                <a:ea typeface="Calibri" panose="020F0502020204030204" pitchFamily="34" charset="0"/>
                <a:cs typeface="Calibri" panose="020F0502020204030204" pitchFamily="34" charset="0"/>
                <a:hlinkClick r:id="rId8"/>
              </a:rPr>
              <a:t>https://www.aphis.usda.gov/publications/animal_health/sars-cov-2-mink-guidance.pdf</a:t>
            </a:r>
            <a:r>
              <a:rPr lang="en-US" sz="1300" dirty="0">
                <a:ea typeface="Calibri" panose="020F0502020204030204" pitchFamily="34" charset="0"/>
                <a:cs typeface="Calibri" panose="020F0502020204030204" pitchFamily="34" charset="0"/>
              </a:rPr>
              <a:t> </a:t>
            </a:r>
            <a:endParaRPr lang="en-US" sz="1300" dirty="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ICMSF opinion on SARS-CoV-2 and its relationship to food safety (3 Sept 2020) – </a:t>
            </a:r>
            <a:r>
              <a:rPr lang="en-US" sz="1300" u="sng" dirty="0">
                <a:solidFill>
                  <a:srgbClr val="0000FF"/>
                </a:solidFill>
                <a:ea typeface="Calibri" panose="020F0502020204030204" pitchFamily="34" charset="0"/>
                <a:cs typeface="Times New Roman" panose="02020603050405020304" pitchFamily="18" charset="0"/>
                <a:hlinkClick r:id="rId9"/>
              </a:rPr>
              <a:t>https://www.icmsf.org/wp-content/uploads/2020/09/ICMSF2020-Letterhead-COVID-19-opinion-final-03-Sept-2020.BF_.pdf</a:t>
            </a:r>
            <a:r>
              <a:rPr lang="en-US" sz="1300" dirty="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USDA, FDA Underscore Current Epidemiologic and Scientific Information Indicating No Transmission of COVID-19 Through Food or Food Packaging – USDA - </a:t>
            </a:r>
            <a:r>
              <a:rPr lang="en-US" sz="1300" u="sng" dirty="0">
                <a:solidFill>
                  <a:srgbClr val="0000FF"/>
                </a:solidFill>
                <a:ea typeface="Calibri" panose="020F0502020204030204" pitchFamily="34" charset="0"/>
                <a:cs typeface="Times New Roman" panose="02020603050405020304" pitchFamily="18" charset="0"/>
                <a:hlinkClick r:id="rId10"/>
              </a:rPr>
              <a:t>https://www.fda.gov/news-events/press-announcements/covid-19-update-usda-fda-underscore-current-epidemiologic-and-scientific-information-indicating-no</a:t>
            </a:r>
            <a:r>
              <a:rPr lang="en-US" sz="1300" dirty="0">
                <a:ea typeface="Calibri" panose="020F0502020204030204" pitchFamily="34" charset="0"/>
                <a:cs typeface="Times New Roman" panose="02020603050405020304" pitchFamily="18" charset="0"/>
              </a:rPr>
              <a:t> </a:t>
            </a:r>
          </a:p>
          <a:p>
            <a:pPr marL="362480" indent="-362480">
              <a:lnSpc>
                <a:spcPct val="107000"/>
              </a:lnSpc>
              <a:spcAft>
                <a:spcPts val="846"/>
              </a:spcAft>
              <a:buFont typeface="Symbol" panose="05050102010706020507" pitchFamily="18" charset="2"/>
              <a:buChar char=""/>
            </a:pPr>
            <a:r>
              <a:rPr lang="en-US" sz="1300" dirty="0">
                <a:ea typeface="Calibri" panose="020F0502020204030204" pitchFamily="34" charset="0"/>
                <a:cs typeface="Times New Roman" panose="02020603050405020304" pitchFamily="18" charset="0"/>
              </a:rPr>
              <a:t>COVID-</a:t>
            </a:r>
            <a:r>
              <a:rPr lang="en-US" sz="1300" dirty="0">
                <a:ea typeface="Calibri" panose="020F0502020204030204" pitchFamily="34" charset="0"/>
                <a:cs typeface="Calibri" panose="020F0502020204030204" pitchFamily="34" charset="0"/>
              </a:rPr>
              <a:t>19:  Information for food industry - </a:t>
            </a:r>
            <a:r>
              <a:rPr lang="en-US" sz="1300" u="sng" dirty="0">
                <a:solidFill>
                  <a:srgbClr val="0000FF"/>
                </a:solidFill>
                <a:ea typeface="Calibri" panose="020F0502020204030204" pitchFamily="34" charset="0"/>
                <a:cs typeface="Calibri" panose="020F0502020204030204" pitchFamily="34" charset="0"/>
                <a:hlinkClick r:id="rId11"/>
              </a:rPr>
              <a:t>https://nzfssrc.org.nz/covid19</a:t>
            </a:r>
            <a:r>
              <a:rPr lang="en-US" sz="1300" dirty="0">
                <a:ea typeface="Calibri" panose="020F0502020204030204" pitchFamily="34" charset="0"/>
                <a:cs typeface="Calibri" panose="020F0502020204030204" pitchFamily="34" charset="0"/>
              </a:rPr>
              <a:t> </a:t>
            </a:r>
            <a:endParaRPr lang="en-US" sz="1300" dirty="0">
              <a:ea typeface="Calibri" panose="020F0502020204030204" pitchFamily="34" charset="0"/>
              <a:cs typeface="Times New Roman" panose="02020603050405020304" pitchFamily="18" charset="0"/>
            </a:endParaRPr>
          </a:p>
          <a:p>
            <a:pPr>
              <a:lnSpc>
                <a:spcPct val="107000"/>
              </a:lnSpc>
              <a:spcAft>
                <a:spcPts val="846"/>
              </a:spcAft>
            </a:pPr>
            <a:r>
              <a:rPr lang="en-US" sz="1300" dirty="0">
                <a:ea typeface="Calibri" panose="020F0502020204030204" pitchFamily="34" charset="0"/>
                <a:cs typeface="Times New Roman" panose="02020603050405020304" pitchFamily="18" charset="0"/>
              </a:rPr>
              <a:t> </a:t>
            </a:r>
          </a:p>
          <a:p>
            <a:endParaRPr lang="en-US" sz="1300" dirty="0"/>
          </a:p>
        </p:txBody>
      </p:sp>
      <p:sp>
        <p:nvSpPr>
          <p:cNvPr id="4" name="Slide Number Placeholder 3"/>
          <p:cNvSpPr>
            <a:spLocks noGrp="1"/>
          </p:cNvSpPr>
          <p:nvPr>
            <p:ph type="sldNum" sz="quarter" idx="5"/>
          </p:nvPr>
        </p:nvSpPr>
        <p:spPr/>
        <p:txBody>
          <a:bodyPr/>
          <a:lstStyle/>
          <a:p>
            <a:fld id="{6C57A5A0-1C2C-414E-8202-4CC0C112F958}" type="slidenum">
              <a:rPr lang="en-US" smtClean="0"/>
              <a:t>6</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1497710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a:lnSpc>
                <a:spcPct val="107000"/>
              </a:lnSpc>
              <a:spcAft>
                <a:spcPts val="846"/>
              </a:spcAft>
            </a:pPr>
            <a:r>
              <a:rPr lang="en-US" sz="1300" dirty="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Virus is carried through moisture droplets and released into the air through coughing, talking, singing, yelling, sneezing,</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The viral particles in the droplets in the air can attach to cells in a healthy person and then infect, replicate and be dispersed once again to infect other healthy people</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Particles usually only travel a few feet which is why 6 ft of social distancing is recommended.  BUT particles may travel further by aerosols and air conditioning/vents by helping them move further from infected people</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Masks and face coverings are therefore recommended as they trap some of or most of these viral particles and reduce the spread of the SARS-CoV-2 (the virus)</a:t>
            </a:r>
          </a:p>
          <a:p>
            <a:pPr marL="362480" indent="-362480">
              <a:lnSpc>
                <a:spcPct val="107000"/>
              </a:lnSpc>
              <a:spcAft>
                <a:spcPts val="846"/>
              </a:spcAft>
              <a:buFont typeface="Symbol" panose="05050102010706020507" pitchFamily="18" charset="2"/>
              <a:buChar char=""/>
            </a:pPr>
            <a:r>
              <a:rPr lang="en-US" sz="1300" dirty="0">
                <a:ea typeface="Calibri" panose="020F0502020204030204" pitchFamily="34" charset="0"/>
                <a:cs typeface="Times New Roman" panose="02020603050405020304" pitchFamily="18" charset="0"/>
              </a:rPr>
              <a:t>In the beginning of the pandemic, recommendations did not include using masks because it was unclear the major route(s) of transmission.</a:t>
            </a:r>
          </a:p>
          <a:p>
            <a:endParaRPr lang="en-US" sz="1300" dirty="0"/>
          </a:p>
          <a:p>
            <a:pPr>
              <a:lnSpc>
                <a:spcPct val="107000"/>
              </a:lnSpc>
              <a:spcAft>
                <a:spcPts val="846"/>
              </a:spcAft>
            </a:pPr>
            <a:r>
              <a:rPr lang="en-US" sz="1300" dirty="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SARS-CoV-2 Virus Transmission – NCSU– </a:t>
            </a:r>
            <a:r>
              <a:rPr lang="en-US" sz="1300" u="sng" dirty="0">
                <a:solidFill>
                  <a:srgbClr val="0000FF"/>
                </a:solidFill>
                <a:ea typeface="Calibri" panose="020F0502020204030204" pitchFamily="34" charset="0"/>
                <a:cs typeface="Times New Roman" panose="02020603050405020304" pitchFamily="18" charset="0"/>
                <a:hlinkClick r:id="rId3"/>
              </a:rPr>
              <a:t>https://foodsafety.ces.ncsu.edu/wp-content/uploads/2020/08/SARS-CoV-2-TRANSMISSION-1.pdf?fwd=no</a:t>
            </a:r>
            <a:endParaRPr lang="en-US" sz="1300" u="sng" dirty="0">
              <a:solidFill>
                <a:srgbClr val="0000FF"/>
              </a:solidFill>
              <a:ea typeface="Calibri" panose="020F0502020204030204" pitchFamily="34" charset="0"/>
              <a:cs typeface="Times New Roman" panose="02020603050405020304" pitchFamily="18" charset="0"/>
            </a:endParaRPr>
          </a:p>
          <a:p>
            <a:pPr marL="362480" indent="-362480">
              <a:lnSpc>
                <a:spcPct val="107000"/>
              </a:lnSpc>
              <a:spcAft>
                <a:spcPts val="846"/>
              </a:spcAft>
              <a:buFont typeface="Symbol" panose="05050102010706020507" pitchFamily="18" charset="2"/>
              <a:buChar char=""/>
            </a:pPr>
            <a:r>
              <a:rPr lang="en-US" sz="1300" dirty="0">
                <a:ea typeface="Calibri" panose="020F0502020204030204" pitchFamily="34" charset="0"/>
                <a:cs typeface="Times New Roman" panose="02020603050405020304" pitchFamily="18" charset="0"/>
              </a:rPr>
              <a:t>How Coronavirus Spreads – CDC - </a:t>
            </a:r>
            <a:r>
              <a:rPr lang="en-US" sz="1300" u="sng" dirty="0">
                <a:solidFill>
                  <a:srgbClr val="0000FF"/>
                </a:solidFill>
                <a:ea typeface="Calibri" panose="020F0502020204030204" pitchFamily="34" charset="0"/>
                <a:cs typeface="Times New Roman" panose="02020603050405020304" pitchFamily="18" charset="0"/>
                <a:hlinkClick r:id="rId4"/>
              </a:rPr>
              <a:t>https://www.cdc.gov/coronavirus/2019-ncov/prevent-getting-sick/how-covid-spreads</a:t>
            </a:r>
            <a:r>
              <a:rPr lang="en-US" sz="1300" dirty="0">
                <a:ea typeface="Calibri" panose="020F0502020204030204" pitchFamily="34" charset="0"/>
                <a:cs typeface="Times New Roman" panose="02020603050405020304" pitchFamily="18" charset="0"/>
              </a:rPr>
              <a:t> </a:t>
            </a:r>
          </a:p>
          <a:p>
            <a:pPr marL="362480" indent="-362480">
              <a:lnSpc>
                <a:spcPct val="107000"/>
              </a:lnSpc>
              <a:spcAft>
                <a:spcPts val="846"/>
              </a:spcAft>
              <a:buFont typeface="Symbol" panose="05050102010706020507" pitchFamily="18" charset="2"/>
              <a:buChar char=""/>
            </a:pPr>
            <a:r>
              <a:rPr lang="en-US" sz="1300" dirty="0">
                <a:ea typeface="Calibri" panose="020F0502020204030204" pitchFamily="34" charset="0"/>
                <a:cs typeface="Calibri" panose="020F0502020204030204" pitchFamily="34" charset="0"/>
              </a:rPr>
              <a:t>COVID-19 Information for Food Industry Workers – Cornell Cooperative Extension -  </a:t>
            </a:r>
            <a:r>
              <a:rPr lang="en-US" sz="1300" u="sng" dirty="0">
                <a:solidFill>
                  <a:srgbClr val="0000FF"/>
                </a:solidFill>
                <a:ea typeface="Calibri" panose="020F0502020204030204" pitchFamily="34" charset="0"/>
                <a:cs typeface="Calibri" panose="020F0502020204030204" pitchFamily="34" charset="0"/>
                <a:hlinkClick r:id="rId5"/>
              </a:rPr>
              <a:t>https://www.youtube.com/watch?v=9NXhZ3V-VMQ</a:t>
            </a:r>
            <a:r>
              <a:rPr lang="en-US" sz="1300" dirty="0">
                <a:ea typeface="Calibri" panose="020F0502020204030204" pitchFamily="34" charset="0"/>
                <a:cs typeface="Calibri" panose="020F0502020204030204" pitchFamily="34" charset="0"/>
              </a:rPr>
              <a:t> </a:t>
            </a:r>
            <a:endParaRPr lang="en-US" sz="1300" dirty="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ea typeface="Calibri" panose="020F0502020204030204" pitchFamily="34" charset="0"/>
                <a:cs typeface="Times New Roman" panose="02020603050405020304" pitchFamily="18" charset="0"/>
              </a:rPr>
              <a:t>Episode 4:  What’s a Respiratory Droplet?  Why Does It Matter?  </a:t>
            </a:r>
            <a:r>
              <a:rPr lang="en-US" sz="1300" u="sng" dirty="0">
                <a:solidFill>
                  <a:srgbClr val="0000FF"/>
                </a:solidFill>
                <a:ea typeface="Calibri" panose="020F0502020204030204" pitchFamily="34" charset="0"/>
                <a:cs typeface="Times New Roman" panose="02020603050405020304" pitchFamily="18" charset="0"/>
                <a:hlinkClick r:id="rId6"/>
              </a:rPr>
              <a:t>https://www.youtube.com/watch?v=qWiA3NUD1Mw</a:t>
            </a:r>
            <a:r>
              <a:rPr lang="en-US" sz="1300" dirty="0">
                <a:ea typeface="Calibri" panose="020F0502020204030204" pitchFamily="34" charset="0"/>
                <a:cs typeface="Times New Roman" panose="02020603050405020304" pitchFamily="18" charset="0"/>
              </a:rPr>
              <a:t> </a:t>
            </a:r>
          </a:p>
          <a:p>
            <a:pPr marL="362480" indent="-362480">
              <a:lnSpc>
                <a:spcPct val="107000"/>
              </a:lnSpc>
              <a:spcAft>
                <a:spcPts val="846"/>
              </a:spcAft>
              <a:buFont typeface="Symbol" panose="05050102010706020507" pitchFamily="18" charset="2"/>
              <a:buChar char=""/>
            </a:pPr>
            <a:r>
              <a:rPr lang="en-US" sz="1300" dirty="0">
                <a:ea typeface="Calibri" panose="020F0502020204030204" pitchFamily="34" charset="0"/>
                <a:cs typeface="Times New Roman" panose="02020603050405020304" pitchFamily="18" charset="0"/>
              </a:rPr>
              <a:t>Episode 7:  How does COVID-19 spread?  A review – CDC video - </a:t>
            </a:r>
            <a:r>
              <a:rPr lang="en-US" sz="1300" u="sng" dirty="0">
                <a:solidFill>
                  <a:srgbClr val="0000FF"/>
                </a:solidFill>
                <a:ea typeface="Calibri" panose="020F0502020204030204" pitchFamily="34" charset="0"/>
                <a:cs typeface="Times New Roman" panose="02020603050405020304" pitchFamily="18" charset="0"/>
                <a:hlinkClick r:id="rId7"/>
              </a:rPr>
              <a:t>https://www.youtube.com/watch?v=OQUMLJa0tAE</a:t>
            </a:r>
            <a:r>
              <a:rPr lang="en-US" sz="1300" dirty="0">
                <a:ea typeface="Calibri" panose="020F0502020204030204" pitchFamily="34" charset="0"/>
                <a:cs typeface="Times New Roman" panose="02020603050405020304" pitchFamily="18" charset="0"/>
              </a:rPr>
              <a:t> </a:t>
            </a:r>
          </a:p>
          <a:p>
            <a:pPr>
              <a:lnSpc>
                <a:spcPct val="107000"/>
              </a:lnSpc>
              <a:spcAft>
                <a:spcPts val="846"/>
              </a:spcAft>
            </a:pPr>
            <a:r>
              <a:rPr lang="en-US" sz="1300" dirty="0">
                <a:ea typeface="Calibri" panose="020F0502020204030204" pitchFamily="34" charset="0"/>
                <a:cs typeface="Times New Roman" panose="02020603050405020304" pitchFamily="18" charset="0"/>
              </a:rPr>
              <a:t> </a:t>
            </a:r>
          </a:p>
          <a:p>
            <a:endParaRPr lang="en-US" sz="1300" dirty="0"/>
          </a:p>
        </p:txBody>
      </p:sp>
      <p:sp>
        <p:nvSpPr>
          <p:cNvPr id="4" name="Slide Number Placeholder 3"/>
          <p:cNvSpPr>
            <a:spLocks noGrp="1"/>
          </p:cNvSpPr>
          <p:nvPr>
            <p:ph type="sldNum" sz="quarter" idx="5"/>
          </p:nvPr>
        </p:nvSpPr>
        <p:spPr/>
        <p:txBody>
          <a:bodyPr/>
          <a:lstStyle/>
          <a:p>
            <a:fld id="{6C57A5A0-1C2C-414E-8202-4CC0C112F958}" type="slidenum">
              <a:rPr lang="en-US" smtClean="0"/>
              <a:t>7</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2361384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defTabSz="966612">
              <a:defRPr/>
            </a:pPr>
            <a:r>
              <a:rPr lang="en-US" sz="1300" b="1" dirty="0">
                <a:latin typeface="Calibri" panose="020F0502020204030204" pitchFamily="34" charset="0"/>
                <a:ea typeface="Calibri" panose="020F0502020204030204" pitchFamily="34" charset="0"/>
                <a:cs typeface="Times New Roman" panose="02020603050405020304" pitchFamily="18" charset="0"/>
              </a:rPr>
              <a:t>Poster</a:t>
            </a:r>
            <a:r>
              <a:rPr lang="en-US" sz="1300" dirty="0">
                <a:latin typeface="Calibri" panose="020F0502020204030204" pitchFamily="34" charset="0"/>
                <a:ea typeface="Calibri" panose="020F0502020204030204" pitchFamily="34" charset="0"/>
                <a:cs typeface="Times New Roman" panose="02020603050405020304" pitchFamily="18" charset="0"/>
              </a:rPr>
              <a:t> Stop the Spread of Germs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https://www.cdc.gov/coronavirus/2019-ncov/downloads/stop-the-spread-of-germs.pdf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8</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3323315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48038"/>
            <a:ext cx="5852160" cy="4820889"/>
          </a:xfrm>
          <a:prstGeom prst="rect">
            <a:avLst/>
          </a:prstGeom>
        </p:spPr>
        <p:txBody>
          <a:bodyPr/>
          <a:lstStyle/>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not all of what is on a surface will be transferred to their hand which is why it is less likely than person to person</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IF CONCERNED -&gt; </a:t>
            </a: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Avoid touching surfaces or items unnecessarily</a:t>
            </a: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Avoid touching your mouth, nose or face</a:t>
            </a:r>
          </a:p>
          <a:p>
            <a:pPr marL="785372" lvl="1" indent="-302066">
              <a:lnSpc>
                <a:spcPct val="107000"/>
              </a:lnSpc>
              <a:spcAft>
                <a:spcPts val="846"/>
              </a:spcAft>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Follow with handwashing and/or using hand sanitizer</a:t>
            </a:r>
          </a:p>
          <a:p>
            <a:pPr marL="483306" lvl="1">
              <a:lnSpc>
                <a:spcPct val="107000"/>
              </a:lnSpc>
              <a:spcAft>
                <a:spcPts val="846"/>
              </a:spcAft>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Cleaning and Disinfecting Your Facility </a:t>
            </a:r>
            <a:r>
              <a:rPr lang="en-US" sz="1300" u="sng" dirty="0">
                <a:solidFill>
                  <a:srgbClr val="00B0F0"/>
                </a:solidFill>
                <a:latin typeface="Calibri" panose="020F0502020204030204" pitchFamily="34" charset="0"/>
                <a:ea typeface="Calibri" panose="020F0502020204030204" pitchFamily="34" charset="0"/>
                <a:cs typeface="Times New Roman" panose="02020603050405020304" pitchFamily="18" charset="0"/>
                <a:hlinkClick r:id="rId3"/>
              </a:rPr>
              <a:t>https://www.cdc.gov/coronavirus/2019-ncov/community/disinfecting-building-facility.html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Preventative Measures Cleaning and Disinfection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https://foodsafety.ces.ncsu.edu/wp-content/uploads/2020/03/Cleaning-and-disinfection_COVID-19_Flyer_031520.pdf?fwd=no</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https://docs.google.com/document/d/12sLifH-6Dm48lm_s2OIM3rIrN54Fv__z_i52Mvy5yGA/edit</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Agricultural Employer Checklist for Creating a COVID-19 Assessment and Control Plan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https://www.cdc.gov/coronavirus/2019-ncov/community/pdf/Agricultural-Employer-checklist.pdf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FAQ for Foodservice Cleaning and Disinfection </a:t>
            </a:r>
            <a:r>
              <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7"/>
              </a:rPr>
              <a:t>https://foodsafety.ces.ncsu.edu/wp-content/uploads/2020/03/Retail-Cleaning_COVID-19_032620.pdf?fwd=no</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9</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A</a:t>
            </a:r>
            <a:endParaRPr lang="en-US" dirty="0"/>
          </a:p>
        </p:txBody>
      </p:sp>
    </p:spTree>
    <p:extLst>
      <p:ext uri="{BB962C8B-B14F-4D97-AF65-F5344CB8AC3E}">
        <p14:creationId xmlns:p14="http://schemas.microsoft.com/office/powerpoint/2010/main" val="402576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xmlns="" id="{F95BD636-94DD-48FC-92D0-0CD91874E0A2}"/>
              </a:ext>
            </a:extLst>
          </p:cNvPr>
          <p:cNvSpPr>
            <a:spLocks noGrp="1"/>
          </p:cNvSpPr>
          <p:nvPr>
            <p:ph type="dt" sz="half" idx="10"/>
          </p:nvPr>
        </p:nvSpPr>
        <p:spPr/>
        <p:txBody>
          <a:bodyPr/>
          <a:lstStyle/>
          <a:p>
            <a:fld id="{1BB96357-8189-4F71-8236-BD0314436E19}" type="datetime1">
              <a:rPr lang="en-US" smtClean="0"/>
              <a:t>5/20/2021</a:t>
            </a:fld>
            <a:endParaRPr lang="en-US" dirty="0"/>
          </a:p>
        </p:txBody>
      </p:sp>
      <p:sp>
        <p:nvSpPr>
          <p:cNvPr id="11" name="Footer Placeholder 10">
            <a:extLst>
              <a:ext uri="{FF2B5EF4-FFF2-40B4-BE49-F238E27FC236}">
                <a16:creationId xmlns:a16="http://schemas.microsoft.com/office/drawing/2014/main" xmlns="" id="{3618A69F-7AFF-481C-80BF-E3CC6C772C37}"/>
              </a:ext>
            </a:extLst>
          </p:cNvPr>
          <p:cNvSpPr>
            <a:spLocks noGrp="1"/>
          </p:cNvSpPr>
          <p:nvPr>
            <p:ph type="ftr" sz="quarter" idx="11"/>
          </p:nvPr>
        </p:nvSpPr>
        <p:spPr/>
        <p:txBody>
          <a:bodyPr/>
          <a:lstStyle>
            <a:lvl1pPr>
              <a:defRPr sz="1400" b="0"/>
            </a:lvl1pPr>
          </a:lstStyle>
          <a:p>
            <a:r>
              <a:rPr lang="en-US" dirty="0">
                <a:ea typeface="Calibri" panose="020F0502020204030204" pitchFamily="34" charset="0"/>
                <a:cs typeface="Times New Roman" panose="02020603050405020304" pitchFamily="18" charset="0"/>
              </a:rPr>
              <a:t>Produce Safety during COVID-19 </a:t>
            </a:r>
            <a:endParaRPr lang="en-US" dirty="0"/>
          </a:p>
        </p:txBody>
      </p:sp>
      <p:sp>
        <p:nvSpPr>
          <p:cNvPr id="12" name="Slide Number Placeholder 11">
            <a:extLst>
              <a:ext uri="{FF2B5EF4-FFF2-40B4-BE49-F238E27FC236}">
                <a16:creationId xmlns:a16="http://schemas.microsoft.com/office/drawing/2014/main" xmlns="" id="{03E92A7B-5D87-4E20-BB4E-5F342FA9529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55279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98ED8DA-6351-4FAC-849A-1EB2DAA50BA1}" type="datetime1">
              <a:rPr lang="en-US" smtClean="0"/>
              <a:t>5/20/2021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dirty="0"/>
              <a:t>Produce Safety during COVID-19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967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1C899F-0213-4B4D-8D2A-C35041F05A8E}" type="datetime1">
              <a:rPr lang="en-US" smtClean="0"/>
              <a:t>5/20/2021</a:t>
            </a:fld>
            <a:endParaRPr lang="en-US" dirty="0"/>
          </a:p>
        </p:txBody>
      </p:sp>
      <p:sp>
        <p:nvSpPr>
          <p:cNvPr id="6" name="Footer Placeholder 5"/>
          <p:cNvSpPr>
            <a:spLocks noGrp="1"/>
          </p:cNvSpPr>
          <p:nvPr>
            <p:ph type="ftr" sz="quarter" idx="11"/>
          </p:nvPr>
        </p:nvSpPr>
        <p:spPr/>
        <p:txBody>
          <a:bodyPr/>
          <a:lstStyle/>
          <a:p>
            <a:r>
              <a:rPr lang="en-US" dirty="0"/>
              <a:t>Produce Safety during COVID-19 </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44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46CAA0-9FA2-45A7-80CC-D6DD2397FD14}" type="datetime1">
              <a:rPr lang="en-US" smtClean="0"/>
              <a:t>5/20/2021</a:t>
            </a:fld>
            <a:endParaRPr lang="en-US" dirty="0"/>
          </a:p>
        </p:txBody>
      </p:sp>
      <p:sp>
        <p:nvSpPr>
          <p:cNvPr id="5" name="Footer Placeholder 4"/>
          <p:cNvSpPr>
            <a:spLocks noGrp="1"/>
          </p:cNvSpPr>
          <p:nvPr>
            <p:ph type="ftr" sz="quarter" idx="11"/>
          </p:nvPr>
        </p:nvSpPr>
        <p:spPr/>
        <p:txBody>
          <a:bodyPr/>
          <a:lstStyle/>
          <a:p>
            <a:r>
              <a:rPr lang="en-US" dirty="0"/>
              <a:t>Produce Safety during COVID-19 </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835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DDF3BF-B6D7-4193-B8A7-1C9E37AC8B5D}" type="datetime1">
              <a:rPr lang="en-US" smtClean="0"/>
              <a:t>5/20/2021</a:t>
            </a:fld>
            <a:endParaRPr lang="en-US" dirty="0"/>
          </a:p>
        </p:txBody>
      </p:sp>
      <p:sp>
        <p:nvSpPr>
          <p:cNvPr id="5" name="Footer Placeholder 4"/>
          <p:cNvSpPr>
            <a:spLocks noGrp="1"/>
          </p:cNvSpPr>
          <p:nvPr>
            <p:ph type="ftr" sz="quarter" idx="11"/>
          </p:nvPr>
        </p:nvSpPr>
        <p:spPr/>
        <p:txBody>
          <a:bodyPr/>
          <a:lstStyle/>
          <a:p>
            <a:r>
              <a:rPr lang="en-US" dirty="0"/>
              <a:t>Produce Safety during COVID-19 </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63645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C26C38-6F46-4929-A8F3-EC79E49910C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A86D497-B0E2-4723-9E3F-F37B79DEE97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9C3BAF1-AF81-4D37-9462-B5E779605BB8}"/>
              </a:ext>
            </a:extLst>
          </p:cNvPr>
          <p:cNvSpPr>
            <a:spLocks noGrp="1"/>
          </p:cNvSpPr>
          <p:nvPr>
            <p:ph type="dt" sz="half" idx="10"/>
          </p:nvPr>
        </p:nvSpPr>
        <p:spPr/>
        <p:txBody>
          <a:bodyPr/>
          <a:lstStyle/>
          <a:p>
            <a:fld id="{C7825B0B-E8FE-4FF4-A2D2-95EFD91A672F}" type="datetime1">
              <a:rPr lang="en-US" smtClean="0"/>
              <a:t>5/20/2021</a:t>
            </a:fld>
            <a:endParaRPr lang="en-US" dirty="0"/>
          </a:p>
        </p:txBody>
      </p:sp>
      <p:sp>
        <p:nvSpPr>
          <p:cNvPr id="5" name="Footer Placeholder 4">
            <a:extLst>
              <a:ext uri="{FF2B5EF4-FFF2-40B4-BE49-F238E27FC236}">
                <a16:creationId xmlns:a16="http://schemas.microsoft.com/office/drawing/2014/main" xmlns="" id="{107ED2D9-75CF-43A2-94E3-A90538307947}"/>
              </a:ext>
            </a:extLst>
          </p:cNvPr>
          <p:cNvSpPr>
            <a:spLocks noGrp="1"/>
          </p:cNvSpPr>
          <p:nvPr>
            <p:ph type="ftr" sz="quarter" idx="11"/>
          </p:nvPr>
        </p:nvSpPr>
        <p:spPr/>
        <p:txBody>
          <a:bodyPr/>
          <a:lstStyle/>
          <a:p>
            <a:r>
              <a:rPr lang="en-US" dirty="0"/>
              <a:t>Produce Safety during COVID-19 </a:t>
            </a:r>
          </a:p>
        </p:txBody>
      </p:sp>
      <p:sp>
        <p:nvSpPr>
          <p:cNvPr id="6" name="Slide Number Placeholder 5">
            <a:extLst>
              <a:ext uri="{FF2B5EF4-FFF2-40B4-BE49-F238E27FC236}">
                <a16:creationId xmlns:a16="http://schemas.microsoft.com/office/drawing/2014/main" xmlns="" id="{E689D1FF-E973-43B9-8151-62B055CC532B}"/>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29020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26393-39E7-4D0D-AC20-619DD7DCC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DE34F5-0DCC-4958-8374-B03B1CBD69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CBEDD4-45C8-41F1-85E7-116B34ABCEC3}"/>
              </a:ext>
            </a:extLst>
          </p:cNvPr>
          <p:cNvSpPr>
            <a:spLocks noGrp="1"/>
          </p:cNvSpPr>
          <p:nvPr>
            <p:ph type="dt" sz="half" idx="10"/>
          </p:nvPr>
        </p:nvSpPr>
        <p:spPr/>
        <p:txBody>
          <a:bodyPr/>
          <a:lstStyle/>
          <a:p>
            <a:fld id="{4F6790D5-9FFF-4FC2-BF66-AEBCDC141574}" type="datetime1">
              <a:rPr lang="en-US" smtClean="0"/>
              <a:t>5/20/2021</a:t>
            </a:fld>
            <a:endParaRPr lang="en-US" dirty="0"/>
          </a:p>
        </p:txBody>
      </p:sp>
      <p:sp>
        <p:nvSpPr>
          <p:cNvPr id="5" name="Footer Placeholder 4">
            <a:extLst>
              <a:ext uri="{FF2B5EF4-FFF2-40B4-BE49-F238E27FC236}">
                <a16:creationId xmlns:a16="http://schemas.microsoft.com/office/drawing/2014/main" xmlns="" id="{B84FABC5-15C8-43D6-8F4A-1A0F81C97F42}"/>
              </a:ext>
            </a:extLst>
          </p:cNvPr>
          <p:cNvSpPr>
            <a:spLocks noGrp="1"/>
          </p:cNvSpPr>
          <p:nvPr>
            <p:ph type="ftr" sz="quarter" idx="11"/>
          </p:nvPr>
        </p:nvSpPr>
        <p:spPr/>
        <p:txBody>
          <a:bodyPr/>
          <a:lstStyle/>
          <a:p>
            <a:r>
              <a:rPr lang="en-US" dirty="0"/>
              <a:t>Produce Safety during COVID-19 </a:t>
            </a:r>
          </a:p>
        </p:txBody>
      </p:sp>
      <p:sp>
        <p:nvSpPr>
          <p:cNvPr id="6" name="Slide Number Placeholder 5">
            <a:extLst>
              <a:ext uri="{FF2B5EF4-FFF2-40B4-BE49-F238E27FC236}">
                <a16:creationId xmlns:a16="http://schemas.microsoft.com/office/drawing/2014/main" xmlns="" id="{C0536B16-9DD3-4FB7-9703-EFE331EDFF4A}"/>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3488445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E48551-DB40-493F-A86F-1CD516C7FA2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27F0679-D912-43ED-B08B-9A4FC0BA88D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3D9594D-659B-4D9E-9574-4ABEB00D9F48}"/>
              </a:ext>
            </a:extLst>
          </p:cNvPr>
          <p:cNvSpPr>
            <a:spLocks noGrp="1"/>
          </p:cNvSpPr>
          <p:nvPr>
            <p:ph type="dt" sz="half" idx="10"/>
          </p:nvPr>
        </p:nvSpPr>
        <p:spPr/>
        <p:txBody>
          <a:bodyPr/>
          <a:lstStyle/>
          <a:p>
            <a:fld id="{B3791575-2D31-4D2E-942A-CD6E1D3ADCE8}" type="datetime1">
              <a:rPr lang="en-US" smtClean="0"/>
              <a:t>5/20/2021</a:t>
            </a:fld>
            <a:endParaRPr lang="en-US" dirty="0"/>
          </a:p>
        </p:txBody>
      </p:sp>
      <p:sp>
        <p:nvSpPr>
          <p:cNvPr id="5" name="Footer Placeholder 4">
            <a:extLst>
              <a:ext uri="{FF2B5EF4-FFF2-40B4-BE49-F238E27FC236}">
                <a16:creationId xmlns:a16="http://schemas.microsoft.com/office/drawing/2014/main" xmlns="" id="{FDAB9061-62B1-4985-A068-CDF701E690C4}"/>
              </a:ext>
            </a:extLst>
          </p:cNvPr>
          <p:cNvSpPr>
            <a:spLocks noGrp="1"/>
          </p:cNvSpPr>
          <p:nvPr>
            <p:ph type="ftr" sz="quarter" idx="11"/>
          </p:nvPr>
        </p:nvSpPr>
        <p:spPr/>
        <p:txBody>
          <a:bodyPr/>
          <a:lstStyle/>
          <a:p>
            <a:r>
              <a:rPr lang="en-US" dirty="0"/>
              <a:t>Produce Safety during COVID-19 </a:t>
            </a:r>
          </a:p>
        </p:txBody>
      </p:sp>
      <p:sp>
        <p:nvSpPr>
          <p:cNvPr id="6" name="Slide Number Placeholder 5">
            <a:extLst>
              <a:ext uri="{FF2B5EF4-FFF2-40B4-BE49-F238E27FC236}">
                <a16:creationId xmlns:a16="http://schemas.microsoft.com/office/drawing/2014/main" xmlns="" id="{3C759190-7E72-4D47-B738-CADC35B86ECC}"/>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1728970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CA8421-CF02-457D-AC46-92F82F95AF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1B73192-059D-4955-8AD6-CB1E07DC94C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AA80E90-12C7-4A6E-AAC0-CD0A6FDA66D6}"/>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24926E2-E3F1-4904-9010-067669E99932}"/>
              </a:ext>
            </a:extLst>
          </p:cNvPr>
          <p:cNvSpPr>
            <a:spLocks noGrp="1"/>
          </p:cNvSpPr>
          <p:nvPr>
            <p:ph type="dt" sz="half" idx="10"/>
          </p:nvPr>
        </p:nvSpPr>
        <p:spPr/>
        <p:txBody>
          <a:bodyPr/>
          <a:lstStyle/>
          <a:p>
            <a:fld id="{74F26D90-24EA-4EE8-BC83-70E88D24DF6F}" type="datetime1">
              <a:rPr lang="en-US" smtClean="0"/>
              <a:t>5/20/2021</a:t>
            </a:fld>
            <a:endParaRPr lang="en-US" dirty="0"/>
          </a:p>
        </p:txBody>
      </p:sp>
      <p:sp>
        <p:nvSpPr>
          <p:cNvPr id="6" name="Footer Placeholder 5">
            <a:extLst>
              <a:ext uri="{FF2B5EF4-FFF2-40B4-BE49-F238E27FC236}">
                <a16:creationId xmlns:a16="http://schemas.microsoft.com/office/drawing/2014/main" xmlns="" id="{E785FC2F-3F39-4B34-9753-8415E0FB8A04}"/>
              </a:ext>
            </a:extLst>
          </p:cNvPr>
          <p:cNvSpPr>
            <a:spLocks noGrp="1"/>
          </p:cNvSpPr>
          <p:nvPr>
            <p:ph type="ftr" sz="quarter" idx="11"/>
          </p:nvPr>
        </p:nvSpPr>
        <p:spPr/>
        <p:txBody>
          <a:bodyPr/>
          <a:lstStyle/>
          <a:p>
            <a:r>
              <a:rPr lang="en-US" dirty="0"/>
              <a:t>Produce Safety during COVID-19 </a:t>
            </a:r>
          </a:p>
        </p:txBody>
      </p:sp>
      <p:sp>
        <p:nvSpPr>
          <p:cNvPr id="7" name="Slide Number Placeholder 6">
            <a:extLst>
              <a:ext uri="{FF2B5EF4-FFF2-40B4-BE49-F238E27FC236}">
                <a16:creationId xmlns:a16="http://schemas.microsoft.com/office/drawing/2014/main" xmlns="" id="{C018EA8F-E594-4D25-8A42-645D326C13BF}"/>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4148374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186F05-EFFF-4393-B9A5-94DF5FE06FA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C943EF1-EB0F-4D3E-AE18-36B96A64990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8076A48-9817-40CD-BFCE-2E4A6017760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AC2F4E-9DA4-4F7F-9483-4BC4A2AC8EF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D6F7482-15F0-4B79-B613-B0609FFBAE5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DDBD17C-D164-477A-B03B-B26A01A7A78C}"/>
              </a:ext>
            </a:extLst>
          </p:cNvPr>
          <p:cNvSpPr>
            <a:spLocks noGrp="1"/>
          </p:cNvSpPr>
          <p:nvPr>
            <p:ph type="dt" sz="half" idx="10"/>
          </p:nvPr>
        </p:nvSpPr>
        <p:spPr/>
        <p:txBody>
          <a:bodyPr/>
          <a:lstStyle/>
          <a:p>
            <a:fld id="{119FBC0A-515D-4EBC-A8D1-50424F76787C}" type="datetime1">
              <a:rPr lang="en-US" smtClean="0"/>
              <a:t>5/20/2021</a:t>
            </a:fld>
            <a:endParaRPr lang="en-US" dirty="0"/>
          </a:p>
        </p:txBody>
      </p:sp>
      <p:sp>
        <p:nvSpPr>
          <p:cNvPr id="8" name="Footer Placeholder 7">
            <a:extLst>
              <a:ext uri="{FF2B5EF4-FFF2-40B4-BE49-F238E27FC236}">
                <a16:creationId xmlns:a16="http://schemas.microsoft.com/office/drawing/2014/main" xmlns="" id="{C6F834A5-A5EF-4B98-A0E8-70EAE9CA79F1}"/>
              </a:ext>
            </a:extLst>
          </p:cNvPr>
          <p:cNvSpPr>
            <a:spLocks noGrp="1"/>
          </p:cNvSpPr>
          <p:nvPr>
            <p:ph type="ftr" sz="quarter" idx="11"/>
          </p:nvPr>
        </p:nvSpPr>
        <p:spPr/>
        <p:txBody>
          <a:bodyPr/>
          <a:lstStyle/>
          <a:p>
            <a:r>
              <a:rPr lang="en-US" dirty="0"/>
              <a:t>Produce Safety during COVID-19 </a:t>
            </a:r>
          </a:p>
        </p:txBody>
      </p:sp>
      <p:sp>
        <p:nvSpPr>
          <p:cNvPr id="9" name="Slide Number Placeholder 8">
            <a:extLst>
              <a:ext uri="{FF2B5EF4-FFF2-40B4-BE49-F238E27FC236}">
                <a16:creationId xmlns:a16="http://schemas.microsoft.com/office/drawing/2014/main" xmlns="" id="{22E4891B-07E7-40B7-ABF4-A2397CB4D0A9}"/>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332319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328FD0-41BF-4EDA-B1E7-E41FC9A87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C45C9AA-E113-41B2-A3CB-010F1224C410}"/>
              </a:ext>
            </a:extLst>
          </p:cNvPr>
          <p:cNvSpPr>
            <a:spLocks noGrp="1"/>
          </p:cNvSpPr>
          <p:nvPr>
            <p:ph type="dt" sz="half" idx="10"/>
          </p:nvPr>
        </p:nvSpPr>
        <p:spPr/>
        <p:txBody>
          <a:bodyPr/>
          <a:lstStyle/>
          <a:p>
            <a:fld id="{9DC09A8B-BF72-4263-8113-B6B47FCA1436}" type="datetime1">
              <a:rPr lang="en-US" smtClean="0"/>
              <a:t>5/20/2021</a:t>
            </a:fld>
            <a:endParaRPr lang="en-US" dirty="0"/>
          </a:p>
        </p:txBody>
      </p:sp>
      <p:sp>
        <p:nvSpPr>
          <p:cNvPr id="4" name="Footer Placeholder 3">
            <a:extLst>
              <a:ext uri="{FF2B5EF4-FFF2-40B4-BE49-F238E27FC236}">
                <a16:creationId xmlns:a16="http://schemas.microsoft.com/office/drawing/2014/main" xmlns="" id="{42A7D427-C346-40DB-BF02-6F0D1A335FDE}"/>
              </a:ext>
            </a:extLst>
          </p:cNvPr>
          <p:cNvSpPr>
            <a:spLocks noGrp="1"/>
          </p:cNvSpPr>
          <p:nvPr>
            <p:ph type="ftr" sz="quarter" idx="11"/>
          </p:nvPr>
        </p:nvSpPr>
        <p:spPr/>
        <p:txBody>
          <a:bodyPr/>
          <a:lstStyle/>
          <a:p>
            <a:r>
              <a:rPr lang="en-US" dirty="0"/>
              <a:t>Produce Safety during COVID-19 </a:t>
            </a:r>
          </a:p>
        </p:txBody>
      </p:sp>
      <p:sp>
        <p:nvSpPr>
          <p:cNvPr id="5" name="Slide Number Placeholder 4">
            <a:extLst>
              <a:ext uri="{FF2B5EF4-FFF2-40B4-BE49-F238E27FC236}">
                <a16:creationId xmlns:a16="http://schemas.microsoft.com/office/drawing/2014/main" xmlns="" id="{8DEFF5D1-CE10-4FAA-8C12-75319FC9F000}"/>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41143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70365"/>
            <a:ext cx="7543801" cy="3998730"/>
          </a:xfrm>
        </p:spPr>
        <p:txBody>
          <a:bodyPr/>
          <a:lstStyle>
            <a:lvl1pPr>
              <a:defRPr sz="2600"/>
            </a:lvl1pPr>
            <a:lvl2pPr marL="384048" indent="-182880">
              <a:buFont typeface="Wingdings" panose="05000000000000000000" pitchFamily="2" charset="2"/>
              <a:buChar char="Ø"/>
              <a:defRPr sz="2400"/>
            </a:lvl2pPr>
            <a:lvl3pPr marL="566928" indent="-182880">
              <a:buFont typeface="Wingdings" panose="05000000000000000000" pitchFamily="2" charset="2"/>
              <a:buChar char="v"/>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xmlns="" id="{9D36D036-367D-4287-AB55-B8FCFD39049D}"/>
              </a:ext>
            </a:extLst>
          </p:cNvPr>
          <p:cNvSpPr>
            <a:spLocks noGrp="1"/>
          </p:cNvSpPr>
          <p:nvPr>
            <p:ph type="dt" sz="half" idx="10"/>
          </p:nvPr>
        </p:nvSpPr>
        <p:spPr/>
        <p:txBody>
          <a:bodyPr/>
          <a:lstStyle/>
          <a:p>
            <a:fld id="{C8D9565D-ADCA-4823-9D5B-C918DB7EBB71}" type="datetime1">
              <a:rPr lang="en-US" smtClean="0"/>
              <a:t>5/20/2021</a:t>
            </a:fld>
            <a:endParaRPr lang="en-US" dirty="0"/>
          </a:p>
        </p:txBody>
      </p:sp>
      <p:sp>
        <p:nvSpPr>
          <p:cNvPr id="8" name="Footer Placeholder 7">
            <a:extLst>
              <a:ext uri="{FF2B5EF4-FFF2-40B4-BE49-F238E27FC236}">
                <a16:creationId xmlns:a16="http://schemas.microsoft.com/office/drawing/2014/main" xmlns="" id="{C05B226B-E8CE-4365-98F6-F403DA339CFC}"/>
              </a:ext>
            </a:extLst>
          </p:cNvPr>
          <p:cNvSpPr>
            <a:spLocks noGrp="1"/>
          </p:cNvSpPr>
          <p:nvPr>
            <p:ph type="ftr" sz="quarter" idx="11"/>
          </p:nvPr>
        </p:nvSpPr>
        <p:spPr/>
        <p:txBody>
          <a:bodyPr/>
          <a:lstStyle>
            <a:lvl1pPr>
              <a:defRPr sz="1400"/>
            </a:lvl1pPr>
          </a:lstStyle>
          <a:p>
            <a:r>
              <a:rPr lang="en-US" dirty="0">
                <a:ea typeface="Calibri" panose="020F0502020204030204" pitchFamily="34" charset="0"/>
                <a:cs typeface="Times New Roman" panose="02020603050405020304" pitchFamily="18" charset="0"/>
              </a:rPr>
              <a:t>Produce Safety during COVID-19 </a:t>
            </a:r>
            <a:endParaRPr lang="en-US" dirty="0"/>
          </a:p>
        </p:txBody>
      </p:sp>
      <p:sp>
        <p:nvSpPr>
          <p:cNvPr id="9" name="Slide Number Placeholder 8">
            <a:extLst>
              <a:ext uri="{FF2B5EF4-FFF2-40B4-BE49-F238E27FC236}">
                <a16:creationId xmlns:a16="http://schemas.microsoft.com/office/drawing/2014/main" xmlns="" id="{BA2121D2-485F-4DA2-9BAE-20147B7E0CD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a:extLst>
              <a:ext uri="{FF2B5EF4-FFF2-40B4-BE49-F238E27FC236}">
                <a16:creationId xmlns:a16="http://schemas.microsoft.com/office/drawing/2014/main" xmlns="" id="{D71D92BB-D222-4D3A-B7F4-20599B08349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8345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ECE0798-7FE9-4FE0-9028-BDB024B05DBB}"/>
              </a:ext>
            </a:extLst>
          </p:cNvPr>
          <p:cNvSpPr>
            <a:spLocks noGrp="1"/>
          </p:cNvSpPr>
          <p:nvPr>
            <p:ph type="dt" sz="half" idx="10"/>
          </p:nvPr>
        </p:nvSpPr>
        <p:spPr/>
        <p:txBody>
          <a:bodyPr/>
          <a:lstStyle/>
          <a:p>
            <a:fld id="{ABFDEC5F-3F82-4487-A4A5-A5BA5552B9FB}" type="datetime1">
              <a:rPr lang="en-US" smtClean="0"/>
              <a:t>5/20/2021</a:t>
            </a:fld>
            <a:endParaRPr lang="en-US" dirty="0"/>
          </a:p>
        </p:txBody>
      </p:sp>
      <p:sp>
        <p:nvSpPr>
          <p:cNvPr id="3" name="Footer Placeholder 2">
            <a:extLst>
              <a:ext uri="{FF2B5EF4-FFF2-40B4-BE49-F238E27FC236}">
                <a16:creationId xmlns:a16="http://schemas.microsoft.com/office/drawing/2014/main" xmlns="" id="{7C228130-35EC-45F7-97A5-E4E546EE162B}"/>
              </a:ext>
            </a:extLst>
          </p:cNvPr>
          <p:cNvSpPr>
            <a:spLocks noGrp="1"/>
          </p:cNvSpPr>
          <p:nvPr>
            <p:ph type="ftr" sz="quarter" idx="11"/>
          </p:nvPr>
        </p:nvSpPr>
        <p:spPr/>
        <p:txBody>
          <a:bodyPr/>
          <a:lstStyle/>
          <a:p>
            <a:r>
              <a:rPr lang="en-US" dirty="0"/>
              <a:t>Produce Safety during COVID-19 </a:t>
            </a:r>
          </a:p>
        </p:txBody>
      </p:sp>
      <p:sp>
        <p:nvSpPr>
          <p:cNvPr id="4" name="Slide Number Placeholder 3">
            <a:extLst>
              <a:ext uri="{FF2B5EF4-FFF2-40B4-BE49-F238E27FC236}">
                <a16:creationId xmlns:a16="http://schemas.microsoft.com/office/drawing/2014/main" xmlns="" id="{735EB1AD-0E86-41A4-A5A2-6CFB6C39FC54}"/>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2673835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7CD842-05F0-4232-8188-6FC6A8CF271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9A77E1D-AAE3-44EC-8637-223AACF35B4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B8212FD-62CB-48D4-8537-18C87B9EB2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69FA9FF-FA97-4D8D-B491-3ACBF829AAAE}"/>
              </a:ext>
            </a:extLst>
          </p:cNvPr>
          <p:cNvSpPr>
            <a:spLocks noGrp="1"/>
          </p:cNvSpPr>
          <p:nvPr>
            <p:ph type="dt" sz="half" idx="10"/>
          </p:nvPr>
        </p:nvSpPr>
        <p:spPr/>
        <p:txBody>
          <a:bodyPr/>
          <a:lstStyle/>
          <a:p>
            <a:fld id="{147318E2-A266-4729-8C4F-3A37C18C3DF2}" type="datetime1">
              <a:rPr lang="en-US" smtClean="0"/>
              <a:t>5/20/2021</a:t>
            </a:fld>
            <a:endParaRPr lang="en-US" dirty="0"/>
          </a:p>
        </p:txBody>
      </p:sp>
      <p:sp>
        <p:nvSpPr>
          <p:cNvPr id="6" name="Footer Placeholder 5">
            <a:extLst>
              <a:ext uri="{FF2B5EF4-FFF2-40B4-BE49-F238E27FC236}">
                <a16:creationId xmlns:a16="http://schemas.microsoft.com/office/drawing/2014/main" xmlns="" id="{290E1214-9760-4C62-A36D-15091E5AB261}"/>
              </a:ext>
            </a:extLst>
          </p:cNvPr>
          <p:cNvSpPr>
            <a:spLocks noGrp="1"/>
          </p:cNvSpPr>
          <p:nvPr>
            <p:ph type="ftr" sz="quarter" idx="11"/>
          </p:nvPr>
        </p:nvSpPr>
        <p:spPr/>
        <p:txBody>
          <a:bodyPr/>
          <a:lstStyle/>
          <a:p>
            <a:r>
              <a:rPr lang="en-US" dirty="0"/>
              <a:t>Produce Safety during COVID-19 </a:t>
            </a:r>
          </a:p>
        </p:txBody>
      </p:sp>
      <p:sp>
        <p:nvSpPr>
          <p:cNvPr id="7" name="Slide Number Placeholder 6">
            <a:extLst>
              <a:ext uri="{FF2B5EF4-FFF2-40B4-BE49-F238E27FC236}">
                <a16:creationId xmlns:a16="http://schemas.microsoft.com/office/drawing/2014/main" xmlns="" id="{360D4FA5-90DF-443C-9CB2-7B88CCAB55DE}"/>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2907298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08FE3-CA0D-443C-889F-F14B0D0E42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F4BB28C-C6C0-4A0C-9001-DC4256A1BDF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B96FAF4E-ECA4-41B3-8A9F-E7CF4F9F99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F76CE1-E3A7-4E8B-907B-1A1C5D630D72}"/>
              </a:ext>
            </a:extLst>
          </p:cNvPr>
          <p:cNvSpPr>
            <a:spLocks noGrp="1"/>
          </p:cNvSpPr>
          <p:nvPr>
            <p:ph type="dt" sz="half" idx="10"/>
          </p:nvPr>
        </p:nvSpPr>
        <p:spPr/>
        <p:txBody>
          <a:bodyPr/>
          <a:lstStyle/>
          <a:p>
            <a:fld id="{41C11C2D-A7D6-44D5-B5CD-FD04894087B4}" type="datetime1">
              <a:rPr lang="en-US" smtClean="0"/>
              <a:t>5/20/2021</a:t>
            </a:fld>
            <a:endParaRPr lang="en-US" dirty="0"/>
          </a:p>
        </p:txBody>
      </p:sp>
      <p:sp>
        <p:nvSpPr>
          <p:cNvPr id="6" name="Footer Placeholder 5">
            <a:extLst>
              <a:ext uri="{FF2B5EF4-FFF2-40B4-BE49-F238E27FC236}">
                <a16:creationId xmlns:a16="http://schemas.microsoft.com/office/drawing/2014/main" xmlns="" id="{DDD363D6-E35F-4F03-B642-B19D982DDB8B}"/>
              </a:ext>
            </a:extLst>
          </p:cNvPr>
          <p:cNvSpPr>
            <a:spLocks noGrp="1"/>
          </p:cNvSpPr>
          <p:nvPr>
            <p:ph type="ftr" sz="quarter" idx="11"/>
          </p:nvPr>
        </p:nvSpPr>
        <p:spPr/>
        <p:txBody>
          <a:bodyPr/>
          <a:lstStyle/>
          <a:p>
            <a:r>
              <a:rPr lang="en-US" dirty="0"/>
              <a:t>Produce Safety during COVID-19 </a:t>
            </a:r>
          </a:p>
        </p:txBody>
      </p:sp>
      <p:sp>
        <p:nvSpPr>
          <p:cNvPr id="7" name="Slide Number Placeholder 6">
            <a:extLst>
              <a:ext uri="{FF2B5EF4-FFF2-40B4-BE49-F238E27FC236}">
                <a16:creationId xmlns:a16="http://schemas.microsoft.com/office/drawing/2014/main" xmlns="" id="{03AE3D9D-97E2-425A-92C4-8CD96D231974}"/>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732623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8C8BB-B3B4-4CC3-B77D-91DFA98D53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8A64FBA-3E75-49D8-B26A-A2F234D1AA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9F7A7EC-31B8-4337-8DF0-6DAEEA8E630B}"/>
              </a:ext>
            </a:extLst>
          </p:cNvPr>
          <p:cNvSpPr>
            <a:spLocks noGrp="1"/>
          </p:cNvSpPr>
          <p:nvPr>
            <p:ph type="dt" sz="half" idx="10"/>
          </p:nvPr>
        </p:nvSpPr>
        <p:spPr/>
        <p:txBody>
          <a:bodyPr/>
          <a:lstStyle/>
          <a:p>
            <a:fld id="{EB40C7B0-7420-4393-824B-7543E97B3639}" type="datetime1">
              <a:rPr lang="en-US" smtClean="0"/>
              <a:t>5/20/2021</a:t>
            </a:fld>
            <a:endParaRPr lang="en-US" dirty="0"/>
          </a:p>
        </p:txBody>
      </p:sp>
      <p:sp>
        <p:nvSpPr>
          <p:cNvPr id="5" name="Footer Placeholder 4">
            <a:extLst>
              <a:ext uri="{FF2B5EF4-FFF2-40B4-BE49-F238E27FC236}">
                <a16:creationId xmlns:a16="http://schemas.microsoft.com/office/drawing/2014/main" xmlns="" id="{91F4E3BB-CEA3-4B29-B28E-0C1EFB957404}"/>
              </a:ext>
            </a:extLst>
          </p:cNvPr>
          <p:cNvSpPr>
            <a:spLocks noGrp="1"/>
          </p:cNvSpPr>
          <p:nvPr>
            <p:ph type="ftr" sz="quarter" idx="11"/>
          </p:nvPr>
        </p:nvSpPr>
        <p:spPr/>
        <p:txBody>
          <a:bodyPr/>
          <a:lstStyle/>
          <a:p>
            <a:r>
              <a:rPr lang="en-US" dirty="0"/>
              <a:t>Produce Safety during COVID-19 </a:t>
            </a:r>
          </a:p>
        </p:txBody>
      </p:sp>
      <p:sp>
        <p:nvSpPr>
          <p:cNvPr id="6" name="Slide Number Placeholder 5">
            <a:extLst>
              <a:ext uri="{FF2B5EF4-FFF2-40B4-BE49-F238E27FC236}">
                <a16:creationId xmlns:a16="http://schemas.microsoft.com/office/drawing/2014/main" xmlns="" id="{A82B5793-BB3C-44BC-8E29-BA9562CB8C84}"/>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1394253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2404D80-E42A-452D-88C2-5F0A9546B2A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500843A-F643-4AEE-AF54-52211A80EF3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0A1553-83F8-46E0-9D29-2F8473E6C553}"/>
              </a:ext>
            </a:extLst>
          </p:cNvPr>
          <p:cNvSpPr>
            <a:spLocks noGrp="1"/>
          </p:cNvSpPr>
          <p:nvPr>
            <p:ph type="dt" sz="half" idx="10"/>
          </p:nvPr>
        </p:nvSpPr>
        <p:spPr/>
        <p:txBody>
          <a:bodyPr/>
          <a:lstStyle/>
          <a:p>
            <a:fld id="{202AF79C-6D02-4FBD-B56A-74FE0F8F0601}" type="datetime1">
              <a:rPr lang="en-US" smtClean="0"/>
              <a:t>5/20/2021</a:t>
            </a:fld>
            <a:endParaRPr lang="en-US" dirty="0"/>
          </a:p>
        </p:txBody>
      </p:sp>
      <p:sp>
        <p:nvSpPr>
          <p:cNvPr id="5" name="Footer Placeholder 4">
            <a:extLst>
              <a:ext uri="{FF2B5EF4-FFF2-40B4-BE49-F238E27FC236}">
                <a16:creationId xmlns:a16="http://schemas.microsoft.com/office/drawing/2014/main" xmlns="" id="{B7A3F46B-F01E-477E-83D2-969C78548425}"/>
              </a:ext>
            </a:extLst>
          </p:cNvPr>
          <p:cNvSpPr>
            <a:spLocks noGrp="1"/>
          </p:cNvSpPr>
          <p:nvPr>
            <p:ph type="ftr" sz="quarter" idx="11"/>
          </p:nvPr>
        </p:nvSpPr>
        <p:spPr/>
        <p:txBody>
          <a:bodyPr/>
          <a:lstStyle/>
          <a:p>
            <a:r>
              <a:rPr lang="en-US" dirty="0"/>
              <a:t>Produce Safety during COVID-19 </a:t>
            </a:r>
          </a:p>
        </p:txBody>
      </p:sp>
      <p:sp>
        <p:nvSpPr>
          <p:cNvPr id="6" name="Slide Number Placeholder 5">
            <a:extLst>
              <a:ext uri="{FF2B5EF4-FFF2-40B4-BE49-F238E27FC236}">
                <a16:creationId xmlns:a16="http://schemas.microsoft.com/office/drawing/2014/main" xmlns="" id="{2C09937E-5697-4695-AFDB-A57D5488E51D}"/>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373823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0F71D6-7B5F-40D8-A288-6016F969E012}"/>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xmlns="" id="{7B0A89D9-3D90-4111-B64B-DCC495E3B997}"/>
              </a:ext>
            </a:extLst>
          </p:cNvPr>
          <p:cNvSpPr>
            <a:spLocks noGrp="1"/>
          </p:cNvSpPr>
          <p:nvPr>
            <p:ph type="dt" sz="half" idx="10"/>
          </p:nvPr>
        </p:nvSpPr>
        <p:spPr/>
        <p:txBody>
          <a:bodyPr/>
          <a:lstStyle/>
          <a:p>
            <a:fld id="{03109ABA-06F1-4726-83E6-B5B8511E4AEC}" type="datetime1">
              <a:rPr lang="en-US" smtClean="0"/>
              <a:t>5/20/2021</a:t>
            </a:fld>
            <a:endParaRPr lang="en-US" dirty="0"/>
          </a:p>
        </p:txBody>
      </p:sp>
      <p:sp>
        <p:nvSpPr>
          <p:cNvPr id="7" name="Footer Placeholder 6">
            <a:extLst>
              <a:ext uri="{FF2B5EF4-FFF2-40B4-BE49-F238E27FC236}">
                <a16:creationId xmlns:a16="http://schemas.microsoft.com/office/drawing/2014/main" xmlns="" id="{2A69CD18-47EA-491A-8B04-65690CE8EAC6}"/>
              </a:ext>
            </a:extLst>
          </p:cNvPr>
          <p:cNvSpPr>
            <a:spLocks noGrp="1"/>
          </p:cNvSpPr>
          <p:nvPr>
            <p:ph type="ftr" sz="quarter" idx="11"/>
          </p:nvPr>
        </p:nvSpPr>
        <p:spPr/>
        <p:txBody>
          <a:bodyPr/>
          <a:lstStyle>
            <a:lvl1pPr>
              <a:defRPr sz="1400"/>
            </a:lvl1pPr>
          </a:lstStyle>
          <a:p>
            <a:r>
              <a:rPr lang="en-US" dirty="0">
                <a:ea typeface="Calibri" panose="020F0502020204030204" pitchFamily="34" charset="0"/>
                <a:cs typeface="Times New Roman" panose="02020603050405020304" pitchFamily="18" charset="0"/>
              </a:rPr>
              <a:t>Produce Safety during COVID-19 </a:t>
            </a:r>
            <a:endParaRPr lang="en-US" dirty="0"/>
          </a:p>
        </p:txBody>
      </p:sp>
      <p:sp>
        <p:nvSpPr>
          <p:cNvPr id="8" name="Slide Number Placeholder 7">
            <a:extLst>
              <a:ext uri="{FF2B5EF4-FFF2-40B4-BE49-F238E27FC236}">
                <a16:creationId xmlns:a16="http://schemas.microsoft.com/office/drawing/2014/main" xmlns="" id="{0DF6BFF9-830A-436A-B46E-08D45289AFD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3219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221034-C428-459B-AA3C-9F28905FB2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71FC62A-CF17-487D-95E0-BD4EF96E447F}"/>
              </a:ext>
            </a:extLst>
          </p:cNvPr>
          <p:cNvSpPr>
            <a:spLocks noGrp="1"/>
          </p:cNvSpPr>
          <p:nvPr>
            <p:ph type="dt" sz="half" idx="10"/>
          </p:nvPr>
        </p:nvSpPr>
        <p:spPr/>
        <p:txBody>
          <a:bodyPr/>
          <a:lstStyle/>
          <a:p>
            <a:fld id="{BCA83EE4-3A88-4778-8422-56E0CAE98D35}" type="datetime1">
              <a:rPr lang="en-US" smtClean="0"/>
              <a:t>5/20/2021</a:t>
            </a:fld>
            <a:endParaRPr lang="en-US" dirty="0"/>
          </a:p>
        </p:txBody>
      </p:sp>
      <p:sp>
        <p:nvSpPr>
          <p:cNvPr id="4" name="Footer Placeholder 3">
            <a:extLst>
              <a:ext uri="{FF2B5EF4-FFF2-40B4-BE49-F238E27FC236}">
                <a16:creationId xmlns:a16="http://schemas.microsoft.com/office/drawing/2014/main" xmlns="" id="{D5565FF8-5B13-4740-9C4F-9222D9AC76F5}"/>
              </a:ext>
            </a:extLst>
          </p:cNvPr>
          <p:cNvSpPr>
            <a:spLocks noGrp="1"/>
          </p:cNvSpPr>
          <p:nvPr>
            <p:ph type="ftr" sz="quarter" idx="11"/>
          </p:nvPr>
        </p:nvSpPr>
        <p:spPr/>
        <p:txBody>
          <a:bodyPr/>
          <a:lstStyle>
            <a:lvl1pPr>
              <a:defRPr sz="1400"/>
            </a:lvl1pPr>
          </a:lstStyle>
          <a:p>
            <a:r>
              <a:rPr lang="en-US" dirty="0">
                <a:ea typeface="Calibri" panose="020F0502020204030204" pitchFamily="34" charset="0"/>
                <a:cs typeface="Times New Roman" panose="02020603050405020304" pitchFamily="18" charset="0"/>
              </a:rPr>
              <a:t>Produce Safety during COVID-19 </a:t>
            </a:r>
            <a:endParaRPr lang="en-US" dirty="0"/>
          </a:p>
        </p:txBody>
      </p:sp>
      <p:sp>
        <p:nvSpPr>
          <p:cNvPr id="5" name="Slide Number Placeholder 4">
            <a:extLst>
              <a:ext uri="{FF2B5EF4-FFF2-40B4-BE49-F238E27FC236}">
                <a16:creationId xmlns:a16="http://schemas.microsoft.com/office/drawing/2014/main" xmlns="" id="{EE936998-B570-4BE5-8CDF-2F703E98611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2459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8141AB-4823-4B8B-B89A-ED632BBAE02E}" type="datetime1">
              <a:rPr lang="en-US" smtClean="0"/>
              <a:t>5/20/2021</a:t>
            </a:fld>
            <a:endParaRPr lang="en-US" dirty="0"/>
          </a:p>
        </p:txBody>
      </p:sp>
      <p:sp>
        <p:nvSpPr>
          <p:cNvPr id="5" name="Footer Placeholder 4"/>
          <p:cNvSpPr>
            <a:spLocks noGrp="1"/>
          </p:cNvSpPr>
          <p:nvPr>
            <p:ph type="ftr" sz="quarter" idx="11"/>
          </p:nvPr>
        </p:nvSpPr>
        <p:spPr/>
        <p:txBody>
          <a:bodyPr/>
          <a:lstStyle>
            <a:lvl1pPr>
              <a:defRPr sz="1400"/>
            </a:lvl1pPr>
          </a:lstStyle>
          <a:p>
            <a:r>
              <a:rPr lang="en-US" dirty="0">
                <a:ea typeface="Calibri" panose="020F0502020204030204" pitchFamily="34" charset="0"/>
                <a:cs typeface="Times New Roman" panose="02020603050405020304" pitchFamily="18" charset="0"/>
              </a:rPr>
              <a:t>Produce Safety during COVID-19 </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57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5492A0-0BB3-43AC-9C64-A13049359B1A}" type="datetime1">
              <a:rPr lang="en-US" smtClean="0"/>
              <a:t>5/20/2021</a:t>
            </a:fld>
            <a:endParaRPr lang="en-US" dirty="0"/>
          </a:p>
        </p:txBody>
      </p:sp>
      <p:sp>
        <p:nvSpPr>
          <p:cNvPr id="6" name="Footer Placeholder 5"/>
          <p:cNvSpPr>
            <a:spLocks noGrp="1"/>
          </p:cNvSpPr>
          <p:nvPr>
            <p:ph type="ftr" sz="quarter" idx="11"/>
          </p:nvPr>
        </p:nvSpPr>
        <p:spPr/>
        <p:txBody>
          <a:bodyPr/>
          <a:lstStyle>
            <a:lvl1pPr>
              <a:defRPr sz="1400"/>
            </a:lvl1pPr>
          </a:lstStyle>
          <a:p>
            <a:r>
              <a:rPr lang="en-US" dirty="0"/>
              <a:t>Produce Safety during COVID-19 </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3186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D58FD1-D7ED-4266-AE01-ED9C2B8F0C60}" type="datetime1">
              <a:rPr lang="en-US" smtClean="0"/>
              <a:t>5/20/2021</a:t>
            </a:fld>
            <a:endParaRPr lang="en-US" dirty="0"/>
          </a:p>
        </p:txBody>
      </p:sp>
      <p:sp>
        <p:nvSpPr>
          <p:cNvPr id="8" name="Footer Placeholder 7"/>
          <p:cNvSpPr>
            <a:spLocks noGrp="1"/>
          </p:cNvSpPr>
          <p:nvPr>
            <p:ph type="ftr" sz="quarter" idx="11"/>
          </p:nvPr>
        </p:nvSpPr>
        <p:spPr/>
        <p:txBody>
          <a:bodyPr/>
          <a:lstStyle/>
          <a:p>
            <a:r>
              <a:rPr lang="en-US" dirty="0"/>
              <a:t>Produce Safety during COVID-19 </a:t>
            </a:r>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5477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703704-84B4-4BA9-9D1C-F19E2E329D99}" type="datetime1">
              <a:rPr lang="en-US" smtClean="0"/>
              <a:t>5/20/2021</a:t>
            </a:fld>
            <a:endParaRPr lang="en-US" dirty="0"/>
          </a:p>
        </p:txBody>
      </p:sp>
      <p:sp>
        <p:nvSpPr>
          <p:cNvPr id="4" name="Footer Placeholder 3"/>
          <p:cNvSpPr>
            <a:spLocks noGrp="1"/>
          </p:cNvSpPr>
          <p:nvPr>
            <p:ph type="ftr" sz="quarter" idx="11"/>
          </p:nvPr>
        </p:nvSpPr>
        <p:spPr/>
        <p:txBody>
          <a:bodyPr/>
          <a:lstStyle/>
          <a:p>
            <a:r>
              <a:rPr lang="en-US" dirty="0"/>
              <a:t>Produce Safety during COVID-19 </a:t>
            </a:r>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9900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F84B85F-0C2E-49A4-AD33-171A85D9C2FD}" type="datetime1">
              <a:rPr lang="en-US" smtClean="0"/>
              <a:t>5/20/2021</a:t>
            </a:fld>
            <a:endParaRPr lang="en-US" dirty="0"/>
          </a:p>
        </p:txBody>
      </p:sp>
      <p:sp>
        <p:nvSpPr>
          <p:cNvPr id="8" name="Footer Placeholder 7"/>
          <p:cNvSpPr>
            <a:spLocks noGrp="1"/>
          </p:cNvSpPr>
          <p:nvPr>
            <p:ph type="ftr" sz="quarter" idx="11"/>
          </p:nvPr>
        </p:nvSpPr>
        <p:spPr/>
        <p:txBody>
          <a:bodyPr/>
          <a:lstStyle>
            <a:lvl1pPr>
              <a:defRPr sz="1400">
                <a:solidFill>
                  <a:srgbClr val="FFFFFF"/>
                </a:solidFill>
              </a:defRPr>
            </a:lvl1pPr>
          </a:lstStyle>
          <a:p>
            <a:r>
              <a:rPr lang="en-US" dirty="0">
                <a:ea typeface="Calibri" panose="020F0502020204030204" pitchFamily="34" charset="0"/>
                <a:cs typeface="Times New Roman" panose="02020603050405020304" pitchFamily="18" charset="0"/>
              </a:rPr>
              <a:t>Produce Safety during COVID-19 </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1083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59694C3-5AD5-4C6F-9CCA-1EEA312FB5BC}" type="datetime1">
              <a:rPr lang="en-US" smtClean="0"/>
              <a:t>5/20/2021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Produce Safety during COVID-19 </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3988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4" r:id="rId3"/>
    <p:sldLayoutId id="214748367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64D378B-3766-419A-BF76-3506B4CC461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4E8E5DC-F5BB-4CFB-AFE8-E97CD1F8AF0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01ADC4-CD4F-452E-A9A9-EF4C2D50445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6CEF3-5583-4A9D-8D89-A0D9FF1C7FA8}" type="datetime1">
              <a:rPr lang="en-US" smtClean="0"/>
              <a:t>5/20/2021</a:t>
            </a:fld>
            <a:endParaRPr lang="en-US" dirty="0"/>
          </a:p>
        </p:txBody>
      </p:sp>
      <p:sp>
        <p:nvSpPr>
          <p:cNvPr id="5" name="Footer Placeholder 4">
            <a:extLst>
              <a:ext uri="{FF2B5EF4-FFF2-40B4-BE49-F238E27FC236}">
                <a16:creationId xmlns:a16="http://schemas.microsoft.com/office/drawing/2014/main" xmlns="" id="{C5A150D6-A5D9-416E-B0C3-017A5C118BE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Produce Safety during COVID-19 </a:t>
            </a:r>
          </a:p>
        </p:txBody>
      </p:sp>
      <p:sp>
        <p:nvSpPr>
          <p:cNvPr id="6" name="Slide Number Placeholder 5">
            <a:extLst>
              <a:ext uri="{FF2B5EF4-FFF2-40B4-BE49-F238E27FC236}">
                <a16:creationId xmlns:a16="http://schemas.microsoft.com/office/drawing/2014/main" xmlns="" id="{EDE59FFC-95F4-4C25-9EF2-0E089B22D91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480B2-A1B9-4E86-B401-A3D7BF5F882C}" type="slidenum">
              <a:rPr lang="en-US" smtClean="0"/>
              <a:t>‹#›</a:t>
            </a:fld>
            <a:endParaRPr lang="en-US" dirty="0"/>
          </a:p>
        </p:txBody>
      </p:sp>
    </p:spTree>
    <p:extLst>
      <p:ext uri="{BB962C8B-B14F-4D97-AF65-F5344CB8AC3E}">
        <p14:creationId xmlns:p14="http://schemas.microsoft.com/office/powerpoint/2010/main" val="25377703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iedlbe@wvstate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mailto:cindy.martel@futur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doi.org/10.7717/peerj.9914/fig-1"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hyperlink" Target="https://foodsafety.ces.ncsu.edu/wp-content/uploads/2020/08/SARS-CoV-2-TRANSMISSION-1.pdf?fwd=no" TargetMode="External"/><Relationship Id="rId5" Type="http://schemas.openxmlformats.org/officeDocument/2006/relationships/image" Target="../media/image3.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www.cdc.gov/coronavirus/2019-ncov/downloads/stop-the-spread-of-germ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A77DD2C1-0122-44FD-8A7F-7BC5E8565C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53B8C17-303A-496A-875F-C3B3427A09D7}"/>
              </a:ext>
            </a:extLst>
          </p:cNvPr>
          <p:cNvSpPr>
            <a:spLocks noGrp="1"/>
          </p:cNvSpPr>
          <p:nvPr>
            <p:ph type="ctrTitle"/>
          </p:nvPr>
        </p:nvSpPr>
        <p:spPr>
          <a:xfrm>
            <a:off x="3967315" y="639097"/>
            <a:ext cx="4689988" cy="3686015"/>
          </a:xfrm>
        </p:spPr>
        <p:txBody>
          <a:bodyPr>
            <a:normAutofit/>
          </a:bodyPr>
          <a:lstStyle/>
          <a:p>
            <a:r>
              <a:rPr lang="en-US" sz="4400" b="1" i="0" dirty="0">
                <a:effectLst/>
                <a:latin typeface="arial" panose="020B0604020202020204" pitchFamily="34" charset="0"/>
              </a:rPr>
              <a:t>Module A:  Produce Safety, the Human Pathogen SARS-CoV-2 and COVID-19</a:t>
            </a:r>
            <a:endParaRPr lang="en-US" sz="4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xmlns="" id="{E0CA5C6A-7FD0-48EF-A8E7-3DC512CD4420}"/>
              </a:ext>
            </a:extLst>
          </p:cNvPr>
          <p:cNvSpPr>
            <a:spLocks noGrp="1"/>
          </p:cNvSpPr>
          <p:nvPr>
            <p:ph type="subTitle" idx="1"/>
          </p:nvPr>
        </p:nvSpPr>
        <p:spPr>
          <a:xfrm>
            <a:off x="3967314" y="4455620"/>
            <a:ext cx="4702011" cy="1640379"/>
          </a:xfrm>
        </p:spPr>
        <p:txBody>
          <a:bodyPr>
            <a:normAutofit lnSpcReduction="10000"/>
          </a:bodyPr>
          <a:lstStyle/>
          <a:p>
            <a:pPr>
              <a:spcBef>
                <a:spcPts val="600"/>
              </a:spcBef>
            </a:pPr>
            <a:r>
              <a:rPr lang="en-US" sz="1000" b="1" dirty="0">
                <a:solidFill>
                  <a:schemeClr val="tx1">
                    <a:lumMod val="85000"/>
                    <a:lumOff val="15000"/>
                  </a:schemeClr>
                </a:solidFill>
                <a:latin typeface="Arial" panose="020B0604020202020204" pitchFamily="34" charset="0"/>
                <a:cs typeface="Arial" panose="020B0604020202020204" pitchFamily="34" charset="0"/>
              </a:rPr>
              <a:t>Barbara E. Liedl, PH.D.</a:t>
            </a:r>
          </a:p>
          <a:p>
            <a:pPr>
              <a:spcBef>
                <a:spcPts val="600"/>
              </a:spcBef>
            </a:pPr>
            <a:r>
              <a:rPr lang="en-US" sz="1000" b="1" dirty="0">
                <a:solidFill>
                  <a:schemeClr val="tx1">
                    <a:lumMod val="85000"/>
                    <a:lumOff val="15000"/>
                  </a:schemeClr>
                </a:solidFill>
                <a:latin typeface="Arial" panose="020B0604020202020204" pitchFamily="34" charset="0"/>
                <a:cs typeface="Arial" panose="020B0604020202020204" pitchFamily="34" charset="0"/>
              </a:rPr>
              <a:t>West Virginia State </a:t>
            </a:r>
            <a:r>
              <a:rPr lang="en-US" sz="1000" b="1" dirty="0" smtClean="0">
                <a:solidFill>
                  <a:schemeClr val="tx1">
                    <a:lumMod val="85000"/>
                    <a:lumOff val="15000"/>
                  </a:schemeClr>
                </a:solidFill>
                <a:latin typeface="Arial" panose="020B0604020202020204" pitchFamily="34" charset="0"/>
                <a:cs typeface="Arial" panose="020B0604020202020204" pitchFamily="34" charset="0"/>
              </a:rPr>
              <a:t>University</a:t>
            </a:r>
          </a:p>
          <a:p>
            <a:pPr>
              <a:spcBef>
                <a:spcPts val="600"/>
              </a:spcBef>
            </a:pPr>
            <a:r>
              <a:rPr lang="en-US" sz="1000" b="1" dirty="0" smtClean="0">
                <a:solidFill>
                  <a:schemeClr val="tx1">
                    <a:lumMod val="85000"/>
                    <a:lumOff val="15000"/>
                  </a:schemeClr>
                </a:solidFill>
                <a:latin typeface="Arial" panose="020B0604020202020204" pitchFamily="34" charset="0"/>
                <a:cs typeface="Arial" panose="020B0604020202020204" pitchFamily="34" charset="0"/>
                <a:hlinkClick r:id="rId3"/>
              </a:rPr>
              <a:t>liedlbe@wvstateu.edu</a:t>
            </a:r>
            <a:r>
              <a:rPr lang="en-US" sz="1000" b="1" dirty="0" smtClean="0">
                <a:solidFill>
                  <a:schemeClr val="tx1">
                    <a:lumMod val="85000"/>
                    <a:lumOff val="15000"/>
                  </a:schemeClr>
                </a:solidFill>
                <a:latin typeface="Arial" panose="020B0604020202020204" pitchFamily="34" charset="0"/>
                <a:cs typeface="Arial" panose="020B0604020202020204" pitchFamily="34" charset="0"/>
              </a:rPr>
              <a:t> </a:t>
            </a:r>
            <a:endParaRPr lang="en-US" sz="1000" b="1" dirty="0">
              <a:solidFill>
                <a:schemeClr val="tx1">
                  <a:lumMod val="85000"/>
                  <a:lumOff val="15000"/>
                </a:schemeClr>
              </a:solidFill>
              <a:latin typeface="Arial" panose="020B0604020202020204" pitchFamily="34" charset="0"/>
              <a:cs typeface="Arial" panose="020B0604020202020204" pitchFamily="34" charset="0"/>
            </a:endParaRPr>
          </a:p>
          <a:p>
            <a:pPr>
              <a:spcBef>
                <a:spcPts val="600"/>
              </a:spcBef>
            </a:pPr>
            <a:endParaRPr lang="en-US" sz="1000" b="1" dirty="0">
              <a:solidFill>
                <a:schemeClr val="tx1">
                  <a:lumMod val="85000"/>
                  <a:lumOff val="15000"/>
                </a:schemeClr>
              </a:solidFill>
              <a:latin typeface="Arial" panose="020B0604020202020204" pitchFamily="34" charset="0"/>
              <a:cs typeface="Arial" panose="020B0604020202020204" pitchFamily="34" charset="0"/>
            </a:endParaRPr>
          </a:p>
          <a:p>
            <a:pPr>
              <a:spcBef>
                <a:spcPts val="600"/>
              </a:spcBef>
            </a:pPr>
            <a:r>
              <a:rPr lang="en-US" sz="1000" b="1" dirty="0">
                <a:solidFill>
                  <a:schemeClr val="tx1">
                    <a:lumMod val="85000"/>
                    <a:lumOff val="15000"/>
                  </a:schemeClr>
                </a:solidFill>
                <a:latin typeface="Arial" panose="020B0604020202020204" pitchFamily="34" charset="0"/>
                <a:cs typeface="Arial" panose="020B0604020202020204" pitchFamily="34" charset="0"/>
              </a:rPr>
              <a:t>Cindy Martel, M.S., CTIS  </a:t>
            </a:r>
          </a:p>
          <a:p>
            <a:pPr>
              <a:spcBef>
                <a:spcPts val="600"/>
              </a:spcBef>
            </a:pPr>
            <a:r>
              <a:rPr lang="en-US" sz="1000" b="1" dirty="0">
                <a:solidFill>
                  <a:schemeClr val="tx1">
                    <a:lumMod val="85000"/>
                    <a:lumOff val="15000"/>
                  </a:schemeClr>
                </a:solidFill>
                <a:latin typeface="Arial" panose="020B0604020202020204" pitchFamily="34" charset="0"/>
                <a:cs typeface="Arial" panose="020B0604020202020204" pitchFamily="34" charset="0"/>
              </a:rPr>
              <a:t>Future Generations </a:t>
            </a:r>
            <a:r>
              <a:rPr lang="en-US" sz="1000" b="1" dirty="0" smtClean="0">
                <a:solidFill>
                  <a:schemeClr val="tx1">
                    <a:lumMod val="85000"/>
                    <a:lumOff val="15000"/>
                  </a:schemeClr>
                </a:solidFill>
                <a:latin typeface="Arial" panose="020B0604020202020204" pitchFamily="34" charset="0"/>
                <a:cs typeface="Arial" panose="020B0604020202020204" pitchFamily="34" charset="0"/>
              </a:rPr>
              <a:t>University</a:t>
            </a:r>
          </a:p>
          <a:p>
            <a:pPr>
              <a:spcBef>
                <a:spcPts val="600"/>
              </a:spcBef>
            </a:pPr>
            <a:r>
              <a:rPr lang="en-US" sz="1000" b="1" dirty="0" smtClean="0">
                <a:latin typeface="Arial" panose="020B0604020202020204" pitchFamily="34" charset="0"/>
                <a:cs typeface="Arial" panose="020B0604020202020204" pitchFamily="34" charset="0"/>
                <a:hlinkClick r:id="rId4"/>
              </a:rPr>
              <a:t>cindy.martel@future.edu</a:t>
            </a:r>
            <a:r>
              <a:rPr lang="en-US" sz="1000" b="1" dirty="0" smtClean="0">
                <a:latin typeface="Arial" panose="020B0604020202020204" pitchFamily="34" charset="0"/>
                <a:cs typeface="Arial" panose="020B0604020202020204" pitchFamily="34" charset="0"/>
              </a:rPr>
              <a:t> </a:t>
            </a:r>
            <a:endParaRPr lang="en-US" sz="1000" b="1" dirty="0">
              <a:solidFill>
                <a:schemeClr val="tx1">
                  <a:lumMod val="85000"/>
                  <a:lumOff val="15000"/>
                </a:schemeClr>
              </a:solidFill>
              <a:latin typeface="Arial" panose="020B0604020202020204" pitchFamily="34" charset="0"/>
              <a:cs typeface="Arial" panose="020B0604020202020204" pitchFamily="34" charset="0"/>
            </a:endParaRPr>
          </a:p>
          <a:p>
            <a:endParaRPr lang="en-US" sz="1000" dirty="0">
              <a:solidFill>
                <a:schemeClr val="tx1">
                  <a:lumMod val="85000"/>
                  <a:lumOff val="15000"/>
                </a:schemeClr>
              </a:solidFill>
            </a:endParaRPr>
          </a:p>
        </p:txBody>
      </p:sp>
      <p:pic>
        <p:nvPicPr>
          <p:cNvPr id="9" name="Content Placeholder 4" descr="A picture containing text, marketplace, person, scene&#10;&#10;Description automatically generated">
            <a:extLst>
              <a:ext uri="{FF2B5EF4-FFF2-40B4-BE49-F238E27FC236}">
                <a16:creationId xmlns:a16="http://schemas.microsoft.com/office/drawing/2014/main" xmlns="" id="{7D24DB09-306B-457F-AA44-A462F4D0AD13}"/>
              </a:ext>
            </a:extLst>
          </p:cNvPr>
          <p:cNvPicPr>
            <a:picLocks noChangeAspect="1"/>
          </p:cNvPicPr>
          <p:nvPr/>
        </p:nvPicPr>
        <p:blipFill rotWithShape="1">
          <a:blip r:embed="rId5"/>
          <a:srcRect l="11104" r="10235" b="-3"/>
          <a:stretch/>
        </p:blipFill>
        <p:spPr>
          <a:xfrm>
            <a:off x="475500" y="620720"/>
            <a:ext cx="3000984" cy="5086933"/>
          </a:xfrm>
          <a:prstGeom prst="rect">
            <a:avLst/>
          </a:prstGeom>
        </p:spPr>
      </p:pic>
      <p:cxnSp>
        <p:nvCxnSpPr>
          <p:cNvPr id="16" name="Straight Connector 15">
            <a:extLst>
              <a:ext uri="{FF2B5EF4-FFF2-40B4-BE49-F238E27FC236}">
                <a16:creationId xmlns:a16="http://schemas.microsoft.com/office/drawing/2014/main" xmlns="" id="{5A7B6757-994C-4B75-ABFE-D8F9E760938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85303" y="4343400"/>
            <a:ext cx="422708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46BC3A56-B546-4061-8E22-D2983771D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923A7353-9373-4700-8B89-F4F7BA2D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a:extLst>
              <a:ext uri="{FF2B5EF4-FFF2-40B4-BE49-F238E27FC236}">
                <a16:creationId xmlns:a16="http://schemas.microsoft.com/office/drawing/2014/main" xmlns="" id="{20A81111-2820-40F6-B53A-262674F3EFBC}"/>
              </a:ext>
            </a:extLst>
          </p:cNvPr>
          <p:cNvSpPr>
            <a:spLocks noGrp="1"/>
          </p:cNvSpPr>
          <p:nvPr>
            <p:ph type="ftr" sz="quarter" idx="11"/>
          </p:nvPr>
        </p:nvSpPr>
        <p:spPr/>
        <p:txBody>
          <a:bodyPr/>
          <a:lstStyle/>
          <a:p>
            <a:r>
              <a:rPr lang="en-US" dirty="0">
                <a:ea typeface="Calibri" panose="020F0502020204030204" pitchFamily="34" charset="0"/>
                <a:cs typeface="Times New Roman" panose="02020603050405020304" pitchFamily="18" charset="0"/>
              </a:rPr>
              <a:t>Produce Safety during COVID-19 </a:t>
            </a:r>
            <a:endParaRPr lang="en-US" dirty="0"/>
          </a:p>
        </p:txBody>
      </p:sp>
      <p:sp>
        <p:nvSpPr>
          <p:cNvPr id="6" name="Slide Number Placeholder 5">
            <a:extLst>
              <a:ext uri="{FF2B5EF4-FFF2-40B4-BE49-F238E27FC236}">
                <a16:creationId xmlns:a16="http://schemas.microsoft.com/office/drawing/2014/main" xmlns="" id="{84FD691B-B88F-4212-8936-E495154E22AC}"/>
              </a:ext>
            </a:extLst>
          </p:cNvPr>
          <p:cNvSpPr>
            <a:spLocks noGrp="1"/>
          </p:cNvSpPr>
          <p:nvPr>
            <p:ph type="sldNum" sz="quarter" idx="12"/>
          </p:nvPr>
        </p:nvSpPr>
        <p:spPr/>
        <p:txBody>
          <a:bodyPr/>
          <a:lstStyle/>
          <a:p>
            <a:fld id="{4FAB73BC-B049-4115-A692-8D63A059BFB8}" type="slidenum">
              <a:rPr lang="en-US" smtClean="0"/>
              <a:pPr/>
              <a:t>1</a:t>
            </a:fld>
            <a:endParaRPr lang="en-US" dirty="0"/>
          </a:p>
        </p:txBody>
      </p:sp>
    </p:spTree>
    <p:extLst>
      <p:ext uri="{BB962C8B-B14F-4D97-AF65-F5344CB8AC3E}">
        <p14:creationId xmlns:p14="http://schemas.microsoft.com/office/powerpoint/2010/main" val="2081611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FC10B-8BFE-4C0D-B7FC-9AB100F29B20}"/>
              </a:ext>
            </a:extLst>
          </p:cNvPr>
          <p:cNvSpPr>
            <a:spLocks noGrp="1"/>
          </p:cNvSpPr>
          <p:nvPr>
            <p:ph type="title"/>
          </p:nvPr>
        </p:nvSpPr>
        <p:spPr/>
        <p:txBody>
          <a:bodyPr>
            <a:norm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Pet and Livestock Transmission of SARS-CoV-2 </a:t>
            </a:r>
            <a:endParaRPr lang="en-US" sz="4000" b="1" dirty="0"/>
          </a:p>
        </p:txBody>
      </p:sp>
      <p:pic>
        <p:nvPicPr>
          <p:cNvPr id="6" name="Content Placeholder 5" descr="Text&#10;&#10;Description automatically generated">
            <a:extLst>
              <a:ext uri="{FF2B5EF4-FFF2-40B4-BE49-F238E27FC236}">
                <a16:creationId xmlns:a16="http://schemas.microsoft.com/office/drawing/2014/main" xmlns="" id="{7FD5414B-994F-431D-BF7E-F955FB834265}"/>
              </a:ext>
            </a:extLst>
          </p:cNvPr>
          <p:cNvPicPr>
            <a:picLocks noGrp="1" noChangeAspect="1"/>
          </p:cNvPicPr>
          <p:nvPr>
            <p:ph sz="half" idx="1"/>
          </p:nvPr>
        </p:nvPicPr>
        <p:blipFill>
          <a:blip r:embed="rId3"/>
          <a:stretch>
            <a:fillRect/>
          </a:stretch>
        </p:blipFill>
        <p:spPr>
          <a:xfrm>
            <a:off x="822325" y="2005806"/>
            <a:ext cx="3703638" cy="3703638"/>
          </a:xfrm>
        </p:spPr>
      </p:pic>
      <p:sp>
        <p:nvSpPr>
          <p:cNvPr id="4" name="Content Placeholder 3">
            <a:extLst>
              <a:ext uri="{FF2B5EF4-FFF2-40B4-BE49-F238E27FC236}">
                <a16:creationId xmlns:a16="http://schemas.microsoft.com/office/drawing/2014/main" xmlns="" id="{C1BA3E5E-4444-45AC-8C8A-38C0CD484C94}"/>
              </a:ext>
            </a:extLst>
          </p:cNvPr>
          <p:cNvSpPr>
            <a:spLocks noGrp="1"/>
          </p:cNvSpPr>
          <p:nvPr>
            <p:ph sz="half" idx="2"/>
          </p:nvPr>
        </p:nvSpPr>
        <p:spPr/>
        <p:txBody>
          <a:bodyPr>
            <a:normAutofit lnSpcReduction="10000"/>
          </a:bodyPr>
          <a:lstStyle/>
          <a:p>
            <a:pPr marR="0" lvl="0">
              <a:lnSpc>
                <a:spcPct val="107000"/>
              </a:lnSpc>
              <a:spcBef>
                <a:spcPts val="0"/>
              </a:spcBef>
              <a:spcAft>
                <a:spcPts val="0"/>
              </a:spcAft>
              <a:buFont typeface="Wingdings" panose="05000000000000000000" pitchFamily="2" charset="2"/>
              <a:buChar char="v"/>
            </a:pPr>
            <a:r>
              <a:rPr lang="en-US" sz="2400" dirty="0">
                <a:effectLst/>
                <a:latin typeface="Calibri" panose="020F0502020204030204" pitchFamily="34" charset="0"/>
                <a:ea typeface="Calibri" panose="020F0502020204030204" pitchFamily="34" charset="0"/>
                <a:cs typeface="Times New Roman" panose="02020603050405020304" pitchFamily="18" charset="0"/>
              </a:rPr>
              <a:t>Rare examples of transfer from COVID-19 infected people to animals</a:t>
            </a:r>
          </a:p>
          <a:p>
            <a:pPr marR="0" lvl="0">
              <a:lnSpc>
                <a:spcPct val="107000"/>
              </a:lnSpc>
              <a:spcBef>
                <a:spcPts val="0"/>
              </a:spcBef>
              <a:spcAft>
                <a:spcPts val="0"/>
              </a:spcAft>
              <a:buFont typeface="Wingdings" panose="05000000000000000000" pitchFamily="2" charset="2"/>
              <a:buChar char="v"/>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 typeface="Wingdings" panose="05000000000000000000" pitchFamily="2" charset="2"/>
              <a:buChar char="v"/>
            </a:pPr>
            <a:r>
              <a:rPr lang="en-US" sz="2400" dirty="0">
                <a:effectLst/>
                <a:latin typeface="Calibri" panose="020F0502020204030204" pitchFamily="34" charset="0"/>
                <a:ea typeface="Calibri" panose="020F0502020204030204" pitchFamily="34" charset="0"/>
                <a:cs typeface="Times New Roman" panose="02020603050405020304" pitchFamily="18" charset="0"/>
              </a:rPr>
              <a:t>No evidence animals play a role in spreading SARS-CoV-2</a:t>
            </a:r>
          </a:p>
          <a:p>
            <a:pPr marR="0" lvl="0">
              <a:lnSpc>
                <a:spcPct val="107000"/>
              </a:lnSpc>
              <a:spcBef>
                <a:spcPts val="0"/>
              </a:spcBef>
              <a:spcAft>
                <a:spcPts val="0"/>
              </a:spcAft>
              <a:buFont typeface="Wingdings" panose="05000000000000000000" pitchFamily="2" charset="2"/>
              <a:buChar char="v"/>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v"/>
            </a:pPr>
            <a:r>
              <a:rPr lang="en-US" sz="2400" dirty="0">
                <a:effectLst/>
                <a:latin typeface="Calibri" panose="020F0502020204030204" pitchFamily="34" charset="0"/>
                <a:ea typeface="Calibri" panose="020F0502020204030204" pitchFamily="34" charset="0"/>
                <a:cs typeface="Times New Roman" panose="02020603050405020304" pitchFamily="18" charset="0"/>
              </a:rPr>
              <a:t>Recommended to practice healthy habits around pets and other animals</a:t>
            </a:r>
          </a:p>
          <a:p>
            <a:pPr>
              <a:buFont typeface="Wingdings" panose="05000000000000000000" pitchFamily="2" charset="2"/>
              <a:buChar char="v"/>
            </a:pPr>
            <a:endParaRPr lang="en-US" dirty="0"/>
          </a:p>
        </p:txBody>
      </p:sp>
      <p:sp>
        <p:nvSpPr>
          <p:cNvPr id="3" name="Slide Number Placeholder 2">
            <a:extLst>
              <a:ext uri="{FF2B5EF4-FFF2-40B4-BE49-F238E27FC236}">
                <a16:creationId xmlns:a16="http://schemas.microsoft.com/office/drawing/2014/main" xmlns="" id="{A9DA4E14-3C16-4B91-AFC0-EE767DAC1E13}"/>
              </a:ext>
            </a:extLst>
          </p:cNvPr>
          <p:cNvSpPr>
            <a:spLocks noGrp="1"/>
          </p:cNvSpPr>
          <p:nvPr>
            <p:ph type="sldNum" sz="quarter" idx="12"/>
          </p:nvPr>
        </p:nvSpPr>
        <p:spPr/>
        <p:txBody>
          <a:bodyPr/>
          <a:lstStyle/>
          <a:p>
            <a:fld id="{4FAB73BC-B049-4115-A692-8D63A059BFB8}" type="slidenum">
              <a:rPr lang="en-US" smtClean="0"/>
              <a:t>10</a:t>
            </a:fld>
            <a:endParaRPr lang="en-US" dirty="0"/>
          </a:p>
        </p:txBody>
      </p:sp>
      <p:sp>
        <p:nvSpPr>
          <p:cNvPr id="5" name="Footer Placeholder 4">
            <a:extLst>
              <a:ext uri="{FF2B5EF4-FFF2-40B4-BE49-F238E27FC236}">
                <a16:creationId xmlns:a16="http://schemas.microsoft.com/office/drawing/2014/main" xmlns="" id="{5494AFE9-2C1D-483A-9422-EAA7DBE9178D}"/>
              </a:ext>
            </a:extLst>
          </p:cNvPr>
          <p:cNvSpPr>
            <a:spLocks noGrp="1"/>
          </p:cNvSpPr>
          <p:nvPr>
            <p:ph type="ftr" sz="quarter" idx="11"/>
          </p:nvPr>
        </p:nvSpPr>
        <p:spPr/>
        <p:txBody>
          <a:bodyPr/>
          <a:lstStyle/>
          <a:p>
            <a:r>
              <a:rPr lang="en-US" dirty="0"/>
              <a:t>Produce Safety during COVID-19 </a:t>
            </a:r>
          </a:p>
        </p:txBody>
      </p:sp>
    </p:spTree>
    <p:extLst>
      <p:ext uri="{BB962C8B-B14F-4D97-AF65-F5344CB8AC3E}">
        <p14:creationId xmlns:p14="http://schemas.microsoft.com/office/powerpoint/2010/main" val="809725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3CFC9789-57F4-4B9C-ABAA-6F7C8BADCA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xmlns="" id="{9B54F538-07DE-4652-B506-5D16E3EBBB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0" name="Straight Connector 49">
            <a:extLst>
              <a:ext uri="{FF2B5EF4-FFF2-40B4-BE49-F238E27FC236}">
                <a16:creationId xmlns:a16="http://schemas.microsoft.com/office/drawing/2014/main" xmlns="" id="{03D56195-A6AC-4958-8B87-F7D009353E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xmlns="" id="{6D589808-A7AE-4F63-8C88-2C8813CA1A53}"/>
              </a:ext>
            </a:extLst>
          </p:cNvPr>
          <p:cNvSpPr>
            <a:spLocks noGrp="1"/>
          </p:cNvSpPr>
          <p:nvPr>
            <p:ph type="title"/>
          </p:nvPr>
        </p:nvSpPr>
        <p:spPr>
          <a:xfrm>
            <a:off x="822960" y="286603"/>
            <a:ext cx="7543800" cy="1450757"/>
          </a:xfrm>
        </p:spPr>
        <p:txBody>
          <a:bodyPr vert="horz" lIns="91440" tIns="45720" rIns="91440" bIns="45720" rtlCol="0" anchor="b">
            <a:normAutofit/>
          </a:bodyPr>
          <a:lstStyle/>
          <a:p>
            <a:r>
              <a:rPr lang="en-US" dirty="0">
                <a:effectLst/>
              </a:rPr>
              <a:t>Food and Food Packaging Transmission of SARS-CoV-2 </a:t>
            </a:r>
            <a:endParaRPr lang="en-US" dirty="0"/>
          </a:p>
        </p:txBody>
      </p:sp>
      <p:sp>
        <p:nvSpPr>
          <p:cNvPr id="9" name="Content Placeholder 8">
            <a:extLst>
              <a:ext uri="{FF2B5EF4-FFF2-40B4-BE49-F238E27FC236}">
                <a16:creationId xmlns:a16="http://schemas.microsoft.com/office/drawing/2014/main" xmlns="" id="{BF45CABA-E58A-4EC1-B741-ED8D65267550}"/>
              </a:ext>
            </a:extLst>
          </p:cNvPr>
          <p:cNvSpPr>
            <a:spLocks noGrp="1"/>
          </p:cNvSpPr>
          <p:nvPr>
            <p:ph idx="1"/>
          </p:nvPr>
        </p:nvSpPr>
        <p:spPr>
          <a:xfrm>
            <a:off x="822959" y="1845734"/>
            <a:ext cx="4841240" cy="4023360"/>
          </a:xfrm>
        </p:spPr>
        <p:txBody>
          <a:bodyPr vert="horz" lIns="0" tIns="45720" rIns="0" bIns="45720" rtlCol="0">
            <a:normAutofit/>
          </a:bodyPr>
          <a:lstStyle/>
          <a:p>
            <a:pPr>
              <a:buFont typeface="Wingdings" panose="05000000000000000000" pitchFamily="2" charset="2"/>
              <a:buChar char="v"/>
            </a:pPr>
            <a:r>
              <a:rPr lang="en-US" sz="2800" dirty="0"/>
              <a:t>NO cases reported of COVID-19 contracted from food or food packaging</a:t>
            </a:r>
          </a:p>
          <a:p>
            <a:pPr>
              <a:buFont typeface="Wingdings" panose="05000000000000000000" pitchFamily="2" charset="2"/>
              <a:buChar char="v"/>
            </a:pPr>
            <a:endParaRPr lang="en-US" sz="2800" dirty="0"/>
          </a:p>
          <a:p>
            <a:pPr>
              <a:buFont typeface="Wingdings" panose="05000000000000000000" pitchFamily="2" charset="2"/>
              <a:buChar char="v"/>
            </a:pPr>
            <a:r>
              <a:rPr lang="en-US" sz="2800" dirty="0"/>
              <a:t>Transmission at food operations has been due to person to person transmission</a:t>
            </a:r>
          </a:p>
        </p:txBody>
      </p:sp>
      <p:pic>
        <p:nvPicPr>
          <p:cNvPr id="5" name="Content Placeholder 4" descr="Text&#10;&#10;Description automatically generated">
            <a:extLst>
              <a:ext uri="{FF2B5EF4-FFF2-40B4-BE49-F238E27FC236}">
                <a16:creationId xmlns:a16="http://schemas.microsoft.com/office/drawing/2014/main" xmlns="" id="{06A8BA67-61DA-446D-B70E-3B6F8771CA3C}"/>
              </a:ext>
            </a:extLst>
          </p:cNvPr>
          <p:cNvPicPr>
            <a:picLocks noChangeAspect="1"/>
          </p:cNvPicPr>
          <p:nvPr/>
        </p:nvPicPr>
        <p:blipFill>
          <a:blip r:embed="rId3"/>
          <a:stretch>
            <a:fillRect/>
          </a:stretch>
        </p:blipFill>
        <p:spPr>
          <a:xfrm>
            <a:off x="5846092" y="2042418"/>
            <a:ext cx="2773163" cy="2773163"/>
          </a:xfrm>
          <a:prstGeom prst="rect">
            <a:avLst/>
          </a:prstGeom>
        </p:spPr>
      </p:pic>
      <p:sp>
        <p:nvSpPr>
          <p:cNvPr id="2" name="Slide Number Placeholder 1">
            <a:extLst>
              <a:ext uri="{FF2B5EF4-FFF2-40B4-BE49-F238E27FC236}">
                <a16:creationId xmlns:a16="http://schemas.microsoft.com/office/drawing/2014/main" xmlns="" id="{D3B679F2-06F2-4DB2-8E00-65AFFF1B4117}"/>
              </a:ext>
            </a:extLst>
          </p:cNvPr>
          <p:cNvSpPr>
            <a:spLocks noGrp="1"/>
          </p:cNvSpPr>
          <p:nvPr>
            <p:ph type="sldNum" sz="quarter" idx="12"/>
          </p:nvPr>
        </p:nvSpPr>
        <p:spPr>
          <a:xfrm>
            <a:off x="7425344" y="6459786"/>
            <a:ext cx="984019" cy="365125"/>
          </a:xfrm>
        </p:spPr>
        <p:txBody>
          <a:bodyPr/>
          <a:lstStyle/>
          <a:p>
            <a:fld id="{629637A9-119A-49DA-BD12-AAC58B377D80}" type="slidenum">
              <a:rPr lang="en-US" smtClean="0"/>
              <a:t>11</a:t>
            </a:fld>
            <a:endParaRPr lang="en-US" dirty="0"/>
          </a:p>
        </p:txBody>
      </p:sp>
      <p:sp>
        <p:nvSpPr>
          <p:cNvPr id="4" name="TextBox 3">
            <a:extLst>
              <a:ext uri="{FF2B5EF4-FFF2-40B4-BE49-F238E27FC236}">
                <a16:creationId xmlns:a16="http://schemas.microsoft.com/office/drawing/2014/main" xmlns="" id="{B3DB74AE-B57F-4AF9-A013-B64DFBCF64B4}"/>
              </a:ext>
            </a:extLst>
          </p:cNvPr>
          <p:cNvSpPr txBox="1"/>
          <p:nvPr/>
        </p:nvSpPr>
        <p:spPr>
          <a:xfrm>
            <a:off x="6038762" y="5003804"/>
            <a:ext cx="2773163" cy="553998"/>
          </a:xfrm>
          <a:prstGeom prst="rect">
            <a:avLst/>
          </a:prstGeom>
          <a:noFill/>
        </p:spPr>
        <p:txBody>
          <a:bodyPr wrap="square" rtlCol="0">
            <a:spAutoFit/>
          </a:bodyPr>
          <a:lstStyle/>
          <a:p>
            <a:r>
              <a:rPr lang="en-US" sz="1000" dirty="0"/>
              <a:t>https://foodsafety.ces.ncsu.edu/wp-content/uploads/2020/04/Produce-COVID-Food-Safety_Social-Media.png</a:t>
            </a:r>
          </a:p>
        </p:txBody>
      </p:sp>
      <p:sp>
        <p:nvSpPr>
          <p:cNvPr id="6" name="Footer Placeholder 5">
            <a:extLst>
              <a:ext uri="{FF2B5EF4-FFF2-40B4-BE49-F238E27FC236}">
                <a16:creationId xmlns:a16="http://schemas.microsoft.com/office/drawing/2014/main" xmlns="" id="{B24C16C4-F60B-45A8-AA82-F79EDDF60AC2}"/>
              </a:ext>
            </a:extLst>
          </p:cNvPr>
          <p:cNvSpPr>
            <a:spLocks noGrp="1"/>
          </p:cNvSpPr>
          <p:nvPr>
            <p:ph type="ftr" sz="quarter" idx="11"/>
          </p:nvPr>
        </p:nvSpPr>
        <p:spPr/>
        <p:txBody>
          <a:bodyPr/>
          <a:lstStyle/>
          <a:p>
            <a:r>
              <a:rPr lang="en-US" dirty="0">
                <a:ea typeface="Calibri" panose="020F0502020204030204" pitchFamily="34" charset="0"/>
                <a:cs typeface="Times New Roman" panose="02020603050405020304" pitchFamily="18" charset="0"/>
              </a:rPr>
              <a:t>Produce Safety during COVID-19 </a:t>
            </a:r>
            <a:endParaRPr lang="en-US" dirty="0"/>
          </a:p>
        </p:txBody>
      </p:sp>
    </p:spTree>
    <p:extLst>
      <p:ext uri="{BB962C8B-B14F-4D97-AF65-F5344CB8AC3E}">
        <p14:creationId xmlns:p14="http://schemas.microsoft.com/office/powerpoint/2010/main" val="1419200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A21AC05-FCE9-46BD-A9D5-94D4852D37AF}"/>
              </a:ext>
            </a:extLst>
          </p:cNvPr>
          <p:cNvSpPr>
            <a:spLocks noGrp="1"/>
          </p:cNvSpPr>
          <p:nvPr>
            <p:ph type="title"/>
          </p:nvPr>
        </p:nvSpPr>
        <p:spPr/>
        <p:txBody>
          <a:bodyPr/>
          <a:lstStyle/>
          <a:p>
            <a:r>
              <a:rPr lang="en-US" b="1" dirty="0"/>
              <a:t>SARS-CoV-2 vs Other Human Pathogens in Food Safety</a:t>
            </a:r>
          </a:p>
        </p:txBody>
      </p:sp>
      <p:sp>
        <p:nvSpPr>
          <p:cNvPr id="3" name="Content Placeholder 2">
            <a:extLst>
              <a:ext uri="{FF2B5EF4-FFF2-40B4-BE49-F238E27FC236}">
                <a16:creationId xmlns:a16="http://schemas.microsoft.com/office/drawing/2014/main" xmlns="" id="{6E534672-C6D9-4D66-AE27-76C55170A302}"/>
              </a:ext>
            </a:extLst>
          </p:cNvPr>
          <p:cNvSpPr>
            <a:spLocks noGrp="1"/>
          </p:cNvSpPr>
          <p:nvPr>
            <p:ph sz="half" idx="1"/>
          </p:nvPr>
        </p:nvSpPr>
        <p:spPr>
          <a:xfrm>
            <a:off x="822959" y="1845734"/>
            <a:ext cx="3353929" cy="4023360"/>
          </a:xfrm>
        </p:spPr>
        <p:txBody>
          <a:bodyPr>
            <a:normAutofit fontScale="92500"/>
          </a:bodyPr>
          <a:lstStyle/>
          <a:p>
            <a:pPr>
              <a:buFont typeface="Symbol" panose="05050102010706020507" pitchFamily="18" charset="2"/>
              <a:buChar char=""/>
            </a:pPr>
            <a:r>
              <a:rPr lang="en-US" sz="2400" dirty="0"/>
              <a:t>Other human pathogens in food safety are transmitted via the fecal-oral route</a:t>
            </a:r>
          </a:p>
          <a:p>
            <a:pPr>
              <a:buFont typeface="Symbol" panose="05050102010706020507" pitchFamily="18" charset="2"/>
              <a:buChar char=""/>
            </a:pPr>
            <a:r>
              <a:rPr lang="en-US" sz="2400" dirty="0"/>
              <a:t>Instead, SARS-CoV-2 is spread thru respiratory droplets</a:t>
            </a:r>
          </a:p>
          <a:p>
            <a:pPr>
              <a:buFont typeface="Symbol" panose="05050102010706020507" pitchFamily="18" charset="2"/>
              <a:buChar char=""/>
            </a:pPr>
            <a:r>
              <a:rPr lang="en-US" sz="2400" dirty="0"/>
              <a:t>This means we will need to use different strategies to address SARS-CoV-2 spread and how to deal with people who are sick with COVID-19.</a:t>
            </a:r>
          </a:p>
        </p:txBody>
      </p:sp>
      <p:pic>
        <p:nvPicPr>
          <p:cNvPr id="7" name="Content Placeholder 6" descr="Diagram&#10;&#10;Description automatically generated">
            <a:extLst>
              <a:ext uri="{FF2B5EF4-FFF2-40B4-BE49-F238E27FC236}">
                <a16:creationId xmlns:a16="http://schemas.microsoft.com/office/drawing/2014/main" xmlns="" id="{DEE1DBF8-FD2B-45D1-A521-3E90EABFCCA1}"/>
              </a:ext>
            </a:extLst>
          </p:cNvPr>
          <p:cNvPicPr>
            <a:picLocks noGrp="1" noChangeAspect="1"/>
          </p:cNvPicPr>
          <p:nvPr>
            <p:ph sz="half" idx="2"/>
          </p:nvPr>
        </p:nvPicPr>
        <p:blipFill>
          <a:blip r:embed="rId3"/>
          <a:stretch>
            <a:fillRect/>
          </a:stretch>
        </p:blipFill>
        <p:spPr>
          <a:xfrm>
            <a:off x="4096592" y="2133601"/>
            <a:ext cx="4739868" cy="2828694"/>
          </a:xfrm>
        </p:spPr>
      </p:pic>
      <p:sp>
        <p:nvSpPr>
          <p:cNvPr id="8" name="TextBox 7">
            <a:extLst>
              <a:ext uri="{FF2B5EF4-FFF2-40B4-BE49-F238E27FC236}">
                <a16:creationId xmlns:a16="http://schemas.microsoft.com/office/drawing/2014/main" xmlns="" id="{4A19E7B2-AFE8-4907-B916-253BD53EABD6}"/>
              </a:ext>
            </a:extLst>
          </p:cNvPr>
          <p:cNvSpPr txBox="1"/>
          <p:nvPr/>
        </p:nvSpPr>
        <p:spPr>
          <a:xfrm>
            <a:off x="6441253" y="4962295"/>
            <a:ext cx="2395207" cy="307777"/>
          </a:xfrm>
          <a:prstGeom prst="rect">
            <a:avLst/>
          </a:prstGeom>
          <a:noFill/>
        </p:spPr>
        <p:txBody>
          <a:bodyPr wrap="none" rtlCol="0">
            <a:spAutoFit/>
          </a:bodyPr>
          <a:lstStyle/>
          <a:p>
            <a:r>
              <a:rPr lang="en-US" sz="1400" b="0" i="0" dirty="0">
                <a:effectLst/>
              </a:rPr>
              <a:t>DOI:</a:t>
            </a:r>
            <a:r>
              <a:rPr lang="en-US" sz="1400" b="0" i="0" dirty="0">
                <a:solidFill>
                  <a:srgbClr val="777777"/>
                </a:solidFill>
                <a:effectLst/>
              </a:rPr>
              <a:t> </a:t>
            </a:r>
            <a:r>
              <a:rPr lang="en-US" sz="1400" b="0" i="0" u="none" strike="noStrike" dirty="0">
                <a:effectLst/>
                <a:hlinkClick r:id="rId4">
                  <a:extLst>
                    <a:ext uri="{A12FA001-AC4F-418D-AE19-62706E023703}">
                      <ahyp:hlinkClr xmlns:ahyp="http://schemas.microsoft.com/office/drawing/2018/hyperlinkcolor" xmlns="" val="tx"/>
                    </a:ext>
                  </a:extLst>
                </a:hlinkClick>
              </a:rPr>
              <a:t>10.7717/peerj.9914/fig-1</a:t>
            </a:r>
            <a:endParaRPr lang="en-US" sz="1400" dirty="0"/>
          </a:p>
        </p:txBody>
      </p:sp>
      <p:sp>
        <p:nvSpPr>
          <p:cNvPr id="9" name="Slide Number Placeholder 8">
            <a:extLst>
              <a:ext uri="{FF2B5EF4-FFF2-40B4-BE49-F238E27FC236}">
                <a16:creationId xmlns:a16="http://schemas.microsoft.com/office/drawing/2014/main" xmlns="" id="{16F476D3-9258-41BB-946A-0559C5F65CBF}"/>
              </a:ext>
            </a:extLst>
          </p:cNvPr>
          <p:cNvSpPr>
            <a:spLocks noGrp="1"/>
          </p:cNvSpPr>
          <p:nvPr>
            <p:ph type="sldNum" sz="quarter" idx="12"/>
          </p:nvPr>
        </p:nvSpPr>
        <p:spPr/>
        <p:txBody>
          <a:bodyPr/>
          <a:lstStyle/>
          <a:p>
            <a:fld id="{4FAB73BC-B049-4115-A692-8D63A059BFB8}" type="slidenum">
              <a:rPr lang="en-US" smtClean="0"/>
              <a:t>12</a:t>
            </a:fld>
            <a:endParaRPr lang="en-US" dirty="0"/>
          </a:p>
        </p:txBody>
      </p:sp>
      <p:sp>
        <p:nvSpPr>
          <p:cNvPr id="2" name="Footer Placeholder 1">
            <a:extLst>
              <a:ext uri="{FF2B5EF4-FFF2-40B4-BE49-F238E27FC236}">
                <a16:creationId xmlns:a16="http://schemas.microsoft.com/office/drawing/2014/main" xmlns="" id="{BF740FA7-C7B0-43C1-87DE-0AECAF89391D}"/>
              </a:ext>
            </a:extLst>
          </p:cNvPr>
          <p:cNvSpPr>
            <a:spLocks noGrp="1"/>
          </p:cNvSpPr>
          <p:nvPr>
            <p:ph type="ftr" sz="quarter" idx="11"/>
          </p:nvPr>
        </p:nvSpPr>
        <p:spPr/>
        <p:txBody>
          <a:bodyPr/>
          <a:lstStyle/>
          <a:p>
            <a:r>
              <a:rPr lang="en-US" dirty="0"/>
              <a:t>Produce Safety during COVID-19 </a:t>
            </a:r>
          </a:p>
        </p:txBody>
      </p:sp>
    </p:spTree>
    <p:extLst>
      <p:ext uri="{BB962C8B-B14F-4D97-AF65-F5344CB8AC3E}">
        <p14:creationId xmlns:p14="http://schemas.microsoft.com/office/powerpoint/2010/main" val="2382418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6EF03130-769E-47E5-9DE8-FF56E9C2A4D7}"/>
              </a:ext>
            </a:extLst>
          </p:cNvPr>
          <p:cNvGraphicFramePr/>
          <p:nvPr>
            <p:extLst>
              <p:ext uri="{D42A27DB-BD31-4B8C-83A1-F6EECF244321}">
                <p14:modId xmlns:p14="http://schemas.microsoft.com/office/powerpoint/2010/main" val="2927570296"/>
              </p:ext>
            </p:extLst>
          </p:nvPr>
        </p:nvGraphicFramePr>
        <p:xfrm>
          <a:off x="1926886" y="2127780"/>
          <a:ext cx="4891603" cy="3771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xmlns="" id="{1296081B-AB09-40D7-8289-80EA0F1AF945}"/>
              </a:ext>
            </a:extLst>
          </p:cNvPr>
          <p:cNvSpPr>
            <a:spLocks noGrp="1"/>
          </p:cNvSpPr>
          <p:nvPr>
            <p:ph type="title"/>
          </p:nvPr>
        </p:nvSpPr>
        <p:spPr/>
        <p:txBody>
          <a:bodyPr>
            <a:normAutofit/>
          </a:bodyPr>
          <a:lstStyle/>
          <a:p>
            <a:r>
              <a:rPr lang="en-US" b="1" dirty="0">
                <a:latin typeface="Calibri" panose="020F0502020204030204" pitchFamily="34" charset="0"/>
                <a:cs typeface="Calibri" panose="020F0502020204030204" pitchFamily="34" charset="0"/>
              </a:rPr>
              <a:t>Steps Towards Produce Safety</a:t>
            </a:r>
          </a:p>
        </p:txBody>
      </p:sp>
      <p:sp>
        <p:nvSpPr>
          <p:cNvPr id="2" name="Slide Number Placeholder 1">
            <a:extLst>
              <a:ext uri="{FF2B5EF4-FFF2-40B4-BE49-F238E27FC236}">
                <a16:creationId xmlns:a16="http://schemas.microsoft.com/office/drawing/2014/main" xmlns="" id="{D19421B6-2A99-41E7-ADFA-8A38741DB920}"/>
              </a:ext>
            </a:extLst>
          </p:cNvPr>
          <p:cNvSpPr>
            <a:spLocks noGrp="1"/>
          </p:cNvSpPr>
          <p:nvPr>
            <p:ph type="sldNum" sz="quarter" idx="12"/>
          </p:nvPr>
        </p:nvSpPr>
        <p:spPr/>
        <p:txBody>
          <a:bodyPr/>
          <a:lstStyle/>
          <a:p>
            <a:fld id="{4FAB73BC-B049-4115-A692-8D63A059BFB8}" type="slidenum">
              <a:rPr lang="en-US" smtClean="0"/>
              <a:t>13</a:t>
            </a:fld>
            <a:endParaRPr lang="en-US" dirty="0"/>
          </a:p>
        </p:txBody>
      </p:sp>
      <p:sp>
        <p:nvSpPr>
          <p:cNvPr id="3" name="TextBox 2">
            <a:extLst>
              <a:ext uri="{FF2B5EF4-FFF2-40B4-BE49-F238E27FC236}">
                <a16:creationId xmlns:a16="http://schemas.microsoft.com/office/drawing/2014/main" xmlns="" id="{D8B1D4DD-AA3C-4D1F-9414-3D8E184CD38C}"/>
              </a:ext>
            </a:extLst>
          </p:cNvPr>
          <p:cNvSpPr txBox="1"/>
          <p:nvPr/>
        </p:nvSpPr>
        <p:spPr>
          <a:xfrm>
            <a:off x="4450010" y="5698396"/>
            <a:ext cx="2767104" cy="276999"/>
          </a:xfrm>
          <a:prstGeom prst="rect">
            <a:avLst/>
          </a:prstGeom>
          <a:noFill/>
        </p:spPr>
        <p:txBody>
          <a:bodyPr wrap="none" rtlCol="0">
            <a:spAutoFit/>
          </a:bodyPr>
          <a:lstStyle/>
          <a:p>
            <a:r>
              <a:rPr lang="en-US" sz="1200" dirty="0"/>
              <a:t>https://producesafetyalliance.cornell.edu</a:t>
            </a:r>
          </a:p>
        </p:txBody>
      </p:sp>
      <p:sp>
        <p:nvSpPr>
          <p:cNvPr id="6" name="Footer Placeholder 5">
            <a:extLst>
              <a:ext uri="{FF2B5EF4-FFF2-40B4-BE49-F238E27FC236}">
                <a16:creationId xmlns:a16="http://schemas.microsoft.com/office/drawing/2014/main" xmlns="" id="{056A3C64-C068-469B-978A-86CE0BB5CB2A}"/>
              </a:ext>
            </a:extLst>
          </p:cNvPr>
          <p:cNvSpPr>
            <a:spLocks noGrp="1"/>
          </p:cNvSpPr>
          <p:nvPr>
            <p:ph type="ftr" sz="quarter" idx="11"/>
          </p:nvPr>
        </p:nvSpPr>
        <p:spPr/>
        <p:txBody>
          <a:bodyPr/>
          <a:lstStyle/>
          <a:p>
            <a:r>
              <a:rPr lang="en-US" dirty="0"/>
              <a:t>Produce Safety during COVID-19 </a:t>
            </a:r>
          </a:p>
        </p:txBody>
      </p:sp>
    </p:spTree>
    <p:extLst>
      <p:ext uri="{BB962C8B-B14F-4D97-AF65-F5344CB8AC3E}">
        <p14:creationId xmlns:p14="http://schemas.microsoft.com/office/powerpoint/2010/main" val="91544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7258E-4A2F-4EA7-B22E-9F1C9AC59073}"/>
              </a:ext>
            </a:extLst>
          </p:cNvPr>
          <p:cNvSpPr>
            <a:spLocks noGrp="1"/>
          </p:cNvSpPr>
          <p:nvPr>
            <p:ph type="title"/>
          </p:nvPr>
        </p:nvSpPr>
        <p:spPr>
          <a:xfrm>
            <a:off x="822960" y="286604"/>
            <a:ext cx="7543800" cy="1367629"/>
          </a:xfrm>
        </p:spPr>
        <p:txBody>
          <a:bodyPr>
            <a:normAutofit fontScale="90000"/>
          </a:bodyPr>
          <a:lstStyle/>
          <a:p>
            <a:r>
              <a:rPr lang="en-US" b="1" dirty="0">
                <a:latin typeface="+mn-lt"/>
              </a:rPr>
              <a:t>Implementing Practices to Reduce Risks from SARS-CoV-2</a:t>
            </a:r>
          </a:p>
        </p:txBody>
      </p:sp>
      <p:sp>
        <p:nvSpPr>
          <p:cNvPr id="3" name="Slide Number Placeholder 2">
            <a:extLst>
              <a:ext uri="{FF2B5EF4-FFF2-40B4-BE49-F238E27FC236}">
                <a16:creationId xmlns:a16="http://schemas.microsoft.com/office/drawing/2014/main" xmlns="" id="{4EFAC88B-E166-4A39-96AB-57BD95135E62}"/>
              </a:ext>
            </a:extLst>
          </p:cNvPr>
          <p:cNvSpPr>
            <a:spLocks noGrp="1"/>
          </p:cNvSpPr>
          <p:nvPr>
            <p:ph type="sldNum" sz="quarter" idx="12"/>
          </p:nvPr>
        </p:nvSpPr>
        <p:spPr>
          <a:xfrm>
            <a:off x="7425344" y="6459786"/>
            <a:ext cx="984019" cy="365125"/>
          </a:xfrm>
        </p:spPr>
        <p:txBody>
          <a:bodyPr/>
          <a:lstStyle/>
          <a:p>
            <a:fld id="{629637A9-119A-49DA-BD12-AAC58B377D80}" type="slidenum">
              <a:rPr lang="en-US" smtClean="0"/>
              <a:t>14</a:t>
            </a:fld>
            <a:endParaRPr lang="en-US" dirty="0"/>
          </a:p>
        </p:txBody>
      </p:sp>
      <p:pic>
        <p:nvPicPr>
          <p:cNvPr id="5" name="Picture 4">
            <a:extLst>
              <a:ext uri="{FF2B5EF4-FFF2-40B4-BE49-F238E27FC236}">
                <a16:creationId xmlns:a16="http://schemas.microsoft.com/office/drawing/2014/main" xmlns="" id="{BEDADE4C-93B7-4885-82DE-A6ACA357785B}"/>
              </a:ext>
            </a:extLst>
          </p:cNvPr>
          <p:cNvPicPr>
            <a:picLocks noChangeAspect="1"/>
          </p:cNvPicPr>
          <p:nvPr/>
        </p:nvPicPr>
        <p:blipFill>
          <a:blip r:embed="rId3"/>
          <a:srcRect/>
          <a:stretch/>
        </p:blipFill>
        <p:spPr>
          <a:xfrm>
            <a:off x="1312627" y="1817511"/>
            <a:ext cx="6877960" cy="4529236"/>
          </a:xfrm>
          <a:prstGeom prst="rect">
            <a:avLst/>
          </a:prstGeom>
        </p:spPr>
      </p:pic>
      <p:sp>
        <p:nvSpPr>
          <p:cNvPr id="4" name="Footer Placeholder 3">
            <a:extLst>
              <a:ext uri="{FF2B5EF4-FFF2-40B4-BE49-F238E27FC236}">
                <a16:creationId xmlns:a16="http://schemas.microsoft.com/office/drawing/2014/main" xmlns="" id="{481B1772-F65E-4AE2-8313-978063DF7593}"/>
              </a:ext>
            </a:extLst>
          </p:cNvPr>
          <p:cNvSpPr>
            <a:spLocks noGrp="1"/>
          </p:cNvSpPr>
          <p:nvPr>
            <p:ph type="ftr" sz="quarter" idx="11"/>
          </p:nvPr>
        </p:nvSpPr>
        <p:spPr/>
        <p:txBody>
          <a:bodyPr/>
          <a:lstStyle/>
          <a:p>
            <a:r>
              <a:rPr lang="en-US" dirty="0">
                <a:ea typeface="Calibri" panose="020F0502020204030204" pitchFamily="34" charset="0"/>
                <a:cs typeface="Times New Roman" panose="02020603050405020304" pitchFamily="18" charset="0"/>
              </a:rPr>
              <a:t>Produce Safety during COVID-19 </a:t>
            </a:r>
            <a:endParaRPr lang="en-US" dirty="0"/>
          </a:p>
        </p:txBody>
      </p:sp>
    </p:spTree>
    <p:extLst>
      <p:ext uri="{BB962C8B-B14F-4D97-AF65-F5344CB8AC3E}">
        <p14:creationId xmlns:p14="http://schemas.microsoft.com/office/powerpoint/2010/main" val="71042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38247643-37AB-47DE-B7BD-7A64FEB13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xmlns="" id="{AEBC3119-F8E7-4266-91B8-7A1E808B48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xmlns="" id="{57D15890-6502-4FAA-AB03-AFAC88EE29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xmlns="" id="{311973C2-EB8B-452A-A698-4A252FD3A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6" name="Rectangle 35">
            <a:extLst>
              <a:ext uri="{FF2B5EF4-FFF2-40B4-BE49-F238E27FC236}">
                <a16:creationId xmlns:a16="http://schemas.microsoft.com/office/drawing/2014/main" xmlns="" id="{10162E77-11AD-44A7-84EC-40C59EEFB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39C8A800-4F97-43B6-8127-34FBA5E2E365}"/>
              </a:ext>
            </a:extLst>
          </p:cNvPr>
          <p:cNvSpPr>
            <a:spLocks noGrp="1"/>
          </p:cNvSpPr>
          <p:nvPr>
            <p:ph type="title"/>
          </p:nvPr>
        </p:nvSpPr>
        <p:spPr>
          <a:xfrm>
            <a:off x="3886200" y="634946"/>
            <a:ext cx="4776107" cy="1450757"/>
          </a:xfrm>
        </p:spPr>
        <p:txBody>
          <a:bodyPr vert="horz" lIns="91440" tIns="45720" rIns="91440" bIns="45720" rtlCol="0" anchor="b">
            <a:normAutofit/>
          </a:bodyPr>
          <a:lstStyle/>
          <a:p>
            <a:r>
              <a:rPr lang="en-US" b="1" dirty="0"/>
              <a:t>Summary</a:t>
            </a:r>
          </a:p>
        </p:txBody>
      </p:sp>
      <p:pic>
        <p:nvPicPr>
          <p:cNvPr id="23" name="Content Placeholder 4" descr="A picture containing tree, outdoor&#10;&#10;Description automatically generated">
            <a:extLst>
              <a:ext uri="{FF2B5EF4-FFF2-40B4-BE49-F238E27FC236}">
                <a16:creationId xmlns:a16="http://schemas.microsoft.com/office/drawing/2014/main" xmlns="" id="{12F7AB02-997E-43ED-9974-5070071606AF}"/>
              </a:ext>
            </a:extLst>
          </p:cNvPr>
          <p:cNvPicPr>
            <a:picLocks noChangeAspect="1"/>
          </p:cNvPicPr>
          <p:nvPr/>
        </p:nvPicPr>
        <p:blipFill rotWithShape="1">
          <a:blip r:embed="rId3"/>
          <a:srcRect t="9671" r="-2" b="-2"/>
          <a:stretch/>
        </p:blipFill>
        <p:spPr>
          <a:xfrm rot="5400000">
            <a:off x="-1689702" y="1677574"/>
            <a:ext cx="6870127" cy="3490722"/>
          </a:xfrm>
          <a:prstGeom prst="rect">
            <a:avLst/>
          </a:prstGeom>
        </p:spPr>
      </p:pic>
      <p:cxnSp>
        <p:nvCxnSpPr>
          <p:cNvPr id="38" name="Straight Connector 37">
            <a:extLst>
              <a:ext uri="{FF2B5EF4-FFF2-40B4-BE49-F238E27FC236}">
                <a16:creationId xmlns:a16="http://schemas.microsoft.com/office/drawing/2014/main" xmlns="" id="{5AB158E9-1B40-4CD6-95F0-95CA11DF7B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D8A830BC-217A-4146-B641-47E1E692AAEB}"/>
              </a:ext>
            </a:extLst>
          </p:cNvPr>
          <p:cNvSpPr>
            <a:spLocks noGrp="1"/>
          </p:cNvSpPr>
          <p:nvPr>
            <p:ph idx="1"/>
          </p:nvPr>
        </p:nvSpPr>
        <p:spPr>
          <a:xfrm>
            <a:off x="3886200" y="2198914"/>
            <a:ext cx="4776107" cy="3670180"/>
          </a:xfrm>
        </p:spPr>
        <p:txBody>
          <a:bodyPr vert="horz" lIns="0" tIns="45720" rIns="0" bIns="45720" rtlCol="0">
            <a:normAutofit/>
          </a:bodyPr>
          <a:lstStyle/>
          <a:p>
            <a:pPr marR="0" lvl="0">
              <a:spcBef>
                <a:spcPts val="0"/>
              </a:spcBef>
              <a:spcAft>
                <a:spcPts val="800"/>
              </a:spcAft>
              <a:buFont typeface="Symbol" panose="05050102010706020507" pitchFamily="18" charset="2"/>
              <a:buChar char=""/>
              <a:tabLst>
                <a:tab pos="457200" algn="l"/>
              </a:tabLst>
            </a:pPr>
            <a:r>
              <a:rPr lang="en-US" sz="2200" dirty="0">
                <a:effectLst/>
              </a:rPr>
              <a:t>SARS-CoV-2 is primarily transmitted person to person</a:t>
            </a:r>
          </a:p>
          <a:p>
            <a:pPr marR="0" lvl="0">
              <a:spcBef>
                <a:spcPts val="0"/>
              </a:spcBef>
              <a:spcAft>
                <a:spcPts val="800"/>
              </a:spcAft>
              <a:buFont typeface="Symbol" panose="05050102010706020507" pitchFamily="18" charset="2"/>
              <a:buChar char=""/>
              <a:tabLst>
                <a:tab pos="457200" algn="l"/>
              </a:tabLst>
            </a:pPr>
            <a:r>
              <a:rPr lang="en-US" sz="2200" dirty="0">
                <a:effectLst/>
              </a:rPr>
              <a:t>NO report worldwide of a person getting COVID-19 from food or food packaging</a:t>
            </a:r>
          </a:p>
          <a:p>
            <a:pPr marR="0" lvl="0">
              <a:spcBef>
                <a:spcPts val="0"/>
              </a:spcBef>
              <a:spcAft>
                <a:spcPts val="800"/>
              </a:spcAft>
              <a:buFont typeface="Symbol" panose="05050102010706020507" pitchFamily="18" charset="2"/>
              <a:buChar char=""/>
              <a:tabLst>
                <a:tab pos="457200" algn="l"/>
              </a:tabLst>
            </a:pPr>
            <a:r>
              <a:rPr lang="en-US" sz="2200" dirty="0">
                <a:effectLst/>
              </a:rPr>
              <a:t>Safety impacts the farm, staff, customers, vendors, etc.</a:t>
            </a:r>
          </a:p>
          <a:p>
            <a:pPr marR="0" lvl="0">
              <a:spcBef>
                <a:spcPts val="0"/>
              </a:spcBef>
              <a:spcAft>
                <a:spcPts val="800"/>
              </a:spcAft>
              <a:buFont typeface="Symbol" panose="05050102010706020507" pitchFamily="18" charset="2"/>
              <a:buChar char=""/>
              <a:tabLst>
                <a:tab pos="457200" algn="l"/>
              </a:tabLst>
            </a:pPr>
            <a:r>
              <a:rPr lang="en-US" sz="2200" dirty="0">
                <a:effectLst/>
              </a:rPr>
              <a:t>Produce safety success depends on your commitment to implementing risk reduction strategies for the pandemic as well as food safety</a:t>
            </a:r>
          </a:p>
          <a:p>
            <a:pPr>
              <a:buFont typeface="Calibri" panose="020F0502020204030204" pitchFamily="34" charset="0"/>
              <a:buChar char=""/>
            </a:pPr>
            <a:endParaRPr lang="en-US" sz="2200" dirty="0"/>
          </a:p>
        </p:txBody>
      </p:sp>
      <p:sp>
        <p:nvSpPr>
          <p:cNvPr id="4" name="Slide Number Placeholder 3">
            <a:extLst>
              <a:ext uri="{FF2B5EF4-FFF2-40B4-BE49-F238E27FC236}">
                <a16:creationId xmlns:a16="http://schemas.microsoft.com/office/drawing/2014/main" xmlns="" id="{689FB7BD-7540-4D46-BF80-CD9B929D5159}"/>
              </a:ext>
            </a:extLst>
          </p:cNvPr>
          <p:cNvSpPr>
            <a:spLocks noGrp="1"/>
          </p:cNvSpPr>
          <p:nvPr>
            <p:ph type="sldNum" sz="quarter" idx="12"/>
          </p:nvPr>
        </p:nvSpPr>
        <p:spPr>
          <a:xfrm>
            <a:off x="7425344" y="6459786"/>
            <a:ext cx="984019" cy="365125"/>
          </a:xfrm>
        </p:spPr>
        <p:txBody>
          <a:bodyPr/>
          <a:lstStyle/>
          <a:p>
            <a:fld id="{629637A9-119A-49DA-BD12-AAC58B377D80}" type="slidenum">
              <a:rPr lang="en-US" smtClean="0"/>
              <a:t>15</a:t>
            </a:fld>
            <a:endParaRPr lang="en-US" dirty="0"/>
          </a:p>
        </p:txBody>
      </p:sp>
      <p:sp>
        <p:nvSpPr>
          <p:cNvPr id="5" name="Footer Placeholder 4">
            <a:extLst>
              <a:ext uri="{FF2B5EF4-FFF2-40B4-BE49-F238E27FC236}">
                <a16:creationId xmlns:a16="http://schemas.microsoft.com/office/drawing/2014/main" xmlns="" id="{D86F434B-8577-4CFF-BE20-DB9F7566A5A4}"/>
              </a:ext>
            </a:extLst>
          </p:cNvPr>
          <p:cNvSpPr>
            <a:spLocks noGrp="1"/>
          </p:cNvSpPr>
          <p:nvPr>
            <p:ph type="ftr" sz="quarter" idx="11"/>
          </p:nvPr>
        </p:nvSpPr>
        <p:spPr/>
        <p:txBody>
          <a:bodyPr/>
          <a:lstStyle/>
          <a:p>
            <a:r>
              <a:rPr lang="en-US" dirty="0">
                <a:solidFill>
                  <a:schemeClr val="accent1"/>
                </a:solidFill>
                <a:ea typeface="Calibri" panose="020F0502020204030204" pitchFamily="34" charset="0"/>
                <a:cs typeface="Times New Roman" panose="02020603050405020304" pitchFamily="18" charset="0"/>
              </a:rPr>
              <a:t>Produce Safety during COVID-19 </a:t>
            </a:r>
            <a:endParaRPr lang="en-US" dirty="0">
              <a:solidFill>
                <a:schemeClr val="accent1"/>
              </a:solidFill>
            </a:endParaRPr>
          </a:p>
        </p:txBody>
      </p:sp>
    </p:spTree>
    <p:extLst>
      <p:ext uri="{BB962C8B-B14F-4D97-AF65-F5344CB8AC3E}">
        <p14:creationId xmlns:p14="http://schemas.microsoft.com/office/powerpoint/2010/main" val="2639982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9446B-5BC8-43C2-8236-A0F5BF8A8EC0}"/>
              </a:ext>
            </a:extLst>
          </p:cNvPr>
          <p:cNvSpPr>
            <a:spLocks noGrp="1"/>
          </p:cNvSpPr>
          <p:nvPr>
            <p:ph type="title"/>
          </p:nvPr>
        </p:nvSpPr>
        <p:spPr/>
        <p:txBody>
          <a:bodyPr vert="horz" lIns="91440" tIns="45720" rIns="91440" bIns="45720" rtlCol="0" anchor="b">
            <a:normAutofit/>
          </a:bodyPr>
          <a:lstStyle/>
          <a:p>
            <a:r>
              <a:rPr lang="en-US" b="1" dirty="0">
                <a:latin typeface="+mn-lt"/>
              </a:rPr>
              <a:t>Acknowledgements</a:t>
            </a:r>
          </a:p>
        </p:txBody>
      </p:sp>
      <p:pic>
        <p:nvPicPr>
          <p:cNvPr id="5" name="Content Placeholder 4" descr="Logo, company name&#10;&#10;Description automatically generated">
            <a:extLst>
              <a:ext uri="{FF2B5EF4-FFF2-40B4-BE49-F238E27FC236}">
                <a16:creationId xmlns:a16="http://schemas.microsoft.com/office/drawing/2014/main" xmlns="" id="{71B53682-4B07-4AFB-AD90-24C803CB8519}"/>
              </a:ext>
            </a:extLst>
          </p:cNvPr>
          <p:cNvPicPr>
            <a:picLocks noGrp="1" noChangeAspect="1"/>
          </p:cNvPicPr>
          <p:nvPr>
            <p:ph sz="half" idx="1"/>
          </p:nvPr>
        </p:nvPicPr>
        <p:blipFill>
          <a:blip r:embed="rId3"/>
          <a:stretch>
            <a:fillRect/>
          </a:stretch>
        </p:blipFill>
        <p:spPr>
          <a:xfrm>
            <a:off x="656955" y="1975770"/>
            <a:ext cx="3703638" cy="2752032"/>
          </a:xfrm>
          <a:prstGeom prst="rect">
            <a:avLst/>
          </a:prstGeom>
        </p:spPr>
      </p:pic>
      <p:sp>
        <p:nvSpPr>
          <p:cNvPr id="6" name="Content Placeholder 5">
            <a:extLst>
              <a:ext uri="{FF2B5EF4-FFF2-40B4-BE49-F238E27FC236}">
                <a16:creationId xmlns:a16="http://schemas.microsoft.com/office/drawing/2014/main" xmlns="" id="{2E4DB9AA-1459-411E-824E-F05A76E96AE0}"/>
              </a:ext>
            </a:extLst>
          </p:cNvPr>
          <p:cNvSpPr>
            <a:spLocks noGrp="1"/>
          </p:cNvSpPr>
          <p:nvPr>
            <p:ph sz="half" idx="2"/>
          </p:nvPr>
        </p:nvSpPr>
        <p:spPr/>
        <p:txBody>
          <a:bodyPr vert="horz" lIns="0" tIns="45720" rIns="0" bIns="45720" rtlCol="0">
            <a:normAutofit lnSpcReduction="10000"/>
          </a:bodyPr>
          <a:lstStyle/>
          <a:p>
            <a:r>
              <a:rPr lang="en-US" b="0" i="0" dirty="0">
                <a:effectLst/>
              </a:rPr>
              <a:t>This work is supported by Rapid Response to Novel Coronavirus (SARS-CoV-2) Impacts Across Food and Agricultural Systems grant no. 2021-69006-33355 from the USDA National Institute of Food and Agriculture.</a:t>
            </a:r>
          </a:p>
          <a:p>
            <a:endParaRPr lang="en-US" dirty="0"/>
          </a:p>
          <a:p>
            <a:r>
              <a:rPr lang="en-US" b="0" i="0" dirty="0">
                <a:effectLst/>
              </a:rPr>
              <a:t>Any opinions, findings, conclusions, or recommendations expressed in this publication are those of the author(s) and do not necessarily reflect the view of the U.S. Department of Agriculture.</a:t>
            </a:r>
            <a:endParaRPr lang="en-US" dirty="0"/>
          </a:p>
        </p:txBody>
      </p:sp>
      <p:pic>
        <p:nvPicPr>
          <p:cNvPr id="8" name="Picture 7">
            <a:extLst>
              <a:ext uri="{FF2B5EF4-FFF2-40B4-BE49-F238E27FC236}">
                <a16:creationId xmlns:a16="http://schemas.microsoft.com/office/drawing/2014/main" xmlns="" id="{9482F65A-5F88-4256-BFB3-08BD1D05686A}"/>
              </a:ext>
            </a:extLst>
          </p:cNvPr>
          <p:cNvPicPr>
            <a:picLocks noChangeAspect="1"/>
          </p:cNvPicPr>
          <p:nvPr/>
        </p:nvPicPr>
        <p:blipFill>
          <a:blip r:embed="rId4"/>
          <a:stretch>
            <a:fillRect/>
          </a:stretch>
        </p:blipFill>
        <p:spPr>
          <a:xfrm>
            <a:off x="1001162" y="4966211"/>
            <a:ext cx="3015223" cy="278908"/>
          </a:xfrm>
          <a:prstGeom prst="rect">
            <a:avLst/>
          </a:prstGeom>
        </p:spPr>
      </p:pic>
      <p:sp>
        <p:nvSpPr>
          <p:cNvPr id="3" name="Footer Placeholder 2">
            <a:extLst>
              <a:ext uri="{FF2B5EF4-FFF2-40B4-BE49-F238E27FC236}">
                <a16:creationId xmlns:a16="http://schemas.microsoft.com/office/drawing/2014/main" xmlns="" id="{02067EA1-DBF7-4696-A0C0-A18B79B367F7}"/>
              </a:ext>
            </a:extLst>
          </p:cNvPr>
          <p:cNvSpPr>
            <a:spLocks noGrp="1"/>
          </p:cNvSpPr>
          <p:nvPr>
            <p:ph type="ftr" sz="quarter" idx="11"/>
          </p:nvPr>
        </p:nvSpPr>
        <p:spPr/>
        <p:txBody>
          <a:bodyPr/>
          <a:lstStyle/>
          <a:p>
            <a:r>
              <a:rPr lang="en-US" dirty="0"/>
              <a:t>Produce Safety during COVID-19 </a:t>
            </a:r>
          </a:p>
        </p:txBody>
      </p:sp>
      <p:sp>
        <p:nvSpPr>
          <p:cNvPr id="4" name="Slide Number Placeholder 3">
            <a:extLst>
              <a:ext uri="{FF2B5EF4-FFF2-40B4-BE49-F238E27FC236}">
                <a16:creationId xmlns:a16="http://schemas.microsoft.com/office/drawing/2014/main" xmlns="" id="{3C848547-9F34-4A66-AA73-BE515EE6AD8C}"/>
              </a:ext>
            </a:extLst>
          </p:cNvPr>
          <p:cNvSpPr>
            <a:spLocks noGrp="1"/>
          </p:cNvSpPr>
          <p:nvPr>
            <p:ph type="sldNum" sz="quarter" idx="12"/>
          </p:nvPr>
        </p:nvSpPr>
        <p:spPr/>
        <p:txBody>
          <a:bodyPr/>
          <a:lstStyle/>
          <a:p>
            <a:fld id="{4FAB73BC-B049-4115-A692-8D63A059BFB8}" type="slidenum">
              <a:rPr lang="en-US" smtClean="0"/>
              <a:t>16</a:t>
            </a:fld>
            <a:endParaRPr lang="en-US" dirty="0"/>
          </a:p>
        </p:txBody>
      </p:sp>
    </p:spTree>
    <p:extLst>
      <p:ext uri="{BB962C8B-B14F-4D97-AF65-F5344CB8AC3E}">
        <p14:creationId xmlns:p14="http://schemas.microsoft.com/office/powerpoint/2010/main" val="1195628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DFD03B-5F0F-4525-B214-E4E4373FDD2B}"/>
              </a:ext>
            </a:extLst>
          </p:cNvPr>
          <p:cNvSpPr>
            <a:spLocks noGrp="1"/>
          </p:cNvSpPr>
          <p:nvPr>
            <p:ph type="title"/>
          </p:nvPr>
        </p:nvSpPr>
        <p:spPr>
          <a:xfrm>
            <a:off x="822960" y="286604"/>
            <a:ext cx="7543800" cy="1367629"/>
          </a:xfrm>
        </p:spPr>
        <p:txBody>
          <a:bodyPr>
            <a:normAutofit/>
          </a:bodyPr>
          <a:lstStyle/>
          <a:p>
            <a:r>
              <a:rPr lang="en-US" sz="4400" b="1" dirty="0">
                <a:effectLst/>
                <a:latin typeface="Calibri" panose="020F0502020204030204" pitchFamily="34" charset="0"/>
                <a:ea typeface="Calibri" panose="020F0502020204030204" pitchFamily="34" charset="0"/>
                <a:cs typeface="Times New Roman" panose="02020603050405020304" pitchFamily="18" charset="0"/>
              </a:rPr>
              <a:t>Learning Outcomes</a:t>
            </a:r>
            <a:endParaRPr lang="en-US" sz="4400" b="1" dirty="0"/>
          </a:p>
        </p:txBody>
      </p:sp>
      <p:sp>
        <p:nvSpPr>
          <p:cNvPr id="3" name="Content Placeholder 2">
            <a:extLst>
              <a:ext uri="{FF2B5EF4-FFF2-40B4-BE49-F238E27FC236}">
                <a16:creationId xmlns:a16="http://schemas.microsoft.com/office/drawing/2014/main" xmlns="" id="{91669623-2C6E-4895-867E-7614928414EC}"/>
              </a:ext>
            </a:extLst>
          </p:cNvPr>
          <p:cNvSpPr>
            <a:spLocks noGrp="1"/>
          </p:cNvSpPr>
          <p:nvPr>
            <p:ph idx="1"/>
          </p:nvPr>
        </p:nvSpPr>
        <p:spPr/>
        <p:txBody>
          <a:bodyPr>
            <a:normAutofit fontScale="92500"/>
          </a:bodyPr>
          <a:lstStyle/>
          <a:p>
            <a:pPr marL="342900" marR="0" lvl="0" indent="-342900">
              <a:lnSpc>
                <a:spcPct val="107000"/>
              </a:lnSpc>
              <a:spcBef>
                <a:spcPts val="0"/>
              </a:spcBef>
              <a:spcAft>
                <a:spcPts val="50"/>
              </a:spcAft>
              <a:buFont typeface="Symbol" panose="05050102010706020507" pitchFamily="18" charset="2"/>
              <a:buChar char=""/>
            </a:pPr>
            <a:r>
              <a:rPr lang="en-US" sz="2800" dirty="0">
                <a:solidFill>
                  <a:srgbClr val="000000"/>
                </a:solidFill>
                <a:effectLst/>
                <a:latin typeface="Calibri" panose="020F0502020204030204" pitchFamily="34" charset="0"/>
                <a:ea typeface="Calibri" panose="020F0502020204030204" pitchFamily="34" charset="0"/>
                <a:cs typeface="Cambria" panose="02040503050406030204" pitchFamily="18" charset="0"/>
              </a:rPr>
              <a:t>Differentiate between SARS-CoV-2 and COVID-19</a:t>
            </a:r>
          </a:p>
          <a:p>
            <a:pPr marL="342900" marR="0" lvl="0" indent="-342900">
              <a:lnSpc>
                <a:spcPct val="107000"/>
              </a:lnSpc>
              <a:spcBef>
                <a:spcPts val="0"/>
              </a:spcBef>
              <a:spcAft>
                <a:spcPts val="50"/>
              </a:spcAft>
              <a:buFont typeface="Symbol" panose="05050102010706020507" pitchFamily="18" charset="2"/>
              <a:buChar char=""/>
            </a:pPr>
            <a:r>
              <a:rPr lang="en-US" sz="2800" dirty="0">
                <a:solidFill>
                  <a:srgbClr val="000000"/>
                </a:solidFill>
                <a:effectLst/>
                <a:latin typeface="Calibri" panose="020F0502020204030204" pitchFamily="34" charset="0"/>
                <a:ea typeface="Calibri" panose="020F0502020204030204" pitchFamily="34" charset="0"/>
                <a:cs typeface="Cambria" panose="02040503050406030204" pitchFamily="18" charset="0"/>
              </a:rPr>
              <a:t>Describe common ways SARS-CoV-2 can be spread during production, harvest, postharvest, transport and at the market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50"/>
              </a:spcAft>
              <a:buFont typeface="Symbol" panose="05050102010706020507" pitchFamily="18" charset="2"/>
              <a:buChar char=""/>
            </a:pPr>
            <a:r>
              <a:rPr lang="en-US" sz="2800" dirty="0">
                <a:solidFill>
                  <a:srgbClr val="000000"/>
                </a:solidFill>
                <a:effectLst/>
                <a:latin typeface="Calibri" panose="020F0502020204030204" pitchFamily="34" charset="0"/>
                <a:ea typeface="Calibri" panose="020F0502020204030204" pitchFamily="34" charset="0"/>
                <a:cs typeface="Cambria" panose="02040503050406030204" pitchFamily="18" charset="0"/>
              </a:rPr>
              <a:t>Identify strategies to prevent and reduce risks of SARS-CoV-2 contamination along the supply chain.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800" dirty="0">
                <a:solidFill>
                  <a:srgbClr val="000000"/>
                </a:solidFill>
                <a:effectLst/>
                <a:latin typeface="Calibri" panose="020F0502020204030204" pitchFamily="34" charset="0"/>
                <a:ea typeface="Calibri" panose="020F0502020204030204" pitchFamily="34" charset="0"/>
                <a:cs typeface="Cambria" panose="02040503050406030204" pitchFamily="18" charset="0"/>
              </a:rPr>
              <a:t>Recognize the value of implementing additional SARS-CoV-2 food safety practices in your operation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xmlns="" id="{3B5A182A-4C51-4D63-A97D-A630ABC7B672}"/>
              </a:ext>
            </a:extLst>
          </p:cNvPr>
          <p:cNvSpPr>
            <a:spLocks noGrp="1"/>
          </p:cNvSpPr>
          <p:nvPr>
            <p:ph type="sldNum" sz="quarter" idx="12"/>
          </p:nvPr>
        </p:nvSpPr>
        <p:spPr>
          <a:xfrm>
            <a:off x="7425344" y="6459786"/>
            <a:ext cx="984019" cy="365125"/>
          </a:xfrm>
        </p:spPr>
        <p:txBody>
          <a:bodyPr/>
          <a:lstStyle/>
          <a:p>
            <a:fld id="{629637A9-119A-49DA-BD12-AAC58B377D80}" type="slidenum">
              <a:rPr lang="en-US" smtClean="0"/>
              <a:t>2</a:t>
            </a:fld>
            <a:endParaRPr lang="en-US" dirty="0"/>
          </a:p>
        </p:txBody>
      </p:sp>
      <p:sp>
        <p:nvSpPr>
          <p:cNvPr id="5" name="Footer Placeholder 4">
            <a:extLst>
              <a:ext uri="{FF2B5EF4-FFF2-40B4-BE49-F238E27FC236}">
                <a16:creationId xmlns:a16="http://schemas.microsoft.com/office/drawing/2014/main" xmlns="" id="{A9F76B89-C164-40BC-BC52-07D3463952D4}"/>
              </a:ext>
            </a:extLst>
          </p:cNvPr>
          <p:cNvSpPr>
            <a:spLocks noGrp="1"/>
          </p:cNvSpPr>
          <p:nvPr>
            <p:ph type="ftr" sz="quarter" idx="11"/>
          </p:nvPr>
        </p:nvSpPr>
        <p:spPr/>
        <p:txBody>
          <a:bodyPr/>
          <a:lstStyle/>
          <a:p>
            <a:r>
              <a:rPr lang="en-US" dirty="0">
                <a:ea typeface="Calibri" panose="020F0502020204030204" pitchFamily="34" charset="0"/>
                <a:cs typeface="Times New Roman" panose="02020603050405020304" pitchFamily="18" charset="0"/>
              </a:rPr>
              <a:t>Produce Safety during COVID-19 </a:t>
            </a:r>
            <a:endParaRPr lang="en-US" dirty="0"/>
          </a:p>
        </p:txBody>
      </p:sp>
    </p:spTree>
    <p:extLst>
      <p:ext uri="{BB962C8B-B14F-4D97-AF65-F5344CB8AC3E}">
        <p14:creationId xmlns:p14="http://schemas.microsoft.com/office/powerpoint/2010/main" val="1688588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E9093-D37E-47E3-89FD-07AD98FBF867}"/>
              </a:ext>
            </a:extLst>
          </p:cNvPr>
          <p:cNvSpPr>
            <a:spLocks noGrp="1"/>
          </p:cNvSpPr>
          <p:nvPr>
            <p:ph type="title"/>
          </p:nvPr>
        </p:nvSpPr>
        <p:spPr>
          <a:xfrm>
            <a:off x="822960" y="286604"/>
            <a:ext cx="7543800" cy="1367629"/>
          </a:xfrm>
        </p:spPr>
        <p:txBody>
          <a:bodyPr>
            <a:norm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SARS-CoV-2 and COVID-19 Addendum to the PSA Curriculum</a:t>
            </a:r>
            <a:endParaRPr lang="en-US" sz="3600" b="1" dirty="0"/>
          </a:p>
        </p:txBody>
      </p:sp>
      <p:sp>
        <p:nvSpPr>
          <p:cNvPr id="3" name="Content Placeholder 2">
            <a:extLst>
              <a:ext uri="{FF2B5EF4-FFF2-40B4-BE49-F238E27FC236}">
                <a16:creationId xmlns:a16="http://schemas.microsoft.com/office/drawing/2014/main" xmlns="" id="{94A0A157-8720-437B-AA85-374EEEF914C4}"/>
              </a:ext>
            </a:extLst>
          </p:cNvPr>
          <p:cNvSpPr>
            <a:spLocks noGrp="1"/>
          </p:cNvSpPr>
          <p:nvPr>
            <p:ph idx="1"/>
          </p:nvPr>
        </p:nvSpPr>
        <p:spPr/>
        <p:txBody>
          <a:bodyPr>
            <a:normAutofit fontScale="9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This is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NOT</a:t>
            </a:r>
            <a:r>
              <a:rPr lang="en-US" sz="2800" dirty="0">
                <a:effectLst/>
                <a:latin typeface="Calibri" panose="020F0502020204030204" pitchFamily="34" charset="0"/>
                <a:ea typeface="Calibri" panose="020F0502020204030204" pitchFamily="34" charset="0"/>
                <a:cs typeface="Times New Roman" panose="02020603050405020304" pitchFamily="18" charset="0"/>
              </a:rPr>
              <a:t> a replacement for the PSA Curriculum that covers the FSMA Produce Safety Rule requirements and includes GAPs and does not meet § 112.22(c)</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This is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NOT</a:t>
            </a:r>
            <a:r>
              <a:rPr lang="en-US" sz="2800" dirty="0">
                <a:effectLst/>
                <a:latin typeface="Calibri" panose="020F0502020204030204" pitchFamily="34" charset="0"/>
                <a:ea typeface="Calibri" panose="020F0502020204030204" pitchFamily="34" charset="0"/>
                <a:cs typeface="Times New Roman" panose="02020603050405020304" pitchFamily="18" charset="0"/>
              </a:rPr>
              <a:t> a replacement for recommendations from the federal, state or local health departments or the CDC.</a:t>
            </a:r>
          </a:p>
          <a:p>
            <a:pPr marL="342900" marR="0" lvl="0" indent="-342900">
              <a:lnSpc>
                <a:spcPct val="107000"/>
              </a:lnSpc>
              <a:spcBef>
                <a:spcPts val="0"/>
              </a:spcBef>
              <a:spcAft>
                <a:spcPts val="80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This is additional training for growers and handlers of produce on accounting for SARS-COV-2 and COVID-19 food safety issues for produce.</a:t>
            </a:r>
          </a:p>
          <a:p>
            <a:endParaRPr lang="en-US" dirty="0"/>
          </a:p>
        </p:txBody>
      </p:sp>
      <p:sp>
        <p:nvSpPr>
          <p:cNvPr id="4" name="Slide Number Placeholder 3">
            <a:extLst>
              <a:ext uri="{FF2B5EF4-FFF2-40B4-BE49-F238E27FC236}">
                <a16:creationId xmlns:a16="http://schemas.microsoft.com/office/drawing/2014/main" xmlns="" id="{03D46E1B-C6DB-4E6A-BA01-A83295F5D811}"/>
              </a:ext>
            </a:extLst>
          </p:cNvPr>
          <p:cNvSpPr>
            <a:spLocks noGrp="1"/>
          </p:cNvSpPr>
          <p:nvPr>
            <p:ph type="sldNum" sz="quarter" idx="12"/>
          </p:nvPr>
        </p:nvSpPr>
        <p:spPr>
          <a:xfrm>
            <a:off x="7425344" y="6459786"/>
            <a:ext cx="984019" cy="365125"/>
          </a:xfrm>
        </p:spPr>
        <p:txBody>
          <a:bodyPr/>
          <a:lstStyle/>
          <a:p>
            <a:fld id="{629637A9-119A-49DA-BD12-AAC58B377D80}" type="slidenum">
              <a:rPr lang="en-US" smtClean="0"/>
              <a:t>3</a:t>
            </a:fld>
            <a:endParaRPr lang="en-US" dirty="0"/>
          </a:p>
        </p:txBody>
      </p:sp>
      <p:sp>
        <p:nvSpPr>
          <p:cNvPr id="5" name="Footer Placeholder 4">
            <a:extLst>
              <a:ext uri="{FF2B5EF4-FFF2-40B4-BE49-F238E27FC236}">
                <a16:creationId xmlns:a16="http://schemas.microsoft.com/office/drawing/2014/main" xmlns="" id="{A5B6AA6B-5A2F-4F35-92D3-31C6F254B093}"/>
              </a:ext>
            </a:extLst>
          </p:cNvPr>
          <p:cNvSpPr>
            <a:spLocks noGrp="1"/>
          </p:cNvSpPr>
          <p:nvPr>
            <p:ph type="ftr" sz="quarter" idx="11"/>
          </p:nvPr>
        </p:nvSpPr>
        <p:spPr/>
        <p:txBody>
          <a:bodyPr/>
          <a:lstStyle/>
          <a:p>
            <a:r>
              <a:rPr lang="en-US" dirty="0">
                <a:ea typeface="Calibri" panose="020F0502020204030204" pitchFamily="34" charset="0"/>
                <a:cs typeface="Times New Roman" panose="02020603050405020304" pitchFamily="18" charset="0"/>
              </a:rPr>
              <a:t>Produce Safety during COVID-19 </a:t>
            </a:r>
            <a:endParaRPr lang="en-US" dirty="0"/>
          </a:p>
        </p:txBody>
      </p:sp>
    </p:spTree>
    <p:extLst>
      <p:ext uri="{BB962C8B-B14F-4D97-AF65-F5344CB8AC3E}">
        <p14:creationId xmlns:p14="http://schemas.microsoft.com/office/powerpoint/2010/main" val="315597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CFC9789-57F4-4B9C-ABAA-6F7C8BADCA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xmlns="" id="{9B54F538-07DE-4652-B506-5D16E3EBBB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xmlns="" id="{03D56195-A6AC-4958-8B87-F7D009353E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xmlns="" id="{B9D3A0FC-5D74-4BAC-9DDB-68A942650B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DBAED3E-CA3A-4738-8E80-8905DF2A5010}"/>
              </a:ext>
            </a:extLst>
          </p:cNvPr>
          <p:cNvSpPr>
            <a:spLocks noGrp="1"/>
          </p:cNvSpPr>
          <p:nvPr>
            <p:ph type="title"/>
          </p:nvPr>
        </p:nvSpPr>
        <p:spPr>
          <a:xfrm>
            <a:off x="3731078" y="634946"/>
            <a:ext cx="4931229" cy="1450757"/>
          </a:xfrm>
        </p:spPr>
        <p:txBody>
          <a:bodyPr vert="horz" lIns="91440" tIns="45720" rIns="91440" bIns="45720" rtlCol="0" anchor="b">
            <a:normAutofit/>
          </a:bodyPr>
          <a:lstStyle/>
          <a:p>
            <a:r>
              <a:rPr lang="en-US" sz="3400" b="1" dirty="0">
                <a:effectLst/>
              </a:rPr>
              <a:t>Relevance of COVID-19 to your Agricultural Operation </a:t>
            </a:r>
            <a:endParaRPr lang="en-US" sz="3400" b="1" dirty="0"/>
          </a:p>
        </p:txBody>
      </p:sp>
      <p:pic>
        <p:nvPicPr>
          <p:cNvPr id="4" name="Content Placeholder 4" descr="A picture containing building, outdoor, person, marketplace&#10;&#10;Description automatically generated">
            <a:extLst>
              <a:ext uri="{FF2B5EF4-FFF2-40B4-BE49-F238E27FC236}">
                <a16:creationId xmlns:a16="http://schemas.microsoft.com/office/drawing/2014/main" xmlns="" id="{5621B8EE-A10C-4374-9788-355EC404F77B}"/>
              </a:ext>
            </a:extLst>
          </p:cNvPr>
          <p:cNvPicPr>
            <a:picLocks noChangeAspect="1"/>
          </p:cNvPicPr>
          <p:nvPr/>
        </p:nvPicPr>
        <p:blipFill>
          <a:blip r:embed="rId3"/>
          <a:stretch>
            <a:fillRect/>
          </a:stretch>
        </p:blipFill>
        <p:spPr>
          <a:xfrm>
            <a:off x="475499" y="1296627"/>
            <a:ext cx="3000986" cy="4001314"/>
          </a:xfrm>
          <a:prstGeom prst="rect">
            <a:avLst/>
          </a:prstGeom>
        </p:spPr>
      </p:pic>
      <p:cxnSp>
        <p:nvCxnSpPr>
          <p:cNvPr id="17" name="Straight Connector 16">
            <a:extLst>
              <a:ext uri="{FF2B5EF4-FFF2-40B4-BE49-F238E27FC236}">
                <a16:creationId xmlns:a16="http://schemas.microsoft.com/office/drawing/2014/main" xmlns="" id="{69B36A11-4FA0-4989-A465-037DF52469F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4EDFDAE0-1E33-42EB-9F2E-E62ED1F5E618}"/>
              </a:ext>
            </a:extLst>
          </p:cNvPr>
          <p:cNvSpPr>
            <a:spLocks noGrp="1"/>
          </p:cNvSpPr>
          <p:nvPr>
            <p:ph idx="1"/>
          </p:nvPr>
        </p:nvSpPr>
        <p:spPr>
          <a:xfrm>
            <a:off x="3731076" y="2198913"/>
            <a:ext cx="4931230" cy="4001313"/>
          </a:xfrm>
        </p:spPr>
        <p:txBody>
          <a:bodyPr vert="horz" lIns="0" tIns="45720" rIns="0" bIns="45720" rtlCol="0">
            <a:normAutofit fontScale="92500" lnSpcReduction="10000"/>
          </a:bodyPr>
          <a:lstStyle/>
          <a:p>
            <a:pPr marL="231775" marR="0" lvl="0" indent="-231775">
              <a:spcBef>
                <a:spcPts val="0"/>
              </a:spcBef>
              <a:spcAft>
                <a:spcPts val="0"/>
              </a:spcAft>
              <a:buSzPct val="150000"/>
              <a:buFont typeface="Arial" panose="020B0604020202020204" pitchFamily="34" charset="0"/>
              <a:buChar char="•"/>
            </a:pPr>
            <a:r>
              <a:rPr lang="en-US" dirty="0">
                <a:effectLst/>
              </a:rPr>
              <a:t>You can prevent and reduce the risks of getting COVID-19 in your agricultural operation</a:t>
            </a:r>
          </a:p>
          <a:p>
            <a:pPr marL="231775" marR="0" lvl="0" indent="-231775">
              <a:spcBef>
                <a:spcPts val="0"/>
              </a:spcBef>
              <a:spcAft>
                <a:spcPts val="0"/>
              </a:spcAft>
              <a:buSzPct val="150000"/>
              <a:buFont typeface="Arial" panose="020B0604020202020204" pitchFamily="34" charset="0"/>
              <a:buChar char="•"/>
            </a:pPr>
            <a:r>
              <a:rPr lang="en-US" dirty="0">
                <a:effectLst/>
              </a:rPr>
              <a:t>You know your operation and practices the best, but you may not know the consequences of your current practices on produce safety risks</a:t>
            </a:r>
          </a:p>
          <a:p>
            <a:pPr marL="231775" marR="0" lvl="0" indent="-231775">
              <a:spcBef>
                <a:spcPts val="0"/>
              </a:spcBef>
              <a:spcAft>
                <a:spcPts val="800"/>
              </a:spcAft>
              <a:buSzPct val="150000"/>
              <a:buFont typeface="Arial" panose="020B0604020202020204" pitchFamily="34" charset="0"/>
              <a:buChar char="•"/>
            </a:pPr>
            <a:r>
              <a:rPr lang="en-US" dirty="0">
                <a:effectLst/>
              </a:rPr>
              <a:t>Actions you take now and, in the future, will directly impact food safety along with the health of your staff and customers as well as the financial viability of your operation</a:t>
            </a:r>
          </a:p>
          <a:p>
            <a:endParaRPr lang="en-US" sz="2000" dirty="0"/>
          </a:p>
        </p:txBody>
      </p:sp>
      <p:sp>
        <p:nvSpPr>
          <p:cNvPr id="19" name="Rectangle 18">
            <a:extLst>
              <a:ext uri="{FF2B5EF4-FFF2-40B4-BE49-F238E27FC236}">
                <a16:creationId xmlns:a16="http://schemas.microsoft.com/office/drawing/2014/main" xmlns="" id="{B8DB8C60-3B7D-46C5-B1A9-A295D8A485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xmlns="" id="{7B7006A8-EB46-45ED-977F-BC489E2B7E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xmlns="" id="{81543E15-5ADA-45A6-9C65-9EFBF318C3F3}"/>
              </a:ext>
            </a:extLst>
          </p:cNvPr>
          <p:cNvSpPr>
            <a:spLocks noGrp="1"/>
          </p:cNvSpPr>
          <p:nvPr>
            <p:ph type="sldNum" sz="quarter" idx="12"/>
          </p:nvPr>
        </p:nvSpPr>
        <p:spPr>
          <a:xfrm>
            <a:off x="7425344" y="6459786"/>
            <a:ext cx="984019" cy="365125"/>
          </a:xfrm>
        </p:spPr>
        <p:txBody>
          <a:bodyPr/>
          <a:lstStyle/>
          <a:p>
            <a:fld id="{629637A9-119A-49DA-BD12-AAC58B377D80}" type="slidenum">
              <a:rPr lang="en-US" smtClean="0"/>
              <a:t>4</a:t>
            </a:fld>
            <a:endParaRPr lang="en-US" dirty="0"/>
          </a:p>
        </p:txBody>
      </p:sp>
      <p:sp>
        <p:nvSpPr>
          <p:cNvPr id="6" name="Footer Placeholder 5">
            <a:extLst>
              <a:ext uri="{FF2B5EF4-FFF2-40B4-BE49-F238E27FC236}">
                <a16:creationId xmlns:a16="http://schemas.microsoft.com/office/drawing/2014/main" xmlns="" id="{8B7A2D1E-87FA-4186-9F9A-7AB7CBE7991F}"/>
              </a:ext>
            </a:extLst>
          </p:cNvPr>
          <p:cNvSpPr>
            <a:spLocks noGrp="1"/>
          </p:cNvSpPr>
          <p:nvPr>
            <p:ph type="ftr" sz="quarter" idx="11"/>
          </p:nvPr>
        </p:nvSpPr>
        <p:spPr/>
        <p:txBody>
          <a:bodyPr/>
          <a:lstStyle/>
          <a:p>
            <a:r>
              <a:rPr lang="en-US" dirty="0">
                <a:ea typeface="Calibri" panose="020F0502020204030204" pitchFamily="34" charset="0"/>
                <a:cs typeface="Times New Roman" panose="02020603050405020304" pitchFamily="18" charset="0"/>
              </a:rPr>
              <a:t>Produce Safety during COVID-19 </a:t>
            </a:r>
            <a:endParaRPr lang="en-US" dirty="0"/>
          </a:p>
        </p:txBody>
      </p:sp>
    </p:spTree>
    <p:extLst>
      <p:ext uri="{BB962C8B-B14F-4D97-AF65-F5344CB8AC3E}">
        <p14:creationId xmlns:p14="http://schemas.microsoft.com/office/powerpoint/2010/main" val="1657337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2EF212-1A09-4076-831A-1F5AF4BEA988}"/>
              </a:ext>
            </a:extLst>
          </p:cNvPr>
          <p:cNvSpPr>
            <a:spLocks noGrp="1"/>
          </p:cNvSpPr>
          <p:nvPr>
            <p:ph type="title"/>
          </p:nvPr>
        </p:nvSpPr>
        <p:spPr>
          <a:xfrm>
            <a:off x="822960" y="286604"/>
            <a:ext cx="7543800" cy="1367629"/>
          </a:xfrm>
        </p:spPr>
        <p:txBody>
          <a:bodyPr>
            <a:norm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What is SARS-CoV-2 and COVID-19? </a:t>
            </a:r>
            <a:endParaRPr lang="en-US" sz="4000" b="1" dirty="0"/>
          </a:p>
        </p:txBody>
      </p:sp>
      <p:sp>
        <p:nvSpPr>
          <p:cNvPr id="3" name="Content Placeholder 2">
            <a:extLst>
              <a:ext uri="{FF2B5EF4-FFF2-40B4-BE49-F238E27FC236}">
                <a16:creationId xmlns:a16="http://schemas.microsoft.com/office/drawing/2014/main" xmlns="" id="{FE7813A7-1054-4C21-9B07-DE2552A3A963}"/>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SARS-CoV-2 is the virus that causes the disease COVID-19</a:t>
            </a: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SARS = Severe Acute Respiratory Syndrome</a:t>
            </a:r>
          </a:p>
          <a:p>
            <a:pPr marL="742950" marR="0" lvl="1" indent="-285750">
              <a:lnSpc>
                <a:spcPct val="107000"/>
              </a:lnSpc>
              <a:spcBef>
                <a:spcPts val="0"/>
              </a:spcBef>
              <a:spcAft>
                <a:spcPts val="0"/>
              </a:spcAft>
              <a:buFont typeface="Wingdings" panose="05000000000000000000" pitchFamily="2" charset="2"/>
              <a:buChar char="v"/>
            </a:pPr>
            <a:r>
              <a:rPr lang="en-US" sz="2000" dirty="0">
                <a:effectLst/>
                <a:latin typeface="Calibri" panose="020F0502020204030204" pitchFamily="34" charset="0"/>
                <a:ea typeface="Calibri" panose="020F0502020204030204" pitchFamily="34" charset="0"/>
                <a:cs typeface="Times New Roman" panose="02020603050405020304" pitchFamily="18" charset="0"/>
              </a:rPr>
              <a:t>Family of viral respiratory diseases caused by a SARS-associated coronavirus</a:t>
            </a: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COVID-19 = CO for corona, VI for virus and D for disease with 19 for the year this was identified</a:t>
            </a:r>
          </a:p>
          <a:p>
            <a:pPr marL="742950" marR="0" lvl="1" indent="-285750">
              <a:lnSpc>
                <a:spcPct val="107000"/>
              </a:lnSpc>
              <a:spcBef>
                <a:spcPts val="0"/>
              </a:spcBef>
              <a:spcAft>
                <a:spcPts val="0"/>
              </a:spcAft>
              <a:buFont typeface="Wingdings" panose="05000000000000000000" pitchFamily="2" charset="2"/>
              <a:buChar char="v"/>
            </a:pPr>
            <a:r>
              <a:rPr lang="en-US" sz="2000" dirty="0">
                <a:effectLst/>
                <a:latin typeface="Calibri" panose="020F0502020204030204" pitchFamily="34" charset="0"/>
                <a:ea typeface="Calibri" panose="020F0502020204030204" pitchFamily="34" charset="0"/>
                <a:cs typeface="Times New Roman" panose="02020603050405020304" pitchFamily="18" charset="0"/>
              </a:rPr>
              <a:t>Symptoms include a fever, cough, shortness of breath or difficulty breathing, chills, muscle pain, sore throat, or new loss of taste and smell.</a:t>
            </a:r>
          </a:p>
        </p:txBody>
      </p:sp>
      <p:sp>
        <p:nvSpPr>
          <p:cNvPr id="4" name="Slide Number Placeholder 3">
            <a:extLst>
              <a:ext uri="{FF2B5EF4-FFF2-40B4-BE49-F238E27FC236}">
                <a16:creationId xmlns:a16="http://schemas.microsoft.com/office/drawing/2014/main" xmlns="" id="{9EB4BA6C-81A9-4CCA-A66C-2613184A0249}"/>
              </a:ext>
            </a:extLst>
          </p:cNvPr>
          <p:cNvSpPr>
            <a:spLocks noGrp="1"/>
          </p:cNvSpPr>
          <p:nvPr>
            <p:ph type="sldNum" sz="quarter" idx="12"/>
          </p:nvPr>
        </p:nvSpPr>
        <p:spPr>
          <a:xfrm>
            <a:off x="7425344" y="6459786"/>
            <a:ext cx="984019" cy="365125"/>
          </a:xfrm>
        </p:spPr>
        <p:txBody>
          <a:bodyPr/>
          <a:lstStyle/>
          <a:p>
            <a:fld id="{629637A9-119A-49DA-BD12-AAC58B377D80}" type="slidenum">
              <a:rPr lang="en-US" smtClean="0"/>
              <a:t>5</a:t>
            </a:fld>
            <a:endParaRPr lang="en-US" dirty="0"/>
          </a:p>
        </p:txBody>
      </p:sp>
      <p:sp>
        <p:nvSpPr>
          <p:cNvPr id="5" name="Footer Placeholder 4">
            <a:extLst>
              <a:ext uri="{FF2B5EF4-FFF2-40B4-BE49-F238E27FC236}">
                <a16:creationId xmlns:a16="http://schemas.microsoft.com/office/drawing/2014/main" xmlns="" id="{4746D4BD-4BDE-40FE-A5C9-813B30CC82FB}"/>
              </a:ext>
            </a:extLst>
          </p:cNvPr>
          <p:cNvSpPr>
            <a:spLocks noGrp="1"/>
          </p:cNvSpPr>
          <p:nvPr>
            <p:ph type="ftr" sz="quarter" idx="11"/>
          </p:nvPr>
        </p:nvSpPr>
        <p:spPr/>
        <p:txBody>
          <a:bodyPr/>
          <a:lstStyle/>
          <a:p>
            <a:r>
              <a:rPr lang="en-US" dirty="0">
                <a:ea typeface="Calibri" panose="020F0502020204030204" pitchFamily="34" charset="0"/>
                <a:cs typeface="Times New Roman" panose="02020603050405020304" pitchFamily="18" charset="0"/>
              </a:rPr>
              <a:t>Produce Safety during COVID-19 </a:t>
            </a:r>
            <a:endParaRPr lang="en-US" dirty="0"/>
          </a:p>
        </p:txBody>
      </p:sp>
    </p:spTree>
    <p:extLst>
      <p:ext uri="{BB962C8B-B14F-4D97-AF65-F5344CB8AC3E}">
        <p14:creationId xmlns:p14="http://schemas.microsoft.com/office/powerpoint/2010/main" val="4099137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75BFAD-6016-4EB3-92FC-3FD81218FF0B}"/>
              </a:ext>
            </a:extLst>
          </p:cNvPr>
          <p:cNvSpPr>
            <a:spLocks noGrp="1"/>
          </p:cNvSpPr>
          <p:nvPr>
            <p:ph type="title"/>
          </p:nvPr>
        </p:nvSpPr>
        <p:spPr/>
        <p:txBody>
          <a:bodyPr/>
          <a:lstStyle/>
          <a:p>
            <a:r>
              <a:rPr lang="en-US" sz="4800" b="1" dirty="0">
                <a:effectLst/>
                <a:latin typeface="Calibri" panose="020F0502020204030204" pitchFamily="34" charset="0"/>
                <a:ea typeface="Calibri" panose="020F0502020204030204" pitchFamily="34" charset="0"/>
                <a:cs typeface="Times New Roman" panose="02020603050405020304" pitchFamily="18" charset="0"/>
              </a:rPr>
              <a:t>Transmission of SARS-CoV-2 </a:t>
            </a:r>
            <a:endParaRPr lang="en-US" dirty="0"/>
          </a:p>
        </p:txBody>
      </p:sp>
      <p:sp>
        <p:nvSpPr>
          <p:cNvPr id="3" name="Content Placeholder 2">
            <a:extLst>
              <a:ext uri="{FF2B5EF4-FFF2-40B4-BE49-F238E27FC236}">
                <a16:creationId xmlns:a16="http://schemas.microsoft.com/office/drawing/2014/main" xmlns="" id="{8676ADF6-11CB-47CC-B05D-4C459D500683}"/>
              </a:ext>
            </a:extLst>
          </p:cNvPr>
          <p:cNvSpPr>
            <a:spLocks noGrp="1"/>
          </p:cNvSpPr>
          <p:nvPr>
            <p:ph sz="half" idx="1"/>
          </p:nvPr>
        </p:nvSpPr>
        <p:spPr/>
        <p:txBody>
          <a:bodyPr>
            <a:normAutofit fontScale="92500" lnSpcReduction="10000"/>
          </a:bodyPr>
          <a:lstStyle/>
          <a:p>
            <a:pPr marL="621792" indent="-457200">
              <a:lnSpc>
                <a:spcPct val="107000"/>
              </a:lnSpc>
              <a:spcBef>
                <a:spcPts val="0"/>
              </a:spcBef>
              <a:spcAft>
                <a:spcPts val="0"/>
              </a:spcAft>
              <a:buFont typeface="Symbol" panose="05050102010706020507" pitchFamily="18"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Person to Person – Most common</a:t>
            </a:r>
          </a:p>
          <a:p>
            <a:pPr marL="621792" indent="-457200">
              <a:lnSpc>
                <a:spcPct val="107000"/>
              </a:lnSpc>
              <a:spcBef>
                <a:spcPts val="0"/>
              </a:spcBef>
              <a:spcAft>
                <a:spcPts val="0"/>
              </a:spcAft>
              <a:buFont typeface="Symbol" panose="05050102010706020507" pitchFamily="18" charset="2"/>
              <a:buChar char=""/>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621792" indent="-457200">
              <a:lnSpc>
                <a:spcPct val="107000"/>
              </a:lnSpc>
              <a:spcBef>
                <a:spcPts val="0"/>
              </a:spcBef>
              <a:spcAft>
                <a:spcPts val="0"/>
              </a:spcAft>
              <a:buFont typeface="Symbol" panose="05050102010706020507" pitchFamily="18"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Surface to Person – Possible but no reports</a:t>
            </a:r>
          </a:p>
          <a:p>
            <a:pPr marL="621792" indent="-457200">
              <a:lnSpc>
                <a:spcPct val="107000"/>
              </a:lnSpc>
              <a:spcBef>
                <a:spcPts val="0"/>
              </a:spcBef>
              <a:spcAft>
                <a:spcPts val="0"/>
              </a:spcAft>
              <a:buFont typeface="Symbol" panose="05050102010706020507" pitchFamily="18" charset="2"/>
              <a:buChar char=""/>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621792" indent="-457200">
              <a:lnSpc>
                <a:spcPct val="107000"/>
              </a:lnSpc>
              <a:spcBef>
                <a:spcPts val="0"/>
              </a:spcBef>
              <a:spcAft>
                <a:spcPts val="0"/>
              </a:spcAft>
              <a:buFont typeface="Symbol" panose="05050102010706020507" pitchFamily="18"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Animals to Person – Rare situations</a:t>
            </a:r>
          </a:p>
          <a:p>
            <a:pPr marL="621792" indent="-457200">
              <a:lnSpc>
                <a:spcPct val="107000"/>
              </a:lnSpc>
              <a:spcBef>
                <a:spcPts val="0"/>
              </a:spcBef>
              <a:spcAft>
                <a:spcPts val="0"/>
              </a:spcAft>
              <a:buFont typeface="Symbol" panose="05050102010706020507" pitchFamily="18" charset="2"/>
              <a:buChar char=""/>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621792" indent="-457200">
              <a:lnSpc>
                <a:spcPct val="107000"/>
              </a:lnSpc>
              <a:spcBef>
                <a:spcPts val="0"/>
              </a:spcBef>
              <a:spcAft>
                <a:spcPts val="800"/>
              </a:spcAft>
              <a:buFont typeface="Symbol" panose="05050102010706020507" pitchFamily="18"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Produce to Person – NONE</a:t>
            </a:r>
            <a:endParaRPr lang="en-US" dirty="0"/>
          </a:p>
        </p:txBody>
      </p:sp>
      <p:graphicFrame>
        <p:nvGraphicFramePr>
          <p:cNvPr id="7" name="Object 6">
            <a:extLst>
              <a:ext uri="{FF2B5EF4-FFF2-40B4-BE49-F238E27FC236}">
                <a16:creationId xmlns:a16="http://schemas.microsoft.com/office/drawing/2014/main" xmlns="" id="{FA0F7D1C-AC94-404F-9560-0B59D7613BD8}"/>
              </a:ext>
            </a:extLst>
          </p:cNvPr>
          <p:cNvGraphicFramePr>
            <a:graphicFrameLocks noChangeAspect="1"/>
          </p:cNvGraphicFramePr>
          <p:nvPr>
            <p:extLst>
              <p:ext uri="{D42A27DB-BD31-4B8C-83A1-F6EECF244321}">
                <p14:modId xmlns:p14="http://schemas.microsoft.com/office/powerpoint/2010/main" val="3014473025"/>
              </p:ext>
            </p:extLst>
          </p:nvPr>
        </p:nvGraphicFramePr>
        <p:xfrm>
          <a:off x="4974346" y="1789569"/>
          <a:ext cx="3346694" cy="4331414"/>
        </p:xfrm>
        <a:graphic>
          <a:graphicData uri="http://schemas.openxmlformats.org/presentationml/2006/ole">
            <mc:AlternateContent xmlns:mc="http://schemas.openxmlformats.org/markup-compatibility/2006">
              <mc:Choice xmlns:v="urn:schemas-microsoft-com:vml" Requires="v">
                <p:oleObj spid="_x0000_s1030" name="Acrobat Document" r:id="rId4" imgW="5829287" imgH="7543800" progId="AcroExch.Document.DC">
                  <p:embed/>
                </p:oleObj>
              </mc:Choice>
              <mc:Fallback>
                <p:oleObj name="Acrobat Document" r:id="rId4" imgW="5829287" imgH="7543800" progId="AcroExch.Document.DC">
                  <p:embed/>
                  <p:pic>
                    <p:nvPicPr>
                      <p:cNvPr id="0" name=""/>
                      <p:cNvPicPr/>
                      <p:nvPr/>
                    </p:nvPicPr>
                    <p:blipFill>
                      <a:blip r:embed="rId5"/>
                      <a:stretch>
                        <a:fillRect/>
                      </a:stretch>
                    </p:blipFill>
                    <p:spPr>
                      <a:xfrm>
                        <a:off x="4974346" y="1789569"/>
                        <a:ext cx="3346694" cy="4331414"/>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xmlns="" id="{DF93B6B7-0200-4C47-8288-BBCFCBD1C134}"/>
              </a:ext>
            </a:extLst>
          </p:cNvPr>
          <p:cNvSpPr>
            <a:spLocks noGrp="1"/>
          </p:cNvSpPr>
          <p:nvPr>
            <p:ph type="sldNum" sz="quarter" idx="12"/>
          </p:nvPr>
        </p:nvSpPr>
        <p:spPr/>
        <p:txBody>
          <a:bodyPr/>
          <a:lstStyle/>
          <a:p>
            <a:fld id="{4FAB73BC-B049-4115-A692-8D63A059BFB8}" type="slidenum">
              <a:rPr lang="en-US" smtClean="0"/>
              <a:t>6</a:t>
            </a:fld>
            <a:endParaRPr lang="en-US" dirty="0"/>
          </a:p>
        </p:txBody>
      </p:sp>
      <p:sp>
        <p:nvSpPr>
          <p:cNvPr id="5" name="TextBox 4">
            <a:extLst>
              <a:ext uri="{FF2B5EF4-FFF2-40B4-BE49-F238E27FC236}">
                <a16:creationId xmlns:a16="http://schemas.microsoft.com/office/drawing/2014/main" xmlns="" id="{B3722A5B-5682-42D5-9544-9C650ACA893C}"/>
              </a:ext>
            </a:extLst>
          </p:cNvPr>
          <p:cNvSpPr txBox="1"/>
          <p:nvPr/>
        </p:nvSpPr>
        <p:spPr>
          <a:xfrm>
            <a:off x="4868776" y="6088350"/>
            <a:ext cx="4058248" cy="400110"/>
          </a:xfrm>
          <a:prstGeom prst="rect">
            <a:avLst/>
          </a:prstGeom>
          <a:noFill/>
        </p:spPr>
        <p:txBody>
          <a:bodyPr wrap="square" rtlCol="0">
            <a:spAutoFit/>
          </a:bodyPr>
          <a:lstStyle/>
          <a:p>
            <a:r>
              <a:rPr lang="en-US" sz="1000" dirty="0">
                <a:hlinkClick r:id="rId6"/>
              </a:rPr>
              <a:t>https://foodsafety.ces.ncsu.edu/wp-content/uploads/2020/08/SARS-CoV-2-TRANSMISSION-1.pdf?fwd=no</a:t>
            </a:r>
            <a:r>
              <a:rPr lang="en-US" sz="1000" dirty="0"/>
              <a:t> </a:t>
            </a:r>
          </a:p>
        </p:txBody>
      </p:sp>
      <p:sp>
        <p:nvSpPr>
          <p:cNvPr id="6" name="Footer Placeholder 5">
            <a:extLst>
              <a:ext uri="{FF2B5EF4-FFF2-40B4-BE49-F238E27FC236}">
                <a16:creationId xmlns:a16="http://schemas.microsoft.com/office/drawing/2014/main" xmlns="" id="{21634682-BD70-42AF-81E9-F5267D346C79}"/>
              </a:ext>
            </a:extLst>
          </p:cNvPr>
          <p:cNvSpPr>
            <a:spLocks noGrp="1"/>
          </p:cNvSpPr>
          <p:nvPr>
            <p:ph type="ftr" sz="quarter" idx="11"/>
          </p:nvPr>
        </p:nvSpPr>
        <p:spPr/>
        <p:txBody>
          <a:bodyPr/>
          <a:lstStyle/>
          <a:p>
            <a:r>
              <a:rPr lang="en-US" dirty="0"/>
              <a:t>Produce Safety during COVID-19 </a:t>
            </a:r>
          </a:p>
        </p:txBody>
      </p:sp>
    </p:spTree>
    <p:extLst>
      <p:ext uri="{BB962C8B-B14F-4D97-AF65-F5344CB8AC3E}">
        <p14:creationId xmlns:p14="http://schemas.microsoft.com/office/powerpoint/2010/main" val="2410556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CFC9789-57F4-4B9C-ABAA-6F7C8BADCA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9B54F538-07DE-4652-B506-5D16E3EBBB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xmlns="" id="{03D56195-A6AC-4958-8B87-F7D009353E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E1D2AEAC-F8AA-4FDE-8DDB-52563DBF1A55}"/>
              </a:ext>
            </a:extLst>
          </p:cNvPr>
          <p:cNvSpPr>
            <a:spLocks noGrp="1"/>
          </p:cNvSpPr>
          <p:nvPr>
            <p:ph type="title"/>
          </p:nvPr>
        </p:nvSpPr>
        <p:spPr>
          <a:xfrm>
            <a:off x="822960" y="286603"/>
            <a:ext cx="7543800" cy="1450757"/>
          </a:xfrm>
        </p:spPr>
        <p:txBody>
          <a:bodyPr vert="horz" lIns="91440" tIns="45720" rIns="91440" bIns="45720" rtlCol="0" anchor="b">
            <a:normAutofit/>
          </a:bodyPr>
          <a:lstStyle/>
          <a:p>
            <a:r>
              <a:rPr lang="en-US" dirty="0">
                <a:effectLst/>
              </a:rPr>
              <a:t>Transmission of SARS-CoV-2 is Primarily Person to Person</a:t>
            </a:r>
            <a:endParaRPr lang="en-US" dirty="0"/>
          </a:p>
        </p:txBody>
      </p:sp>
      <p:sp>
        <p:nvSpPr>
          <p:cNvPr id="3" name="Content Placeholder 2">
            <a:extLst>
              <a:ext uri="{FF2B5EF4-FFF2-40B4-BE49-F238E27FC236}">
                <a16:creationId xmlns:a16="http://schemas.microsoft.com/office/drawing/2014/main" xmlns="" id="{83E35154-7CCD-44CC-B33A-3AE321AF1748}"/>
              </a:ext>
            </a:extLst>
          </p:cNvPr>
          <p:cNvSpPr>
            <a:spLocks noGrp="1"/>
          </p:cNvSpPr>
          <p:nvPr>
            <p:ph idx="1"/>
          </p:nvPr>
        </p:nvSpPr>
        <p:spPr>
          <a:xfrm>
            <a:off x="356461" y="1845734"/>
            <a:ext cx="4742481" cy="4023360"/>
          </a:xfrm>
        </p:spPr>
        <p:txBody>
          <a:bodyPr vert="horz" lIns="0" tIns="45720" rIns="0" bIns="45720" rtlCol="0">
            <a:normAutofit/>
          </a:bodyPr>
          <a:lstStyle/>
          <a:p>
            <a:pPr marL="621792" indent="-457200">
              <a:spcBef>
                <a:spcPts val="0"/>
              </a:spcBef>
              <a:spcAft>
                <a:spcPts val="600"/>
              </a:spcAft>
              <a:buFont typeface="Symbol" panose="05050102010706020507" pitchFamily="18" charset="2"/>
              <a:buChar char=""/>
            </a:pPr>
            <a:r>
              <a:rPr lang="en-US" sz="2200" dirty="0"/>
              <a:t>Viral transfer is via respiratory droplets from someone diagnosed with COVID-19</a:t>
            </a:r>
          </a:p>
          <a:p>
            <a:pPr marL="621792" indent="-457200">
              <a:spcBef>
                <a:spcPts val="0"/>
              </a:spcBef>
              <a:spcAft>
                <a:spcPts val="600"/>
              </a:spcAft>
              <a:buFont typeface="Symbol" panose="05050102010706020507" pitchFamily="18" charset="2"/>
              <a:buChar char=""/>
            </a:pPr>
            <a:r>
              <a:rPr lang="en-US" sz="2200" dirty="0">
                <a:effectLst/>
              </a:rPr>
              <a:t>Respiratory droplets are released into the air though coughing, sneezing, talking, singing, yelling, </a:t>
            </a:r>
            <a:r>
              <a:rPr lang="en-US" sz="2200" dirty="0" smtClean="0">
                <a:effectLst/>
              </a:rPr>
              <a:t>etc.</a:t>
            </a:r>
            <a:endParaRPr lang="en-US" sz="2200" dirty="0"/>
          </a:p>
          <a:p>
            <a:pPr marL="621792" indent="-457200">
              <a:spcBef>
                <a:spcPts val="0"/>
              </a:spcBef>
              <a:spcAft>
                <a:spcPts val="600"/>
              </a:spcAft>
              <a:buFont typeface="Symbol" panose="05050102010706020507" pitchFamily="18" charset="2"/>
              <a:buChar char=""/>
            </a:pPr>
            <a:r>
              <a:rPr lang="en-US" sz="2200" dirty="0"/>
              <a:t>Usually travel only a few feet = social distancing is recommended (minimum 6 ft apart)</a:t>
            </a:r>
          </a:p>
          <a:p>
            <a:pPr marL="621792" indent="-457200">
              <a:spcBef>
                <a:spcPts val="0"/>
              </a:spcBef>
              <a:spcAft>
                <a:spcPts val="600"/>
              </a:spcAft>
              <a:buFont typeface="Symbol" panose="05050102010706020507" pitchFamily="18" charset="2"/>
              <a:buChar char=""/>
            </a:pPr>
            <a:r>
              <a:rPr lang="en-US" sz="2200" dirty="0"/>
              <a:t>Masks are recommended to trap respiratory droplets</a:t>
            </a:r>
          </a:p>
        </p:txBody>
      </p:sp>
      <p:pic>
        <p:nvPicPr>
          <p:cNvPr id="5" name="Picture 4" descr="Diagram&#10;&#10;Description automatically generated">
            <a:extLst>
              <a:ext uri="{FF2B5EF4-FFF2-40B4-BE49-F238E27FC236}">
                <a16:creationId xmlns:a16="http://schemas.microsoft.com/office/drawing/2014/main" xmlns="" id="{18726D51-F2F5-474A-9F7F-1052F3CD34A5}"/>
              </a:ext>
            </a:extLst>
          </p:cNvPr>
          <p:cNvPicPr>
            <a:picLocks noChangeAspect="1"/>
          </p:cNvPicPr>
          <p:nvPr/>
        </p:nvPicPr>
        <p:blipFill>
          <a:blip r:embed="rId3"/>
          <a:stretch>
            <a:fillRect/>
          </a:stretch>
        </p:blipFill>
        <p:spPr>
          <a:xfrm>
            <a:off x="5293577" y="2564579"/>
            <a:ext cx="3150674" cy="1937664"/>
          </a:xfrm>
          <a:prstGeom prst="rect">
            <a:avLst/>
          </a:prstGeom>
        </p:spPr>
      </p:pic>
      <p:sp>
        <p:nvSpPr>
          <p:cNvPr id="4" name="Slide Number Placeholder 3">
            <a:extLst>
              <a:ext uri="{FF2B5EF4-FFF2-40B4-BE49-F238E27FC236}">
                <a16:creationId xmlns:a16="http://schemas.microsoft.com/office/drawing/2014/main" xmlns="" id="{19392EDF-16F1-4747-96D6-39006DBB8989}"/>
              </a:ext>
            </a:extLst>
          </p:cNvPr>
          <p:cNvSpPr>
            <a:spLocks noGrp="1"/>
          </p:cNvSpPr>
          <p:nvPr>
            <p:ph type="sldNum" sz="quarter" idx="12"/>
          </p:nvPr>
        </p:nvSpPr>
        <p:spPr>
          <a:xfrm>
            <a:off x="7425344" y="6459786"/>
            <a:ext cx="984019" cy="365125"/>
          </a:xfrm>
        </p:spPr>
        <p:txBody>
          <a:bodyPr/>
          <a:lstStyle/>
          <a:p>
            <a:fld id="{629637A9-119A-49DA-BD12-AAC58B377D80}" type="slidenum">
              <a:rPr lang="en-US" smtClean="0"/>
              <a:t>7</a:t>
            </a:fld>
            <a:endParaRPr lang="en-US" dirty="0"/>
          </a:p>
        </p:txBody>
      </p:sp>
      <p:sp>
        <p:nvSpPr>
          <p:cNvPr id="6" name="Footer Placeholder 5">
            <a:extLst>
              <a:ext uri="{FF2B5EF4-FFF2-40B4-BE49-F238E27FC236}">
                <a16:creationId xmlns:a16="http://schemas.microsoft.com/office/drawing/2014/main" xmlns="" id="{D2400729-1307-45F4-B94B-F1E063DFEFC1}"/>
              </a:ext>
            </a:extLst>
          </p:cNvPr>
          <p:cNvSpPr>
            <a:spLocks noGrp="1"/>
          </p:cNvSpPr>
          <p:nvPr>
            <p:ph type="ftr" sz="quarter" idx="11"/>
          </p:nvPr>
        </p:nvSpPr>
        <p:spPr/>
        <p:txBody>
          <a:bodyPr/>
          <a:lstStyle/>
          <a:p>
            <a:r>
              <a:rPr lang="en-US" dirty="0">
                <a:ea typeface="Calibri" panose="020F0502020204030204" pitchFamily="34" charset="0"/>
                <a:cs typeface="Times New Roman" panose="02020603050405020304" pitchFamily="18" charset="0"/>
              </a:rPr>
              <a:t>Produce Safety during COVID-19 </a:t>
            </a:r>
            <a:endParaRPr lang="en-US" dirty="0"/>
          </a:p>
        </p:txBody>
      </p:sp>
    </p:spTree>
    <p:extLst>
      <p:ext uri="{BB962C8B-B14F-4D97-AF65-F5344CB8AC3E}">
        <p14:creationId xmlns:p14="http://schemas.microsoft.com/office/powerpoint/2010/main" val="209731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xmlns="" id="{50CA200A-D7FC-4245-90FF-A66973C2F35B}"/>
              </a:ext>
            </a:extLst>
          </p:cNvPr>
          <p:cNvPicPr>
            <a:picLocks noGrp="1" noChangeAspect="1"/>
          </p:cNvPicPr>
          <p:nvPr>
            <p:ph idx="4294967295"/>
          </p:nvPr>
        </p:nvPicPr>
        <p:blipFill>
          <a:blip r:embed="rId3"/>
          <a:stretch>
            <a:fillRect/>
          </a:stretch>
        </p:blipFill>
        <p:spPr>
          <a:xfrm>
            <a:off x="2016125" y="176741"/>
            <a:ext cx="4836231" cy="6109562"/>
          </a:xfrm>
        </p:spPr>
      </p:pic>
      <p:sp>
        <p:nvSpPr>
          <p:cNvPr id="2" name="Slide Number Placeholder 1">
            <a:extLst>
              <a:ext uri="{FF2B5EF4-FFF2-40B4-BE49-F238E27FC236}">
                <a16:creationId xmlns:a16="http://schemas.microsoft.com/office/drawing/2014/main" xmlns="" id="{D03D7A89-C994-4464-A852-2070392E5B2A}"/>
              </a:ext>
            </a:extLst>
          </p:cNvPr>
          <p:cNvSpPr>
            <a:spLocks noGrp="1"/>
          </p:cNvSpPr>
          <p:nvPr>
            <p:ph type="sldNum" sz="quarter" idx="12"/>
          </p:nvPr>
        </p:nvSpPr>
        <p:spPr/>
        <p:txBody>
          <a:bodyPr/>
          <a:lstStyle/>
          <a:p>
            <a:fld id="{4FAB73BC-B049-4115-A692-8D63A059BFB8}" type="slidenum">
              <a:rPr lang="en-US" smtClean="0"/>
              <a:pPr/>
              <a:t>8</a:t>
            </a:fld>
            <a:endParaRPr lang="en-US" dirty="0"/>
          </a:p>
        </p:txBody>
      </p:sp>
      <p:sp>
        <p:nvSpPr>
          <p:cNvPr id="3" name="TextBox 2">
            <a:extLst>
              <a:ext uri="{FF2B5EF4-FFF2-40B4-BE49-F238E27FC236}">
                <a16:creationId xmlns:a16="http://schemas.microsoft.com/office/drawing/2014/main" xmlns="" id="{0AD79C13-CA7F-45B8-ADFC-AC8E5EB2C44E}"/>
              </a:ext>
            </a:extLst>
          </p:cNvPr>
          <p:cNvSpPr txBox="1"/>
          <p:nvPr/>
        </p:nvSpPr>
        <p:spPr>
          <a:xfrm>
            <a:off x="2115519" y="5972935"/>
            <a:ext cx="5012356" cy="246221"/>
          </a:xfrm>
          <a:prstGeom prst="rect">
            <a:avLst/>
          </a:prstGeom>
          <a:noFill/>
        </p:spPr>
        <p:txBody>
          <a:bodyPr wrap="square" rtlCol="0">
            <a:spAutoFit/>
          </a:bodyPr>
          <a:lstStyle/>
          <a:p>
            <a:r>
              <a:rPr lang="en-US" sz="1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xmlns="" val="tx"/>
                    </a:ext>
                  </a:extLst>
                </a:hlinkClick>
              </a:rPr>
              <a:t>https://www.cdc.gov/coronavirus/2019-ncov/downloads/stop-the-spread-of-germs.pdf</a:t>
            </a:r>
            <a:r>
              <a:rPr lang="en-US" sz="1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solidFill>
                <a:schemeClr val="bg1"/>
              </a:solidFill>
            </a:endParaRPr>
          </a:p>
        </p:txBody>
      </p:sp>
      <p:sp>
        <p:nvSpPr>
          <p:cNvPr id="4" name="Footer Placeholder 3">
            <a:extLst>
              <a:ext uri="{FF2B5EF4-FFF2-40B4-BE49-F238E27FC236}">
                <a16:creationId xmlns:a16="http://schemas.microsoft.com/office/drawing/2014/main" xmlns="" id="{5B3C5193-9F95-489F-BAA5-14EA72CCF6C2}"/>
              </a:ext>
            </a:extLst>
          </p:cNvPr>
          <p:cNvSpPr>
            <a:spLocks noGrp="1"/>
          </p:cNvSpPr>
          <p:nvPr>
            <p:ph type="ftr" sz="quarter" idx="11"/>
          </p:nvPr>
        </p:nvSpPr>
        <p:spPr/>
        <p:txBody>
          <a:bodyPr/>
          <a:lstStyle/>
          <a:p>
            <a:r>
              <a:rPr lang="en-US" dirty="0">
                <a:ea typeface="Calibri" panose="020F0502020204030204" pitchFamily="34" charset="0"/>
                <a:cs typeface="Times New Roman" panose="02020603050405020304" pitchFamily="18" charset="0"/>
              </a:rPr>
              <a:t>Produce Safety during COVID-19 </a:t>
            </a:r>
            <a:endParaRPr lang="en-US" dirty="0"/>
          </a:p>
        </p:txBody>
      </p:sp>
    </p:spTree>
    <p:extLst>
      <p:ext uri="{BB962C8B-B14F-4D97-AF65-F5344CB8AC3E}">
        <p14:creationId xmlns:p14="http://schemas.microsoft.com/office/powerpoint/2010/main" val="3486027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12CF0-B93F-400E-A3B4-A181A6586ABD}"/>
              </a:ext>
            </a:extLst>
          </p:cNvPr>
          <p:cNvSpPr>
            <a:spLocks noGrp="1"/>
          </p:cNvSpPr>
          <p:nvPr>
            <p:ph type="title"/>
          </p:nvPr>
        </p:nvSpPr>
        <p:spPr/>
        <p:txBody>
          <a:bodyPr>
            <a:norm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Surface Transmission of SARS-CoV-2 </a:t>
            </a:r>
            <a:endParaRPr lang="en-US" sz="4000" b="1" dirty="0"/>
          </a:p>
        </p:txBody>
      </p:sp>
      <p:sp>
        <p:nvSpPr>
          <p:cNvPr id="5" name="Content Placeholder 4">
            <a:extLst>
              <a:ext uri="{FF2B5EF4-FFF2-40B4-BE49-F238E27FC236}">
                <a16:creationId xmlns:a16="http://schemas.microsoft.com/office/drawing/2014/main" xmlns="" id="{C85157D0-A77F-41D6-9A6A-BCFE0B813E15}"/>
              </a:ext>
            </a:extLst>
          </p:cNvPr>
          <p:cNvSpPr>
            <a:spLocks noGrp="1"/>
          </p:cNvSpPr>
          <p:nvPr>
            <p:ph sz="half" idx="1"/>
          </p:nvPr>
        </p:nvSpPr>
        <p:spPr>
          <a:xfrm>
            <a:off x="822959" y="1845734"/>
            <a:ext cx="3963529" cy="4023360"/>
          </a:xfrm>
        </p:spPr>
        <p:txBody>
          <a:bodyPr>
            <a:normAutofit fontScale="85000" lnSpcReduction="20000"/>
          </a:bodyPr>
          <a:lstStyle/>
          <a:p>
            <a:pPr marR="0" lvl="0">
              <a:lnSpc>
                <a:spcPct val="107000"/>
              </a:lnSpc>
              <a:spcBef>
                <a:spcPts val="0"/>
              </a:spcBef>
              <a:spcAft>
                <a:spcPts val="0"/>
              </a:spcAft>
              <a:buFont typeface="Wingdings" panose="05000000000000000000" pitchFamily="2" charset="2"/>
              <a:buChar char="v"/>
            </a:pPr>
            <a:r>
              <a:rPr lang="en-US" sz="2800" dirty="0">
                <a:effectLst/>
                <a:latin typeface="Calibri" panose="020F0502020204030204" pitchFamily="34" charset="0"/>
                <a:ea typeface="Calibri" panose="020F0502020204030204" pitchFamily="34" charset="0"/>
                <a:cs typeface="Times New Roman" panose="02020603050405020304" pitchFamily="18" charset="0"/>
              </a:rPr>
              <a:t>SARS-CoV-2 can survive on surfaces and play a role in indirect transmission</a:t>
            </a:r>
          </a:p>
          <a:p>
            <a:pPr marR="0" lvl="0">
              <a:lnSpc>
                <a:spcPct val="107000"/>
              </a:lnSpc>
              <a:spcBef>
                <a:spcPts val="0"/>
              </a:spcBef>
              <a:spcAft>
                <a:spcPts val="0"/>
              </a:spcAft>
              <a:buFont typeface="Wingdings" panose="05000000000000000000" pitchFamily="2" charset="2"/>
              <a:buChar char="v"/>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 typeface="Wingdings" panose="05000000000000000000" pitchFamily="2" charset="2"/>
              <a:buChar char="v"/>
            </a:pPr>
            <a:r>
              <a:rPr lang="en-US" sz="2800" dirty="0">
                <a:effectLst/>
                <a:latin typeface="Calibri" panose="020F0502020204030204" pitchFamily="34" charset="0"/>
                <a:ea typeface="Calibri" panose="020F0502020204030204" pitchFamily="34" charset="0"/>
                <a:cs typeface="Times New Roman" panose="02020603050405020304" pitchFamily="18" charset="0"/>
              </a:rPr>
              <a:t>Transferred by touch with the virus must migrate and infect a cell </a:t>
            </a:r>
          </a:p>
          <a:p>
            <a:pPr marR="0" lvl="0">
              <a:lnSpc>
                <a:spcPct val="107000"/>
              </a:lnSpc>
              <a:spcBef>
                <a:spcPts val="0"/>
              </a:spcBef>
              <a:spcAft>
                <a:spcPts val="0"/>
              </a:spcAft>
              <a:buFont typeface="Wingdings" panose="05000000000000000000" pitchFamily="2" charset="2"/>
              <a:buChar char="v"/>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v"/>
            </a:pPr>
            <a:r>
              <a:rPr lang="en-US" sz="2800" dirty="0">
                <a:effectLst/>
                <a:latin typeface="Calibri" panose="020F0502020204030204" pitchFamily="34" charset="0"/>
                <a:ea typeface="Calibri" panose="020F0502020204030204" pitchFamily="34" charset="0"/>
                <a:cs typeface="Times New Roman" panose="02020603050405020304" pitchFamily="18" charset="0"/>
              </a:rPr>
              <a:t>Less infectious over time but depends on material, temperature and other factors</a:t>
            </a:r>
          </a:p>
          <a:p>
            <a:endParaRPr lang="en-US" dirty="0"/>
          </a:p>
        </p:txBody>
      </p:sp>
      <p:pic>
        <p:nvPicPr>
          <p:cNvPr id="8" name="Content Placeholder 7" descr="Diagram, timeline&#10;&#10;Description automatically generated">
            <a:extLst>
              <a:ext uri="{FF2B5EF4-FFF2-40B4-BE49-F238E27FC236}">
                <a16:creationId xmlns:a16="http://schemas.microsoft.com/office/drawing/2014/main" xmlns="" id="{EF125283-5E60-4422-8BB9-BC76D73B9EA6}"/>
              </a:ext>
            </a:extLst>
          </p:cNvPr>
          <p:cNvPicPr>
            <a:picLocks noGrp="1" noChangeAspect="1"/>
          </p:cNvPicPr>
          <p:nvPr>
            <p:ph sz="half" idx="2"/>
          </p:nvPr>
        </p:nvPicPr>
        <p:blipFill>
          <a:blip r:embed="rId3"/>
          <a:stretch>
            <a:fillRect/>
          </a:stretch>
        </p:blipFill>
        <p:spPr>
          <a:xfrm>
            <a:off x="5012267" y="2256931"/>
            <a:ext cx="3579636" cy="2863709"/>
          </a:xfrm>
        </p:spPr>
      </p:pic>
      <p:sp>
        <p:nvSpPr>
          <p:cNvPr id="3" name="Slide Number Placeholder 2">
            <a:extLst>
              <a:ext uri="{FF2B5EF4-FFF2-40B4-BE49-F238E27FC236}">
                <a16:creationId xmlns:a16="http://schemas.microsoft.com/office/drawing/2014/main" xmlns="" id="{C52E882D-FFF3-46F9-9EAE-55621EC78143}"/>
              </a:ext>
            </a:extLst>
          </p:cNvPr>
          <p:cNvSpPr>
            <a:spLocks noGrp="1"/>
          </p:cNvSpPr>
          <p:nvPr>
            <p:ph type="sldNum" sz="quarter" idx="12"/>
          </p:nvPr>
        </p:nvSpPr>
        <p:spPr/>
        <p:txBody>
          <a:bodyPr/>
          <a:lstStyle/>
          <a:p>
            <a:fld id="{4FAB73BC-B049-4115-A692-8D63A059BFB8}" type="slidenum">
              <a:rPr lang="en-US" smtClean="0"/>
              <a:t>9</a:t>
            </a:fld>
            <a:endParaRPr lang="en-US" dirty="0"/>
          </a:p>
        </p:txBody>
      </p:sp>
      <p:sp>
        <p:nvSpPr>
          <p:cNvPr id="4" name="Footer Placeholder 3">
            <a:extLst>
              <a:ext uri="{FF2B5EF4-FFF2-40B4-BE49-F238E27FC236}">
                <a16:creationId xmlns:a16="http://schemas.microsoft.com/office/drawing/2014/main" xmlns="" id="{95FD0C84-22DD-4291-A4CA-A2D23088D650}"/>
              </a:ext>
            </a:extLst>
          </p:cNvPr>
          <p:cNvSpPr>
            <a:spLocks noGrp="1"/>
          </p:cNvSpPr>
          <p:nvPr>
            <p:ph type="ftr" sz="quarter" idx="11"/>
          </p:nvPr>
        </p:nvSpPr>
        <p:spPr/>
        <p:txBody>
          <a:bodyPr/>
          <a:lstStyle/>
          <a:p>
            <a:r>
              <a:rPr lang="en-US" dirty="0"/>
              <a:t>Produce Safety during COVID-19 </a:t>
            </a:r>
          </a:p>
        </p:txBody>
      </p:sp>
    </p:spTree>
    <p:extLst>
      <p:ext uri="{BB962C8B-B14F-4D97-AF65-F5344CB8AC3E}">
        <p14:creationId xmlns:p14="http://schemas.microsoft.com/office/powerpoint/2010/main" val="2292565514"/>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3114</TotalTime>
  <Words>3333</Words>
  <Application>Microsoft Office PowerPoint</Application>
  <PresentationFormat>On-screen Show (4:3)</PresentationFormat>
  <Paragraphs>313</Paragraphs>
  <Slides>16</Slides>
  <Notes>16</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9" baseType="lpstr">
      <vt:lpstr>Arial</vt:lpstr>
      <vt:lpstr>Arial</vt:lpstr>
      <vt:lpstr>Calibri</vt:lpstr>
      <vt:lpstr>Calibri Light</vt:lpstr>
      <vt:lpstr>Cambria</vt:lpstr>
      <vt:lpstr>Courier New</vt:lpstr>
      <vt:lpstr>Source Sans Pro</vt:lpstr>
      <vt:lpstr>Symbol</vt:lpstr>
      <vt:lpstr>Times New Roman</vt:lpstr>
      <vt:lpstr>Wingdings</vt:lpstr>
      <vt:lpstr>Retrospect</vt:lpstr>
      <vt:lpstr>Custom Design</vt:lpstr>
      <vt:lpstr>Acrobat Document</vt:lpstr>
      <vt:lpstr>Module A:  Produce Safety, the Human Pathogen SARS-CoV-2 and COVID-19</vt:lpstr>
      <vt:lpstr>Learning Outcomes</vt:lpstr>
      <vt:lpstr>SARS-CoV-2 and COVID-19 Addendum to the PSA Curriculum</vt:lpstr>
      <vt:lpstr>Relevance of COVID-19 to your Agricultural Operation </vt:lpstr>
      <vt:lpstr>What is SARS-CoV-2 and COVID-19? </vt:lpstr>
      <vt:lpstr>Transmission of SARS-CoV-2 </vt:lpstr>
      <vt:lpstr>Transmission of SARS-CoV-2 is Primarily Person to Person</vt:lpstr>
      <vt:lpstr>PowerPoint Presentation</vt:lpstr>
      <vt:lpstr>Surface Transmission of SARS-CoV-2 </vt:lpstr>
      <vt:lpstr>Pet and Livestock Transmission of SARS-CoV-2 </vt:lpstr>
      <vt:lpstr>Food and Food Packaging Transmission of SARS-CoV-2 </vt:lpstr>
      <vt:lpstr>SARS-CoV-2 vs Other Human Pathogens in Food Safety</vt:lpstr>
      <vt:lpstr>Steps Towards Produce Safety</vt:lpstr>
      <vt:lpstr>Implementing Practices to Reduce Risks from SARS-CoV-2</vt:lpstr>
      <vt:lpstr>Summary</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Liedl</dc:creator>
  <cp:lastModifiedBy>Barbara E. Liedl</cp:lastModifiedBy>
  <cp:revision>77</cp:revision>
  <dcterms:created xsi:type="dcterms:W3CDTF">2021-03-19T02:41:09Z</dcterms:created>
  <dcterms:modified xsi:type="dcterms:W3CDTF">2021-05-20T18:59:52Z</dcterms:modified>
</cp:coreProperties>
</file>