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1" r:id="rId1"/>
    <p:sldMasterId id="2147483675" r:id="rId2"/>
  </p:sldMasterIdLst>
  <p:notesMasterIdLst>
    <p:notesMasterId r:id="rId25"/>
  </p:notesMasterIdLst>
  <p:handoutMasterIdLst>
    <p:handoutMasterId r:id="rId26"/>
  </p:handoutMasterIdLst>
  <p:sldIdLst>
    <p:sldId id="256" r:id="rId3"/>
    <p:sldId id="257" r:id="rId4"/>
    <p:sldId id="273" r:id="rId5"/>
    <p:sldId id="289" r:id="rId6"/>
    <p:sldId id="259" r:id="rId7"/>
    <p:sldId id="271" r:id="rId8"/>
    <p:sldId id="284" r:id="rId9"/>
    <p:sldId id="286" r:id="rId10"/>
    <p:sldId id="272" r:id="rId11"/>
    <p:sldId id="277" r:id="rId12"/>
    <p:sldId id="278" r:id="rId13"/>
    <p:sldId id="279" r:id="rId14"/>
    <p:sldId id="280" r:id="rId15"/>
    <p:sldId id="276" r:id="rId16"/>
    <p:sldId id="274" r:id="rId17"/>
    <p:sldId id="275" r:id="rId18"/>
    <p:sldId id="281" r:id="rId19"/>
    <p:sldId id="283" r:id="rId20"/>
    <p:sldId id="285" r:id="rId21"/>
    <p:sldId id="282" r:id="rId22"/>
    <p:sldId id="258" r:id="rId23"/>
    <p:sldId id="288" r:id="rId2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55" autoAdjust="0"/>
    <p:restoredTop sz="69143" autoAdjust="0"/>
  </p:normalViewPr>
  <p:slideViewPr>
    <p:cSldViewPr snapToGrid="0">
      <p:cViewPr varScale="1">
        <p:scale>
          <a:sx n="62" d="100"/>
          <a:sy n="62" d="100"/>
        </p:scale>
        <p:origin x="2131" y="48"/>
      </p:cViewPr>
      <p:guideLst/>
    </p:cSldViewPr>
  </p:slideViewPr>
  <p:outlineViewPr>
    <p:cViewPr>
      <p:scale>
        <a:sx n="33" d="100"/>
        <a:sy n="33" d="100"/>
      </p:scale>
      <p:origin x="0" y="0"/>
    </p:cViewPr>
  </p:outlineViewPr>
  <p:notesTextViewPr>
    <p:cViewPr>
      <p:scale>
        <a:sx n="100" d="100"/>
        <a:sy n="100" d="100"/>
      </p:scale>
      <p:origin x="0" y="-278"/>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r>
              <a:rPr lang="en-US" dirty="0" smtClean="0"/>
              <a:t>Produce Safety During COVID-19 - Module D</a:t>
            </a:r>
            <a:endParaRPr lang="en-US" dirty="0"/>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7A783DD4-9A1A-4939-957A-311EABF7F285}" type="datetimeFigureOut">
              <a:rPr lang="en-US" smtClean="0"/>
              <a:t>5/20/2021</a:t>
            </a:fld>
            <a:endParaRPr lang="en-US" dirty="0"/>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147AAC11-0369-4CDB-BB00-78FFF2C09E9A}" type="slidenum">
              <a:rPr lang="en-US" smtClean="0"/>
              <a:t>‹#›</a:t>
            </a:fld>
            <a:endParaRPr lang="en-US" dirty="0"/>
          </a:p>
        </p:txBody>
      </p:sp>
    </p:spTree>
    <p:extLst>
      <p:ext uri="{BB962C8B-B14F-4D97-AF65-F5344CB8AC3E}">
        <p14:creationId xmlns:p14="http://schemas.microsoft.com/office/powerpoint/2010/main" val="239420216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r>
              <a:rPr lang="en-US" dirty="0" smtClean="0"/>
              <a:t>Produce Safety During COVID-19 - Module D</a:t>
            </a:r>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8322ED0E-0E8D-435A-BFB0-7679DF640C4C}" type="datetimeFigureOut">
              <a:rPr lang="en-US" smtClean="0"/>
              <a:t>5/20/2021</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C57A5A0-1C2C-414E-8202-4CC0C112F958}" type="slidenum">
              <a:rPr lang="en-US" smtClean="0"/>
              <a:t>‹#›</a:t>
            </a:fld>
            <a:endParaRPr lang="en-US" dirty="0"/>
          </a:p>
        </p:txBody>
      </p:sp>
    </p:spTree>
    <p:extLst>
      <p:ext uri="{BB962C8B-B14F-4D97-AF65-F5344CB8AC3E}">
        <p14:creationId xmlns:p14="http://schemas.microsoft.com/office/powerpoint/2010/main" val="31652925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urenvironment.berkeley.edu/sites/ourenvironment.berkeley.edu/files/user/profile2/main/publications/Policy%20and%20Procedures%20for%20Safe%20Food%20Handling%20During%20COVID-19_04_14_20.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gconfoodsafety.com/200-standard-operating-procedures.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xtension.umn.edu/safety/growing-safe-food#plan-templates-and-log-sheets-135591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foodsafety.ces.ncsu.edu/wp-content/uploads/2020/04/Bandanas-as-Face-Coverings_COVID-19_Flyer.pdf?fwd=no" TargetMode="External"/><Relationship Id="rId3" Type="http://schemas.openxmlformats.org/officeDocument/2006/relationships/hyperlink" Target="https://www.health.state.mn.us/diseases/coronavirus/materials/washland.pdf" TargetMode="External"/><Relationship Id="rId7" Type="http://schemas.openxmlformats.org/officeDocument/2006/relationships/hyperlink" Target="https://foodsafety.ces.ncsu.edu/wp-content/uploads/2020/04/Facecoverings-101_COVID-19_Flyer.pdf?fwd=no"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ocs.google.com/document/d/1WDhovmJjRgeggFRJF2hP1u9yr3nEb2Jy_vb8OIOWryI/edit?ts=5eac5861#heading=h.ljb6h8w5deik" TargetMode="External"/><Relationship Id="rId5" Type="http://schemas.openxmlformats.org/officeDocument/2006/relationships/hyperlink" Target="https://www.cdc.gov/coronavirus/2019-ncov/community/pdf/Agricultural-Employer-checklist.pdf" TargetMode="External"/><Relationship Id="rId4" Type="http://schemas.openxmlformats.org/officeDocument/2006/relationships/hyperlink" Target="https://docs.google.com/document/d/12sLifH-6Dm48lm_s2OIM3rIrN54Fv__z_i52Mvy5yGA/edit"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foodsafety.ces.ncsu.edu/wp-content/uploads/2020/04/Bandanas-as-Face-Coverings_COVID-19_Flyer.pdf?fwd=no" TargetMode="External"/><Relationship Id="rId3" Type="http://schemas.openxmlformats.org/officeDocument/2006/relationships/hyperlink" Target="https://www.cdc.gov/coronavirus/2019-ncov/downloads/Young-Mitigation-recommendations-resources-toolkit.pdf" TargetMode="External"/><Relationship Id="rId7" Type="http://schemas.openxmlformats.org/officeDocument/2006/relationships/hyperlink" Target="https://foodsafety.ces.ncsu.edu/wp-content/uploads/2020/04/Facecoverings-101_COVID-19_Flyer.pdf?fwd=no"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ocs.google.com/document/d/1WDhovmJjRgeggFRJF2hP1u9yr3nEb2Jy_vb8OIOWryI/edit?ts=5eac5861#heading=h.ljb6h8w5deik" TargetMode="External"/><Relationship Id="rId5" Type="http://schemas.openxmlformats.org/officeDocument/2006/relationships/hyperlink" Target="https://www.cdc.gov/coronavirus/2019-ncov/community/pdf/Agricultural-Employer-checklist.pdf" TargetMode="External"/><Relationship Id="rId4" Type="http://schemas.openxmlformats.org/officeDocument/2006/relationships/hyperlink" Target="https://docs.google.com/document/d/12sLifH-6Dm48lm_s2OIM3rIrN54Fv__z_i52Mvy5yGA/edit"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foodsafety.ces.ncsu.edu/wp-content/uploads/2020/03/Packinghouse_COVID-19_Flyer-2.pdf?fwd=no" TargetMode="External"/><Relationship Id="rId3" Type="http://schemas.openxmlformats.org/officeDocument/2006/relationships/hyperlink" Target="https://covid19communicationnetwork.org/covid19resource/how-long-does-the-covid-19-virus-live-on-surfaces/" TargetMode="External"/><Relationship Id="rId7" Type="http://schemas.openxmlformats.org/officeDocument/2006/relationships/hyperlink" Target="https://extension.umn.edu/growing-safe-food/cleaning-and-sanitizing-tools-harvest-containers-and-surface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docs.google.com/document/d/14bk7QiKmecysrlksh2j_ElPbdGOqFL_Y28jJSZZR0K8/edit" TargetMode="External"/><Relationship Id="rId5" Type="http://schemas.openxmlformats.org/officeDocument/2006/relationships/hyperlink" Target="https://www.cdc.gov/coronavirus/2019-ncov/community/pdf/Agricultural-Employer-checklist.pdf" TargetMode="External"/><Relationship Id="rId10" Type="http://schemas.openxmlformats.org/officeDocument/2006/relationships/hyperlink" Target="https://foodsafety.ces.ncsu.edu/wp-content/uploads/2020/03/Cleaning-and-disinfection_COVID-19_Flyer_031520.pdf?fwd=no" TargetMode="External"/><Relationship Id="rId4" Type="http://schemas.openxmlformats.org/officeDocument/2006/relationships/hyperlink" Target="https://docs.google.com/document/d/12sLifH-6Dm48lm_s2OIM3rIrN54Fv__z_i52Mvy5yGA/edit" TargetMode="External"/><Relationship Id="rId9" Type="http://schemas.openxmlformats.org/officeDocument/2006/relationships/hyperlink" Target="https://foodsafety.ces.ncsu.edu/wp-content/uploads/2020/05/Sanitizing-v-Disinfection_COVID-19_Flyer_041620.pdf?fwd=no"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google.com/document/d/12sLifH-6Dm48lm_s2OIM3rIrN54Fv__z_i52Mvy5yGA/edit"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dc.gov/coronavirus/2019-ncov/community/pdf/Agricultural-Employer-checklist.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google.com/document/d/12sLifH-6Dm48lm_s2OIM3rIrN54Fv__z_i52Mvy5yGA/edi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google.com/document/d/12sLifH-6Dm48lm_s2OIM3rIrN54Fv__z_i52Mvy5yGA/edit"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mda.maryland.gov/maryland_products/Documents/Ag-COVID19-Delivery-Guidance.pdf" TargetMode="External"/><Relationship Id="rId4" Type="http://schemas.openxmlformats.org/officeDocument/2006/relationships/hyperlink" Target="https://www.fda.gov/food/food-safety-during-emergencies/best-practices-retail-food-stores-restaurants-and-food-pick-updelivery-services-during-covid-1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google.com/document/d/12sLifH-6Dm48lm_s2OIM3rIrN54Fv__z_i52Mvy5yGA/edi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mda.maryland.gov/maryland_products/Documents/Ag-COVID19-Delivery-Guidance.pdf" TargetMode="External"/><Relationship Id="rId4" Type="http://schemas.openxmlformats.org/officeDocument/2006/relationships/hyperlink" Target="https://www.fda.gov/food/food-safety-during-emergencies/best-practices-retail-food-stores-restaurants-and-food-pick-updelivery-services-during-covid-19"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asda.org/news/covid-19-graphics-for-print-and-social-media-use" TargetMode="External"/><Relationship Id="rId7" Type="http://schemas.openxmlformats.org/officeDocument/2006/relationships/hyperlink" Target="https://www.health.state.mn.us/diseases/coronavirus/materials/tipsgrocery.pd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cdc.gov/coronavirus/2019-ncov/prevent-getting-sick/prevention.html" TargetMode="External"/><Relationship Id="rId5" Type="http://schemas.openxmlformats.org/officeDocument/2006/relationships/hyperlink" Target="https://docs.google.com/document/d/1WDhovmJjRgeggFRJF2hP1u9yr3nEb2Jy_vb8OIOWryI/edit?ts=5eac5861#heading=h.ljb6h8w5deik" TargetMode="External"/><Relationship Id="rId4" Type="http://schemas.openxmlformats.org/officeDocument/2006/relationships/hyperlink" Target="https://docs.google.com/document/d/12sLifH-6Dm48lm_s2OIM3rIrN54Fv__z_i52Mvy5yGA/edi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document/d/12sLifH-6Dm48lm_s2OIM3rIrN54Fv__z_i52Mvy5yGA/edi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dc.gov/coronavirus/2019-ncov/community/pdf/Agricultural-Employer-checklist.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document/d/12sLifH-6Dm48lm_s2OIM3rIrN54Fv__z_i52Mvy5yGA/edi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dc.gov/coronavirus/2019-ncov/community/pdf/Agricultural-Employer-checklist.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document/d/12sLifH-6Dm48lm_s2OIM3rIrN54Fv__z_i52Mvy5yGA/edi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dc.gov/coronavirus/2019-ncov/community/pdf/Agricultural-Employer-checklist.pdf"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cdc.gov/coronavirus/2019-ncov/downloads/COVID19-symptoms.pdf" TargetMode="External"/><Relationship Id="rId3" Type="http://schemas.openxmlformats.org/officeDocument/2006/relationships/hyperlink" Target="https://www.cdc.gov/coronavirus/2019-ncov/community/pdf/Agricultural-Employer-checklist.pdf" TargetMode="External"/><Relationship Id="rId7" Type="http://schemas.openxmlformats.org/officeDocument/2006/relationships/hyperlink" Target="https://foodsafety.ces.ncsu.edu/wp-content/uploads/2020/04/Retail-FAQ_COVID-19_Flyer.pdf?fwd=no"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foodsafety.ces.ncsu.edu/wp-content/uploads/2020/04/What-To-Do-If-Sick_COVID-19_Flyer.pdf?fwd=no" TargetMode="External"/><Relationship Id="rId11" Type="http://schemas.openxmlformats.org/officeDocument/2006/relationships/hyperlink" Target="https://farmcommons.org/resources/podcasts/episode-16-managing-workers-on-the-farm-during-covid-19/" TargetMode="External"/><Relationship Id="rId5" Type="http://schemas.openxmlformats.org/officeDocument/2006/relationships/hyperlink" Target="https://www.co.monterey.ca.us/home/showdocument?id=88063" TargetMode="External"/><Relationship Id="rId10" Type="http://schemas.openxmlformats.org/officeDocument/2006/relationships/hyperlink" Target="https://farmcommons.org/resources/podcasts/episode-13-health-screening-and-unemployment-on-the-farm-during-covid-19/" TargetMode="External"/><Relationship Id="rId4" Type="http://schemas.openxmlformats.org/officeDocument/2006/relationships/hyperlink" Target="https://www.cdc.gov/coronavirus/2019-ncov/community/guidance-business-response.html" TargetMode="External"/><Relationship Id="rId9" Type="http://schemas.openxmlformats.org/officeDocument/2006/relationships/hyperlink" Target="https://www.youtube.com/watch?v=F70BzSFAZfw"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foodsafety.ces.ncsu.edu/wp-content/uploads/2020/04/Retail-FAQ_COVID-19_Flyer.pdf?fwd=no" TargetMode="External"/><Relationship Id="rId3" Type="http://schemas.openxmlformats.org/officeDocument/2006/relationships/hyperlink" Target="https://www.eeoc.gov/laws/guidance/pandemic-preparedness-workplace-and-americans-disabilities-act" TargetMode="External"/><Relationship Id="rId7" Type="http://schemas.openxmlformats.org/officeDocument/2006/relationships/hyperlink" Target="https://foodsafety.ces.ncsu.edu/wp-content/uploads/2020/04/What-To-Do-If-Sick_COVID-19_Flyer.pdf?fwd=no"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co.monterey.ca.us/home/showdocument?id=88063" TargetMode="External"/><Relationship Id="rId5" Type="http://schemas.openxmlformats.org/officeDocument/2006/relationships/hyperlink" Target="https://www.cdc.gov/coronavirus/2019-ncov/community/guidance-business-response.html" TargetMode="External"/><Relationship Id="rId10" Type="http://schemas.openxmlformats.org/officeDocument/2006/relationships/hyperlink" Target="https://www.youtube.com/watch?v=F70BzSFAZfw" TargetMode="External"/><Relationship Id="rId4" Type="http://schemas.openxmlformats.org/officeDocument/2006/relationships/hyperlink" Target="https://www.cdc.gov/coronavirus/2019-ncov/community/pdf/Agricultural-Employer-checklist.pdf" TargetMode="External"/><Relationship Id="rId9" Type="http://schemas.openxmlformats.org/officeDocument/2006/relationships/hyperlink" Target="https://www.cdc.gov/coronavirus/2019-ncov/downloads/COVID19-symptoms.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google.com/document/d/12sLifH-6Dm48lm_s2OIM3rIrN54Fv__z_i52Mvy5yGA/edit" TargetMode="External"/><Relationship Id="rId7" Type="http://schemas.openxmlformats.org/officeDocument/2006/relationships/hyperlink" Target="https://www.facebook.com/281495325336707/videos/762403254296877"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foodsafety.ces.ncsu.edu/wp-content/uploads/2020/04/Handwashing_COVID-19_Flyer.pdf?fwd=no" TargetMode="External"/><Relationship Id="rId5" Type="http://schemas.openxmlformats.org/officeDocument/2006/relationships/hyperlink" Target="https://drive.google.com/file/d/1T7QxFI-oYf8on6VbhncsMn7o2ixuWHV2/view" TargetMode="External"/><Relationship Id="rId4" Type="http://schemas.openxmlformats.org/officeDocument/2006/relationships/hyperlink" Target="https://www.cdc.gov/coronavirus/2019-ncov/community/pdf/Agricultural-Employer-checklist.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3168380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181240" indent="-181240">
              <a:lnSpc>
                <a:spcPct val="107000"/>
              </a:lnSpc>
              <a:spcAft>
                <a:spcPts val="846"/>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An example SOP for handwashing techniques from the Ag Con</a:t>
            </a:r>
          </a:p>
          <a:p>
            <a:pPr marL="181240" indent="-181240">
              <a:lnSpc>
                <a:spcPct val="107000"/>
              </a:lnSpc>
              <a:spcAft>
                <a:spcPts val="846"/>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Every Farm operation is UNIQUE and DIFFERENT, so any SOPs that are borrowed need to be customized to YOUR farm.</a:t>
            </a:r>
          </a:p>
          <a:p>
            <a:pPr marL="181240" indent="-181240">
              <a:lnSpc>
                <a:spcPct val="107000"/>
              </a:lnSpc>
              <a:spcAft>
                <a:spcPts val="846"/>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Policy and Procedures for Safe Food Handling During COVID-19 on the Farm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https://ourenvironment.berkeley.edu/sites/ourenvironment.berkeley.edu/files/user/profile2/main/publications/Policy%20and%20Procedures%20for%20Safe%20Food%20Handling%20During%20COVID-19_04_14_20.pdf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defTabSz="966612">
              <a:lnSpc>
                <a:spcPct val="107000"/>
              </a:lnSpc>
              <a:buFont typeface="Symbol" panose="05050102010706020507" pitchFamily="18" charset="2"/>
              <a:buChar char=""/>
            </a:pPr>
            <a:r>
              <a:rPr lang="en-US" sz="1300" dirty="0"/>
              <a:t>Sample SOPs for GAP Plan of Action Manual (AgCon) </a:t>
            </a:r>
            <a:r>
              <a:rPr lang="en-US" sz="1300" u="sng" dirty="0">
                <a:hlinkClick r:id="rId4"/>
              </a:rPr>
              <a:t>https://www.agconfoodsafety.com/200-standard-operating-procedures.html</a:t>
            </a:r>
            <a:r>
              <a:rPr lang="en-US" sz="1300" dirty="0"/>
              <a:t> </a:t>
            </a:r>
          </a:p>
          <a:p>
            <a:pPr>
              <a:lnSpc>
                <a:spcPct val="107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10</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195454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181240" indent="-181240">
              <a:lnSpc>
                <a:spcPct val="107000"/>
              </a:lnSpc>
              <a:spcAft>
                <a:spcPts val="846"/>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This is an example employee training log from the University of Minnesota outlining the different pieces of information you should collect each time you train your staff on a topic.</a:t>
            </a: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Calibri" panose="020F0502020204030204" pitchFamily="34" charset="0"/>
              </a:rPr>
              <a:t>Resources</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Calibri" panose="020F0502020204030204" pitchFamily="34" charset="0"/>
              </a:rPr>
              <a:t>Plan templates and log sheets </a:t>
            </a:r>
            <a:r>
              <a:rPr lang="en-US" sz="13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https://extension.umn.edu/safety/growing-safe-food#plan-templates-and-log-sheets-1355910</a:t>
            </a:r>
            <a:r>
              <a:rPr lang="en-US" sz="1300" dirty="0">
                <a:latin typeface="Calibri" panose="020F0502020204030204" pitchFamily="34" charset="0"/>
                <a:ea typeface="Calibri" panose="020F0502020204030204" pitchFamily="34" charset="0"/>
                <a:cs typeface="Calibri" panose="020F0502020204030204" pitchFamily="34"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300" dirty="0">
                <a:latin typeface="Calibri" panose="020F0502020204030204" pitchFamily="34" charset="0"/>
                <a:ea typeface="Calibri" panose="020F0502020204030204" pitchFamily="34" charset="0"/>
                <a:cs typeface="Calibri" panose="020F0502020204030204" pitchFamily="34"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11</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2911096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dirty="0">
                <a:latin typeface="Calibri" panose="020F0502020204030204" pitchFamily="34" charset="0"/>
                <a:ea typeface="Calibri" panose="020F0502020204030204" pitchFamily="34" charset="0"/>
                <a:cs typeface="Calibri" panose="020F0502020204030204" pitchFamily="34" charset="0"/>
              </a:rPr>
              <a:t>CDC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and the </a:t>
            </a:r>
            <a:r>
              <a:rPr lang="en-US" dirty="0">
                <a:latin typeface="Calibri" panose="020F0502020204030204" pitchFamily="34" charset="0"/>
                <a:ea typeface="Calibri" panose="020F0502020204030204" pitchFamily="34" charset="0"/>
                <a:cs typeface="Times New Roman" panose="02020603050405020304" pitchFamily="18" charset="0"/>
              </a:rPr>
              <a:t>many depts of health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continue to recommend that all Americans remember to wash your hands thoroughly with soap and water following the steps provided in this poster.</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t>Wash Your Hands (MN Dept of Health) </a:t>
            </a:r>
            <a:r>
              <a:rPr lang="en-US" sz="1300" u="sng" dirty="0">
                <a:hlinkClick r:id="rId3"/>
              </a:rPr>
              <a:t>https://www.health.state.mn.us/diseases/coronavirus/materials/washland.pdf</a:t>
            </a:r>
            <a:endParaRPr lang="en-US" sz="1300" u="sng" dirty="0"/>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https://docs.google.com/document/d/12sLifH-6Dm48lm_s2OIM3rIrN54Fv__z_i52Mvy5yGA/edit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Template for Community Gardens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https://docs.google.com/document/d/1WDhovmJjRgeggFRJF2hP1u9yr3nEb2Jy_vb8OIOWryI/edit?ts=5eac5861#heading=h.ljb6h8w5deik</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Preventative Measures Facemasks and Cloth Face Coverings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https://foodsafety.ces.ncsu.edu/wp-content/uploads/2020/04/Facecoverings-101_COVID-19_Flyer.pdf?fwd=no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Preventative Measures Bandanas As Cloth Face Coverings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https://foodsafety.ces.ncsu.edu/wp-content/uploads/2020/04/Bandanas-as-Face-Coverings_COVID-19_Flyer.pdf?fwd=no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12</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1347762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dirty="0">
                <a:latin typeface="Calibri" panose="020F0502020204030204" pitchFamily="34" charset="0"/>
                <a:ea typeface="Calibri" panose="020F0502020204030204" pitchFamily="34" charset="0"/>
                <a:cs typeface="Calibri" panose="020F0502020204030204" pitchFamily="34" charset="0"/>
              </a:rPr>
              <a:t>CDC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and the </a:t>
            </a:r>
            <a:r>
              <a:rPr lang="en-US" dirty="0">
                <a:latin typeface="Calibri" panose="020F0502020204030204" pitchFamily="34" charset="0"/>
                <a:ea typeface="Calibri" panose="020F0502020204030204" pitchFamily="34" charset="0"/>
                <a:cs typeface="Times New Roman" panose="02020603050405020304" pitchFamily="18" charset="0"/>
              </a:rPr>
              <a:t>many depts of health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continue to recommend that all Americans wear cloth masks in public, even persons who have been fully vaccinated against COVID-19.  It is not currently known how effective vaccines are against asymptomatic spread, that is, people might be able to spread the disease even when they are fully vaccinated.  Wearing a mask helps prevent transmission by blocking droplets when we speak, sneeze, cough or breathe.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dirty="0">
                <a:latin typeface="Calibri" panose="020F0502020204030204" pitchFamily="34" charset="0"/>
                <a:ea typeface="Calibri" panose="020F0502020204030204" pitchFamily="34" charset="0"/>
                <a:cs typeface="Calibri" panose="020F0502020204030204" pitchFamily="34" charset="0"/>
              </a:rPr>
              <a:t>CDC recommendations</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indicate a mask with 2 or 3 layers is best to prevent transmission.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spcAft>
                <a:spcPts val="846"/>
              </a:spcAft>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Your operation may want to consider providing masks to staff</a:t>
            </a:r>
          </a:p>
          <a:p>
            <a:pPr marL="362480" indent="-362480">
              <a:lnSpc>
                <a:spcPct val="107000"/>
              </a:lnSpc>
              <a:spcAft>
                <a:spcPts val="846"/>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t>Wear a Mask to Protect You and Your Friends (CDC) </a:t>
            </a:r>
            <a:r>
              <a:rPr lang="en-US" sz="1300" u="sng" dirty="0">
                <a:hlinkClick r:id="rId3"/>
              </a:rPr>
              <a:t>https://www.cdc.gov/coronavirus/2019-ncov/downloads/Young-Mitigation-recommendations-resources-toolkit.pdf</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https://docs.google.com/document/d/12sLifH-6Dm48lm_s2OIM3rIrN54Fv__z_i52Mvy5yGA/edit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Template for Community Gardens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https://docs.google.com/document/d/1WDhovmJjRgeggFRJF2hP1u9yr3nEb2Jy_vb8OIOWryI/edit?ts=5eac5861#heading=h.ljb6h8w5deik</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Preventative Measures Facemasks and Cloth Face Coverings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https://foodsafety.ces.ncsu.edu/wp-content/uploads/2020/04/Facecoverings-101_COVID-19_Flyer.pdf?fwd=no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Preventative Measures Bandanas As Cloth Face Coverings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https://foodsafety.ces.ncsu.edu/wp-content/uploads/2020/04/Bandanas-as-Face-Coverings_COVID-19_Flyer.pdf?fwd=no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13</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1018515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Calibri" panose="020F0502020204030204" pitchFamily="34" charset="0"/>
              </a:rPr>
              <a:t>What are your high-touch and food contact surfaces on the farm?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Office: keyboard, mouse, iPad, phones, chair armrests, desk area</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Restrooms: toilet handles and seats, faucet handles, door handles</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Tools and equipment: harvest totes and buckets, scales, clippers, knives, sorting tables,</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Greenhouse: watering wand, door handles, vent openers, germination chamber handles </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Field: vehicle door handles, steering wheels, stick shifts, PTO handles, shared tools and equipment</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Pack shed: dolly handles, cooler handles, door handles, light switches, scale buttons</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Other: buttons, pads and touch screens used by staff or volunteers</a:t>
            </a:r>
            <a:endParaRPr lang="en-US" sz="1300" dirty="0">
              <a:latin typeface="Times New Roman" panose="02020603050405020304" pitchFamily="18" charset="0"/>
              <a:ea typeface="Times New Roman" panose="02020603050405020304" pitchFamily="18" charset="0"/>
            </a:endParaRPr>
          </a:p>
          <a:p>
            <a:pPr marL="362480" indent="-362480" fontAlgn="base">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rPr>
              <a:t>How often will you clean and sanitize the surfaces?</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Depends on how often they are touched and the number of people</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At least daily</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In some cases make items such as field tools assigned to a person and make them responsible for doing this</a:t>
            </a:r>
            <a:endParaRPr lang="en-US" sz="1300" dirty="0">
              <a:latin typeface="Times New Roman" panose="02020603050405020304" pitchFamily="18" charset="0"/>
              <a:ea typeface="Times New Roman" panose="02020603050405020304" pitchFamily="18" charset="0"/>
            </a:endParaRPr>
          </a:p>
          <a:p>
            <a:pPr marL="362480" indent="-362480" fontAlgn="base">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rPr>
              <a:t>How will you clean and sanitize surfaces?</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Just like with anything else, we start by removing any visible debris with a broom or hose</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Scrub the surface with a detergent to break down the fats and carbohydrates that are present</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Rinse with potable water</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Spray with a sanitizing agent according to the directions on the label)</a:t>
            </a:r>
            <a:endParaRPr lang="en-US" sz="1300" dirty="0">
              <a:latin typeface="Times New Roman" panose="02020603050405020304" pitchFamily="18" charset="0"/>
              <a:ea typeface="Times New Roman" panose="02020603050405020304" pitchFamily="18" charset="0"/>
            </a:endParaRPr>
          </a:p>
          <a:p>
            <a:pPr marL="362480" indent="-362480" fontAlgn="base">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rPr>
              <a:t>Sanitizers to use with COVID-19</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EPS List N</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rPr>
              <a:t>Some options</a:t>
            </a:r>
            <a:endParaRPr lang="en-US" sz="1300" dirty="0">
              <a:latin typeface="Times New Roman" panose="02020603050405020304" pitchFamily="18" charset="0"/>
              <a:ea typeface="Times New Roman" panose="02020603050405020304" pitchFamily="18" charset="0"/>
            </a:endParaRPr>
          </a:p>
          <a:p>
            <a:pPr marL="1208265" lvl="2" indent="-241653" fontAlgn="base">
              <a:buFont typeface="+mj-lt"/>
              <a:buAutoNum type="romanLcPeriod"/>
            </a:pPr>
            <a:r>
              <a:rPr lang="en-US" dirty="0">
                <a:solidFill>
                  <a:srgbClr val="000000"/>
                </a:solidFill>
                <a:latin typeface="Calibri" panose="020F0502020204030204" pitchFamily="34" charset="0"/>
                <a:ea typeface="Times New Roman" panose="02020603050405020304" pitchFamily="18" charset="0"/>
              </a:rPr>
              <a:t>Ultra </a:t>
            </a:r>
            <a:r>
              <a:rPr lang="en-US" dirty="0" smtClean="0">
                <a:solidFill>
                  <a:srgbClr val="000000"/>
                </a:solidFill>
                <a:latin typeface="Calibri" panose="020F0502020204030204" pitchFamily="34" charset="0"/>
                <a:ea typeface="Times New Roman" panose="02020603050405020304" pitchFamily="18" charset="0"/>
              </a:rPr>
              <a:t>Clorox </a:t>
            </a:r>
            <a:r>
              <a:rPr lang="en-US" dirty="0">
                <a:solidFill>
                  <a:srgbClr val="000000"/>
                </a:solidFill>
                <a:latin typeface="Calibri" panose="020F0502020204030204" pitchFamily="34" charset="0"/>
                <a:ea typeface="Times New Roman" panose="02020603050405020304" pitchFamily="18" charset="0"/>
              </a:rPr>
              <a:t>Regular Brand Bleach (6.0% sodium hypochlorite product)</a:t>
            </a:r>
            <a:endParaRPr lang="en-US" sz="1300" dirty="0">
              <a:latin typeface="Times New Roman" panose="02020603050405020304" pitchFamily="18" charset="0"/>
              <a:ea typeface="Times New Roman" panose="02020603050405020304" pitchFamily="18" charset="0"/>
            </a:endParaRPr>
          </a:p>
          <a:p>
            <a:pPr marL="1208265" lvl="2" indent="-241653" fontAlgn="base">
              <a:buFont typeface="+mj-lt"/>
              <a:buAutoNum type="romanLcPeriod"/>
            </a:pPr>
            <a:r>
              <a:rPr lang="en-US" dirty="0">
                <a:solidFill>
                  <a:srgbClr val="000000"/>
                </a:solidFill>
                <a:latin typeface="Calibri" panose="020F0502020204030204" pitchFamily="34" charset="0"/>
                <a:ea typeface="Times New Roman" panose="02020603050405020304" pitchFamily="18" charset="0"/>
              </a:rPr>
              <a:t>VigorOx SP-15</a:t>
            </a:r>
            <a:endParaRPr lang="en-US" sz="1300" dirty="0">
              <a:latin typeface="Times New Roman" panose="02020603050405020304" pitchFamily="18" charset="0"/>
              <a:ea typeface="Times New Roman" panose="02020603050405020304" pitchFamily="18" charset="0"/>
            </a:endParaRPr>
          </a:p>
          <a:p>
            <a:pPr marL="1208265" lvl="2" indent="-241653" fontAlgn="base">
              <a:buFont typeface="+mj-lt"/>
              <a:buAutoNum type="romanLcPeriod"/>
            </a:pPr>
            <a:r>
              <a:rPr lang="en-US" dirty="0">
                <a:solidFill>
                  <a:srgbClr val="000000"/>
                </a:solidFill>
                <a:latin typeface="Calibri" panose="020F0502020204030204" pitchFamily="34" charset="0"/>
                <a:ea typeface="Times New Roman" panose="02020603050405020304" pitchFamily="18" charset="0"/>
              </a:rPr>
              <a:t>Sanidate 5.0</a:t>
            </a:r>
          </a:p>
          <a:p>
            <a:pPr marL="1208265" lvl="2" indent="-241653" fontAlgn="base">
              <a:buFont typeface="+mj-lt"/>
              <a:buAutoNum type="romanLcPeriod"/>
            </a:pPr>
            <a:endParaRPr lang="en-US" dirty="0">
              <a:solidFill>
                <a:srgbClr val="000000"/>
              </a:solidFill>
              <a:latin typeface="Calibri" panose="020F0502020204030204" pitchFamily="34" charset="0"/>
              <a:ea typeface="Times New Roman" panose="02020603050405020304" pitchFamily="18" charset="0"/>
            </a:endParaRP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t>How long does the COVID-19 virus live on surfaces </a:t>
            </a:r>
            <a:r>
              <a:rPr lang="en-US" sz="1300" u="sng" dirty="0">
                <a:hlinkClick r:id="rId3"/>
              </a:rPr>
              <a:t>https://covid19communicationnetwork.org/covid19resource/how-long-does-the-covid-19-virus-live-on-surfaces/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https://docs.google.com/document/d/12sLifH-6Dm48lm_s2OIM3rIrN54Fv__z_i52Mvy5yGA/edit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https://www.cdc.gov/coronavirus/2019-ncov/community/pdf/Agricultural-Employer-checklist.pdf</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FAQ about COVID-19 for fruit and vegetable farms, gardens and markets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https://docs.google.com/document/d/14bk7QiKmecysrlksh2j_ElPbdGOqFL_Y28jJSZZR0K8/edit</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Cleaning and sanitizing tools, harvest containers and surfaces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https://extension.umn.edu/growing-safe-food/cleaning-and-sanitizing-tools-harvest-containers-and-surfaces</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Handling COVID-19 Produce Farms and Packinghouses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https://foodsafety.ces.ncsu.edu/wp-content/uploads/2020/03/Packinghouse_COVID-19_Flyer-2.pdf?fwd=no</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COVID-19 Preventative Measures What is the Difference Between Cleaning, Sanitizing, Disinfecting and Sterilizing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https://foodsafety.ces.ncsu.edu/wp-content/uploads/2020/05/Sanitizing-v-Disinfection_COVID-19_Flyer_041620.pdf?fwd=no</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COVID-19 FAQ for Foodservice Cleaning and Disinfection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https://foodsafety.ces.ncsu.edu/wp-content/uploads/2020/03/Cleaning-and-disinfection_COVID-19_Flyer_031520.pdf?fwd=no</a:t>
            </a: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1208265" lvl="2" indent="-241653" fontAlgn="base">
              <a:buFont typeface="+mj-lt"/>
              <a:buAutoNum type="romanLcPeriod"/>
            </a:pPr>
            <a:endParaRPr lang="en-US" sz="13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14</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207163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Calibri" panose="020F0502020204030204" pitchFamily="34" charset="0"/>
              </a:rPr>
              <a:t>Identify all tasks that require people to work in close proximity and then brainstorm on ways to maintain physical separating during these tasks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Consider alternatives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Transplant by hand rather than use the transplanter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Transplant with transplanter with staff who live together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Plant to make harvesting easier with a socially distant crew</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Create one way rows or aisles in the field, high tunnel or greenhouse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Put tape on the floor to indicate work stations and flow in the packing house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Assign tools to a specific person if possible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Require each person to sanitize tools after use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Assign a vehicle to a specific work crew or provide bicycles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https://docs.google.com/document/d/12sLifH-6Dm48lm_s2OIM3rIrN54Fv__z_i52Mvy5yGA/edit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15</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2672461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Other changes may need to be made in your operation</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Shut down alternative routes into the farm to have everyone come in thru one location to be checked in</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Move the office near the front of the operation so that all staff and visitors can be checked in here</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Move on farm story or CSA pick up to the front of the operation to minimize exposure to the operation</a:t>
            </a: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 Excel workbook with The Farm, The Farm Revised and Off Farm</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16</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4241805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SOPs for staff may apply to anyone coming on to the farm</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Alert any visitors to check in at one site</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Alert any visitors what is expected for them to be doing while on the farm </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This is just expanded of what you would have done prior to COVID-19</a:t>
            </a:r>
          </a:p>
          <a:p>
            <a:pPr marL="1691571" lvl="3" indent="-241653">
              <a:lnSpc>
                <a:spcPct val="107000"/>
              </a:lnSpc>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Screening</a:t>
            </a:r>
          </a:p>
          <a:p>
            <a:pPr marL="1691571" lvl="3" indent="-241653">
              <a:lnSpc>
                <a:spcPct val="107000"/>
              </a:lnSpc>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Handwashing</a:t>
            </a:r>
          </a:p>
          <a:p>
            <a:pPr marL="1691571" lvl="3" indent="-241653">
              <a:lnSpc>
                <a:spcPct val="107000"/>
              </a:lnSpc>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Face covering</a:t>
            </a:r>
          </a:p>
          <a:p>
            <a:pPr marL="1691571" lvl="3" indent="-241653">
              <a:lnSpc>
                <a:spcPct val="107000"/>
              </a:lnSpc>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Social distancing</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Already have SOPs, record sheets and signage to implement this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Face coverings can be required even if your local or state health department do not</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Visitors coming on the farm</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Customers – buy onsite, CSA, restaurant, aggregator, co-packer, </a:t>
            </a:r>
            <a:r>
              <a:rPr lang="en-US" dirty="0" smtClean="0">
                <a:latin typeface="Calibri" panose="020F0502020204030204" pitchFamily="34" charset="0"/>
                <a:ea typeface="Calibri" panose="020F0502020204030204" pitchFamily="34" charset="0"/>
                <a:cs typeface="Times New Roman" panose="02020603050405020304" pitchFamily="18" charset="0"/>
              </a:rPr>
              <a:t>etc.</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Vendors – bringing in supplies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Repair people</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Ag Service Providers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Inspectors/Auditors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Others not customers – family of owners, staff, neighbors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Staff doing work off the farm</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Delivering to customers - CSA, restaurant, aggregator, co-packer, </a:t>
            </a:r>
            <a:r>
              <a:rPr lang="en-US" dirty="0" smtClean="0">
                <a:latin typeface="Calibri" panose="020F0502020204030204" pitchFamily="34" charset="0"/>
                <a:ea typeface="Calibri" panose="020F0502020204030204" pitchFamily="34" charset="0"/>
                <a:cs typeface="Times New Roman" panose="02020603050405020304" pitchFamily="18" charset="0"/>
              </a:rPr>
              <a:t>etc.</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Farmers Market</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Picking up supplies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But do we need to develop any more SOPs, records or signage?</a:t>
            </a:r>
          </a:p>
          <a:p>
            <a:pPr marL="362480" indent="-362480">
              <a:lnSpc>
                <a:spcPct val="107000"/>
              </a:lnSpc>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 Excel workbook with The Farm, The Farm Revised and Off Farm</a:t>
            </a: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17</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4162620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Besides essential staff, you may choose some risk-reduction measures to limit customers on the farm</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Create a pick up away from the main production site and staff on the farm </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Create a pick up away from the farm such as at a farmers market</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Schedule pick up times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Limit the number of customers that come at one time</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Signage to remind customers of the farm rules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Make hand-washing stations available</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Share information on COVID-19 practices at your operation via social media, website or emails on a regular basis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Unusual customer cases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U-pick – look additional specific resources</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Rows are uni-directional</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Hand washing stations at the entrance and exit</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Limited number of customers at a time (timed entry)</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Flag the field every 6’ to identify proper physical distance</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Use contactless payment options</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Alternative:  Close U-pick and offer items pre-harvested and pack everything</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Agritourism</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Vendors </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Create an Office site away from the production site and staff on the farm</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Create a designated drop-off site where drivers can drop-off if farm staff doesn’t have to be present</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Try to consolidate deliveries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Wash hands after handling packages</a:t>
            </a: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https://docs.google.com/document/d/12sLifH-6Dm48lm_s2OIM3rIrN54Fv__z_i52Mvy5yGA/edit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18</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2871011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Limit staff in a vehicle to only 1 or if more than that they live together or they are socially distant in the vehicle</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Require masks of delivery staff</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Drivers will NOT go into customers homes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If you have a store or market consider having the CSA pick up at that location and have one staff responsible for CSA pickups at the store or market</a:t>
            </a: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https://docs.google.com/document/d/12sLifH-6Dm48lm_s2OIM3rIrN54Fv__z_i52Mvy5yGA/edit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Best Practices for Retail Food Stores, Restaurants, and Food Pick-Up/Delivery Services During the COVID-19 Pandemic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https://www.fda.gov/food/food-safety-during-emergencies/best-practices-retail-food-stores-restaurants-and-food-pick-updelivery-services-during-covid-19</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Guidance:  Farms and On-Farm Deliveries and Pick-Ups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https://mda.maryland.gov/maryland_products/Documents/Ag-COVID19-Delivery-Guidance.pdf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19</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193913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2</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2615647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Bring portable hand washing station if possible</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Gloves are not a replacement for hand washing and staff should be taught how put them on and take them off correctly</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Have detergent and cleaner available for cleaning tables, chairs and other surfaces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Deal with one customer at a time</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Use tape or chalk to identify separation between customers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Erect a barrier between staff and customers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Plexiglass stand</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Clear shower </a:t>
            </a:r>
            <a:r>
              <a:rPr lang="en-US" dirty="0" smtClean="0">
                <a:latin typeface="Calibri" panose="020F0502020204030204" pitchFamily="34" charset="0"/>
                <a:ea typeface="Calibri" panose="020F0502020204030204" pitchFamily="34" charset="0"/>
                <a:cs typeface="Times New Roman" panose="02020603050405020304" pitchFamily="18" charset="0"/>
              </a:rPr>
              <a:t>curtain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With multiple staff, designate duties (Subway model)</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Answering questions/Restocking</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Picking produce to package</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Taking payment</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Taking payments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Have a dedicated staff who only takes payment</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Credit cards – have the customer swipe the card without touching the machine and do not require a signature</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Cash – when taken staff will change gloves, wash hands or use sanitizer regularly </a:t>
            </a: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https://docs.google.com/document/d/12sLifH-6Dm48lm_s2OIM3rIrN54Fv__z_i52Mvy5yGA/edit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Best Practices for Retail Food Stores, Restaurants, and Food Pick-Up/Delivery Services During the COVID-19 Pandemic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https://www.fda.gov/food/food-safety-during-emergencies/best-practices-retail-food-stores-restaurants-and-food-pick-updelivery-services-during-covid-19</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Guidance:  Farms and On-Farm Deliveries and Pick-Ups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https://mda.maryland.gov/maryland_products/Documents/Ag-COVID19-Delivery-Guidance.pdf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C57A5A0-1C2C-414E-8202-4CC0C112F958}" type="slidenum">
              <a:rPr lang="en-US" smtClean="0"/>
              <a:t>20</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3190705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21</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1510627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57A5A0-1C2C-414E-8202-4CC0C112F958}" type="slidenum">
              <a:rPr lang="en-US" smtClean="0"/>
              <a:t>22</a:t>
            </a:fld>
            <a:endParaRPr lang="en-US" dirty="0"/>
          </a:p>
        </p:txBody>
      </p:sp>
      <p:sp>
        <p:nvSpPr>
          <p:cNvPr id="5" name="Header Placeholder 4"/>
          <p:cNvSpPr>
            <a:spLocks noGrp="1"/>
          </p:cNvSpPr>
          <p:nvPr>
            <p:ph type="hdr" sz="quarter" idx="11"/>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11683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SARS-CoV-2 is a respiratory virus that spreads primarily through droplets during person-to-person contact.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According to guidance from the </a:t>
            </a:r>
            <a:r>
              <a:rPr lang="en-US" dirty="0">
                <a:latin typeface="Calibri" panose="020F0502020204030204" pitchFamily="34" charset="0"/>
                <a:ea typeface="Calibri" panose="020F0502020204030204" pitchFamily="34" charset="0"/>
                <a:cs typeface="Calibri" panose="020F0502020204030204" pitchFamily="34" charset="0"/>
              </a:rPr>
              <a:t>CDC</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the most important actions you can take to minimize the spread of the disease are the following.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fontAlgn="base">
              <a:buFont typeface="Courier New" panose="02070309020205020404" pitchFamily="49" charset="0"/>
              <a:buChar char="o"/>
            </a:pPr>
            <a:r>
              <a:rPr lang="en-US" b="1" dirty="0">
                <a:solidFill>
                  <a:srgbClr val="222222"/>
                </a:solidFill>
                <a:latin typeface="Calibri" panose="020F0502020204030204" pitchFamily="34" charset="0"/>
                <a:ea typeface="Times New Roman" panose="02020603050405020304" pitchFamily="18" charset="0"/>
              </a:rPr>
              <a:t>Don’t work if you are sick</a:t>
            </a:r>
            <a:r>
              <a:rPr lang="en-US" dirty="0">
                <a:solidFill>
                  <a:srgbClr val="222222"/>
                </a:solidFill>
                <a:latin typeface="Calibri" panose="020F0502020204030204" pitchFamily="34" charset="0"/>
                <a:ea typeface="Times New Roman" panose="02020603050405020304" pitchFamily="18" charset="0"/>
              </a:rPr>
              <a:t> - Know the symptoms like fever, cough, body aches, shortness of breath and do not come to work if you have any of these symptoms.</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b="1" dirty="0">
                <a:solidFill>
                  <a:srgbClr val="222222"/>
                </a:solidFill>
                <a:latin typeface="Calibri" panose="020F0502020204030204" pitchFamily="34" charset="0"/>
                <a:ea typeface="Times New Roman" panose="02020603050405020304" pitchFamily="18" charset="0"/>
              </a:rPr>
              <a:t>Wear a mask</a:t>
            </a:r>
            <a:r>
              <a:rPr lang="en-US" dirty="0">
                <a:solidFill>
                  <a:srgbClr val="222222"/>
                </a:solidFill>
                <a:latin typeface="Calibri" panose="020F0502020204030204" pitchFamily="34" charset="0"/>
                <a:ea typeface="Times New Roman" panose="02020603050405020304" pitchFamily="18" charset="0"/>
              </a:rPr>
              <a:t> – The CDC continues to recommend that everyone wear masks when in public, even if they are vaccinated. CDC mask guidance recommends that masks have 2 or 3 layers.</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b="1" dirty="0">
                <a:solidFill>
                  <a:srgbClr val="222222"/>
                </a:solidFill>
                <a:latin typeface="Calibri" panose="020F0502020204030204" pitchFamily="34" charset="0"/>
                <a:ea typeface="Times New Roman" panose="02020603050405020304" pitchFamily="18" charset="0"/>
              </a:rPr>
              <a:t>Physical distancing </a:t>
            </a:r>
            <a:r>
              <a:rPr lang="en-US" dirty="0">
                <a:solidFill>
                  <a:srgbClr val="222222"/>
                </a:solidFill>
                <a:latin typeface="Calibri" panose="020F0502020204030204" pitchFamily="34" charset="0"/>
                <a:ea typeface="Times New Roman" panose="02020603050405020304" pitchFamily="18" charset="0"/>
              </a:rPr>
              <a:t>- Maintain at least 6 feet between all staff, and visitors  </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b="1" dirty="0">
                <a:solidFill>
                  <a:srgbClr val="222222"/>
                </a:solidFill>
                <a:latin typeface="Calibri" panose="020F0502020204030204" pitchFamily="34" charset="0"/>
                <a:ea typeface="Times New Roman" panose="02020603050405020304" pitchFamily="18" charset="0"/>
              </a:rPr>
              <a:t>Handwashing </a:t>
            </a:r>
            <a:r>
              <a:rPr lang="en-US" dirty="0">
                <a:solidFill>
                  <a:srgbClr val="222222"/>
                </a:solidFill>
                <a:latin typeface="Calibri" panose="020F0502020204030204" pitchFamily="34" charset="0"/>
                <a:ea typeface="Times New Roman" panose="02020603050405020304" pitchFamily="18" charset="0"/>
              </a:rPr>
              <a:t>- Wash your hands before work and often while you work for at least 20 seconds.</a:t>
            </a:r>
            <a:endParaRPr lang="en-US" sz="1300" dirty="0">
              <a:latin typeface="Times New Roman" panose="02020603050405020304" pitchFamily="18" charset="0"/>
              <a:ea typeface="Times New Roman" panose="02020603050405020304" pitchFamily="18" charset="0"/>
            </a:endParaRPr>
          </a:p>
          <a:p>
            <a:pPr marL="785372" lvl="1" indent="-302066" fontAlgn="base">
              <a:buFont typeface="Courier New" panose="02070309020205020404" pitchFamily="49" charset="0"/>
              <a:buChar char="o"/>
            </a:pPr>
            <a:r>
              <a:rPr lang="en-US" b="1" dirty="0">
                <a:solidFill>
                  <a:srgbClr val="222222"/>
                </a:solidFill>
                <a:latin typeface="Calibri" panose="020F0502020204030204" pitchFamily="34" charset="0"/>
                <a:ea typeface="Times New Roman" panose="02020603050405020304" pitchFamily="18" charset="0"/>
              </a:rPr>
              <a:t>Clean and sanitize </a:t>
            </a:r>
            <a:r>
              <a:rPr lang="en-US" dirty="0">
                <a:solidFill>
                  <a:srgbClr val="222222"/>
                </a:solidFill>
                <a:latin typeface="Calibri" panose="020F0502020204030204" pitchFamily="34" charset="0"/>
                <a:ea typeface="Times New Roman" panose="02020603050405020304" pitchFamily="18" charset="0"/>
              </a:rPr>
              <a:t>- the high-touch areas including tools and surfaces at least daily to minimize the spread via surfaces.</a:t>
            </a:r>
            <a:endParaRPr lang="en-US" sz="1300" dirty="0">
              <a:latin typeface="Times New Roman" panose="02020603050405020304" pitchFamily="18" charset="0"/>
              <a:ea typeface="Times New Roman" panose="02020603050405020304" pitchFamily="18" charset="0"/>
            </a:endParaRP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Calibri" panose="020F0502020204030204" pitchFamily="34" charset="0"/>
              </a:rPr>
              <a:t>Even with people being vaccinated t</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he </a:t>
            </a:r>
            <a:r>
              <a:rPr lang="en-US" dirty="0">
                <a:latin typeface="Calibri" panose="020F0502020204030204" pitchFamily="34" charset="0"/>
                <a:ea typeface="Calibri" panose="020F0502020204030204" pitchFamily="34" charset="0"/>
                <a:cs typeface="Calibri" panose="020F0502020204030204" pitchFamily="34" charset="0"/>
              </a:rPr>
              <a:t>interim CDC guidance</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recommends, </a:t>
            </a:r>
            <a:r>
              <a:rPr lang="en-US" b="1" dirty="0">
                <a:solidFill>
                  <a:srgbClr val="222222"/>
                </a:solidFill>
                <a:latin typeface="Calibri" panose="020F0502020204030204" pitchFamily="34" charset="0"/>
                <a:ea typeface="Calibri" panose="020F0502020204030204" pitchFamily="34" charset="0"/>
                <a:cs typeface="Calibri" panose="020F0502020204030204" pitchFamily="34" charset="0"/>
              </a:rPr>
              <a:t>you should keep taking </a:t>
            </a:r>
            <a:r>
              <a:rPr lang="en-US" b="1" dirty="0">
                <a:latin typeface="Calibri" panose="020F0502020204030204" pitchFamily="34" charset="0"/>
                <a:ea typeface="Calibri" panose="020F0502020204030204" pitchFamily="34" charset="0"/>
                <a:cs typeface="Calibri" panose="020F0502020204030204" pitchFamily="34" charset="0"/>
              </a:rPr>
              <a:t>precautions</a:t>
            </a:r>
            <a:r>
              <a:rPr lang="en-US" b="1" dirty="0">
                <a:solidFill>
                  <a:srgbClr val="222222"/>
                </a:solidFill>
                <a:latin typeface="Calibri" panose="020F0502020204030204" pitchFamily="34" charset="0"/>
                <a:ea typeface="Calibri" panose="020F0502020204030204" pitchFamily="34" charset="0"/>
                <a:cs typeface="Calibri" panose="020F0502020204030204" pitchFamily="34" charset="0"/>
              </a:rPr>
              <a:t> in public places</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This protects people who might be unvaccinated, since you might be able to transmit the virus asymptomatically. Continue to follow these precautions until we know more, or your local area achieves herd immunity.</a:t>
            </a:r>
          </a:p>
          <a:p>
            <a:pPr marL="362480" indent="-362480">
              <a:lnSpc>
                <a:spcPct val="107000"/>
              </a:lnSpc>
              <a:buFont typeface="Symbol" panose="05050102010706020507" pitchFamily="18" charset="2"/>
              <a:buChar char=""/>
            </a:pPr>
            <a:endParaRPr lang="en-US" dirty="0">
              <a:solidFill>
                <a:srgbClr val="222222"/>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t>COVID-19 Graphics for Print and Social Media Use (NASDA) </a:t>
            </a:r>
            <a:r>
              <a:rPr lang="en-US" sz="1300" u="sng" dirty="0">
                <a:hlinkClick r:id="rId3"/>
              </a:rPr>
              <a:t>https://www.nasda.org/news/covid-19-graphics-for-print-and-social-media-use</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https://docs.google.com/document/d/12sLifH-6Dm48lm_s2OIM3rIrN54Fv__z_i52Mvy5yGA/edit</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COVID-19 Response Template for Community Gardens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https://docs.google.com/document/d/1WDhovmJjRgeggFRJF2hP1u9yr3nEb2Jy_vb8OIOWryI/edit?ts=5eac5861#heading=h.ljb6h8w5deik</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How to Protect Yourself &amp; Other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https://www.cdc.gov/coronavirus/2019-ncov/prevent-getting-sick/prevention.html</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COVID-19 Safety Tips for Grocery and Food Retail Workers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https://www.health.state.mn.us/diseases/coronavirus/materials/tipsgrocery.pdf</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3</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381259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You are not required to have a farm food safety plan unless you are GAP certified, however it is a good resource to have for farm operations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Farm Food Safety Plan will also evolve over time with your operation and with situations like COVID-19</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The rest of this module will be on incorporating practices and policies as well as trainings, posters and records to use during COVID-19 which can also be modified for future pandemics</a:t>
            </a:r>
          </a:p>
          <a:p>
            <a:pPr>
              <a:lnSpc>
                <a:spcPct val="107000"/>
              </a:lnSpc>
              <a:spcAft>
                <a:spcPts val="846"/>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https://docs.google.com/document/d/12sLifH-6Dm48lm_s2OIM3rIrN54Fv__z_i52Mvy5yGA/edit</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4</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424436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COVID-19 contact person will likely be the Farm Food Safety person.  </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Contact for staff with questions and to report if they become ill</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Trainer for staff</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Contact for local health department if there are questions for contact tracing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Changes on the farm – coming up in the following slides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Discussion with staff on their situations with COVID-19 </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Do they live with people that are at higher risk of contracting COVID-19</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Essential staff</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Housemates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Do they live with people who face a greater risk of severe consequences</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People who are immunocompromise or with heart conditions</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Elderly parent or relative</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Infant or children</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Do they have other changes in their responsibilities that affects their work?</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Need to take care of children or relatives</a:t>
            </a:r>
          </a:p>
          <a:p>
            <a:pPr marL="1208265" lvl="2" indent="-241653">
              <a:lnSpc>
                <a:spcPct val="107000"/>
              </a:lnSpc>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No longer has transport</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https://docs.google.com/document/d/12sLifH-6Dm48lm_s2OIM3rIrN54Fv__z_i52Mvy5yGA/edit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5</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2940648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How will you create a culture of safety on the farm – not just keeping the food safe now but also keeping the customers and other staff safe as well</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Be clear on your sick-leave policies and how you will be handling staff needing to stay home for themselves or taking care of others</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Introduce self-screening for all staff before coming into work</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You will be developing new or updating existing policies and will need to train the staff on them as well as how to use the supplies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Refresher on Handwashing</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How to put on and take off a face covering</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How to put on and take of gloves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Refresher on Cleaning and Sanitizing</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Update on visitors to the farm</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Tools (pens, hoes, </a:t>
            </a:r>
            <a:r>
              <a:rPr lang="en-US" dirty="0" smtClean="0">
                <a:latin typeface="Calibri" panose="020F0502020204030204" pitchFamily="34" charset="0"/>
                <a:ea typeface="Calibri" panose="020F0502020204030204" pitchFamily="34" charset="0"/>
                <a:cs typeface="Times New Roman" panose="02020603050405020304" pitchFamily="18" charset="0"/>
              </a:rPr>
              <a:t>etc.) </a:t>
            </a:r>
            <a:r>
              <a:rPr lang="en-US" dirty="0">
                <a:latin typeface="Calibri" panose="020F0502020204030204" pitchFamily="34" charset="0"/>
                <a:ea typeface="Calibri" panose="020F0502020204030204" pitchFamily="34" charset="0"/>
                <a:cs typeface="Times New Roman" panose="02020603050405020304" pitchFamily="18" charset="0"/>
              </a:rPr>
              <a:t>will be assigned to a single person</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Discuss how there will be less face to face communications and identify what else you will use</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Walkie-talkies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Emails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Zoom meetings</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Apps on cell phones – text message, FB messenger, Slack, Discord, etc.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New and updated signage</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Hand washing</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Social distancing</a:t>
            </a:r>
          </a:p>
          <a:p>
            <a:pPr marL="785372" lvl="1" indent="-302066">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Sanitizing tools and surfaces</a:t>
            </a: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https://docs.google.com/document/d/12sLifH-6Dm48lm_s2OIM3rIrN54Fv__z_i52Mvy5yGA/edit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6</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3731937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spcAft>
                <a:spcPts val="846"/>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Log training and update with new information as necessary</a:t>
            </a: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Guidance for Businesses and Employers Responding to Coronavirus Disease 2019 (COVID-19)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https://www.cdc.gov/coronavirus/2019-ncov/community/guidance-business-response.html</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Advisory for Agricultural Worker Protection During COVID-19 Crisis on the Central Coast of California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https://www.co.monterey.ca.us/home/showdocument?id=88063</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Preventative Measures What To Do If You Are Sick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https://foodsafety.ces.ncsu.edu/wp-content/uploads/2020/04/What-To-Do-If-Sick_COVID-19_Flyer.pdf?fwd=no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FAQ for Foodservice General Questions and Employee Health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https://foodsafety.ces.ncsu.edu/wp-content/uploads/2020/04/Retail-FAQ_COVID-19_Flyer.pdf?fwd=no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 symptoms:  Is it a cold, flu or coronavirus? https://www.bbc.com/news/health-54145299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Symptoms of Coronavirus (COVID-19)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https://www.cdc.gov/coronavirus/2019-ncov/downloads/COVID19-symptoms.pdf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Symptoms of Coronavirus Disease 2019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https://www.youtube.com/watch?v=F70BzSFAZfw</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Episode 13:  Health Screening and Unemployment on the Farm During COVID-19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https://farmcommons.org/resources/podcasts/episode-13-health-screening-and-unemployment-on-the-farm-during-covid-19/</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Episode 16:  Managing Workers on the Farm During COVID-19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https://farmcommons.org/resources/podcasts/episode-16-managing-workers-on-the-farm-during-covid-19/</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7</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365036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spcAft>
                <a:spcPts val="846"/>
              </a:spcAft>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Inform staff of their possible close contact (within 6 feet of an infected person for a cumulative total of 15 minutes or more over a 24-hour period) with someone with confirmed or suspected SARS-CoV-2 infection in the workplace, but maintain confidentiality as required by the Americans with Disabilities Act (ADA)</a:t>
            </a:r>
            <a:r>
              <a:rPr lang="en-US" dirty="0">
                <a:latin typeface="Calibri" panose="020F0502020204030204" pitchFamily="34" charset="0"/>
                <a:ea typeface="Calibri" panose="020F0502020204030204" pitchFamily="34" charset="0"/>
                <a:cs typeface="Calibri" panose="020F0502020204030204" pitchFamily="34" charset="0"/>
              </a:rPr>
              <a:t>  </a:t>
            </a:r>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https://www.eeoc.gov/laws/guidance/pandemic-preparedness-workplace-and-americans-disabilities-act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most protective approach for the workplace is for exposed staff (close contacts) to quarantine for 14 days, telework if possible, and self-monitor for symptoms. This approach maximally reduces post-quarantine transmission risk and is the strategy with the greatest collective experience at present.</a:t>
            </a: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Guidance for Businesses and Employers Responding to Coronavirus Disease 2019 (COVID-19)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https://www.cdc.gov/coronavirus/2019-ncov/community/guidance-business-response.html</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Advisory for Agricultural Worker Protection During COVID-19 Crisis on the Central Coast of California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https://www.co.monterey.ca.us/home/showdocument?id=88063</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Preventative Measures What To Do If You Are Sick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https://foodsafety.ces.ncsu.edu/wp-content/uploads/2020/04/What-To-Do-If-Sick_COVID-19_Flyer.pdf?fwd=no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FAQ for Foodservice General Questions and Employee Health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https://foodsafety.ces.ncsu.edu/wp-content/uploads/2020/04/Retail-FAQ_COVID-19_Flyer.pdf?fwd=no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Symptoms of Coronavirus (COVID-19)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https://www.cdc.gov/coronavirus/2019-ncov/downloads/COVID19-symptoms.pdf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spcAft>
                <a:spcPts val="846"/>
              </a:spcAft>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Symptoms of Coronavirus Disease 2019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https://www.youtube.com/watch?v=F70BzSFAZfw</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8</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2325220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Notes</a:t>
            </a:r>
          </a:p>
          <a:p>
            <a:pPr marL="362480" indent="-362480">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SARS-CoV-2 is spread primarily through person-to-person contact between an infected person and another person. The best ways to minimize spread is by maintaining adequate physical distance between individuals and encouraging people to wash their hands regularly.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Calibri" panose="020F0502020204030204" pitchFamily="34" charset="0"/>
              </a:rPr>
              <a:t>Hand washing is critical to all areas of food safety.  Suggested at least 1 per 20 staff.  Do you need more?  If so perhaps adding a mobile</a:t>
            </a:r>
            <a:r>
              <a:rPr lang="en-US" dirty="0">
                <a:latin typeface="Calibri" panose="020F0502020204030204" pitchFamily="34" charset="0"/>
                <a:ea typeface="Calibri" panose="020F0502020204030204" pitchFamily="34" charset="0"/>
                <a:cs typeface="Times New Roman" panose="02020603050405020304" pitchFamily="18" charset="0"/>
              </a:rPr>
              <a:t> hand wash station?</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Hand sanitizer is not a replacement for hand washing.  However, hand sanitizer (60% ethanol or higher) will kill the virus but it not effective when hands are dirty </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If the hand washing SOP is new then all should be trained and it should be documented.  If the SOP is revised, then the staff should be re-trained and this training should be documented in the training log at your farm</a:t>
            </a:r>
          </a:p>
          <a:p>
            <a:pPr marL="362480" indent="-362480">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On person should be given the responsibility of checking the hand washing stations (and sanitizer stations if used) each day to restock and reorder supplies as necessary</a:t>
            </a:r>
          </a:p>
          <a:p>
            <a:endParaRPr lang="en-US" dirty="0" smtClean="0"/>
          </a:p>
          <a:p>
            <a:pPr>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Resources</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Response Plan Template for Fruit and Vegetable Farms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https://docs.google.com/document/d/12sLifH-6Dm48lm_s2OIM3rIrN54Fv__z_i52Mvy5yGA/edit</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Agricultural Employer Checklist for Creating a COVID-19 Assessment and Control Plan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https://www.cdc.gov/coronavirus/2019-ncov/community/pdf/Agricultural-Employer-checklist.pdf</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How to Build a Low-Cost Handwashing Station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https://drive.google.com/file/d/1T7QxFI-oYf8on6VbhncsMn7o2ixuWHV2/view</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latin typeface="Calibri" panose="020F0502020204030204" pitchFamily="34" charset="0"/>
                <a:ea typeface="Calibri" panose="020F0502020204030204" pitchFamily="34" charset="0"/>
                <a:cs typeface="Times New Roman" panose="02020603050405020304" pitchFamily="18" charset="0"/>
              </a:rPr>
              <a:t>COVID-19 Preventative Measures Clean Your Hands Often </a:t>
            </a:r>
            <a:r>
              <a:rPr lang="en-US" sz="13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https://foodsafety.ces.ncsu.edu/wp-content/uploads/2020/04/Handwashing_COVID-19_Flyer.pdf?fwd=no</a:t>
            </a: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362480" indent="-362480">
              <a:lnSpc>
                <a:spcPct val="107000"/>
              </a:lnSpc>
              <a:buFont typeface="Symbol" panose="05050102010706020507" pitchFamily="18" charset="2"/>
              <a:buChar char=""/>
            </a:pPr>
            <a:r>
              <a:rPr lang="en-US" sz="1300" dirty="0"/>
              <a:t>Food Safety Hand Washing Station Demonstration (Tuskegee University) </a:t>
            </a:r>
            <a:r>
              <a:rPr lang="en-US" sz="1300" u="sng" dirty="0">
                <a:hlinkClick r:id="rId7"/>
              </a:rPr>
              <a:t>https://www.facebook.com/281495325336707/videos/762403254296877</a:t>
            </a:r>
            <a:r>
              <a:rPr lang="en-US" sz="1300" u="sng" dirty="0"/>
              <a:t> </a:t>
            </a:r>
            <a:endParaRPr lang="en-US" dirty="0"/>
          </a:p>
        </p:txBody>
      </p:sp>
      <p:sp>
        <p:nvSpPr>
          <p:cNvPr id="4" name="Slide Number Placeholder 3"/>
          <p:cNvSpPr>
            <a:spLocks noGrp="1"/>
          </p:cNvSpPr>
          <p:nvPr>
            <p:ph type="sldNum" sz="quarter" idx="5"/>
          </p:nvPr>
        </p:nvSpPr>
        <p:spPr/>
        <p:txBody>
          <a:bodyPr/>
          <a:lstStyle/>
          <a:p>
            <a:fld id="{6C57A5A0-1C2C-414E-8202-4CC0C112F958}" type="slidenum">
              <a:rPr lang="en-US" smtClean="0"/>
              <a:t>9</a:t>
            </a:fld>
            <a:endParaRPr lang="en-US" dirty="0"/>
          </a:p>
        </p:txBody>
      </p:sp>
      <p:sp>
        <p:nvSpPr>
          <p:cNvPr id="5" name="Header Placeholder 4"/>
          <p:cNvSpPr>
            <a:spLocks noGrp="1"/>
          </p:cNvSpPr>
          <p:nvPr>
            <p:ph type="hdr" sz="quarter" idx="10"/>
          </p:nvPr>
        </p:nvSpPr>
        <p:spPr/>
        <p:txBody>
          <a:bodyPr/>
          <a:lstStyle/>
          <a:p>
            <a:r>
              <a:rPr lang="en-US" dirty="0" smtClean="0"/>
              <a:t>Produce Safety During COVID-19 - Module D</a:t>
            </a:r>
            <a:endParaRPr lang="en-US" dirty="0"/>
          </a:p>
        </p:txBody>
      </p:sp>
    </p:spTree>
    <p:extLst>
      <p:ext uri="{BB962C8B-B14F-4D97-AF65-F5344CB8AC3E}">
        <p14:creationId xmlns:p14="http://schemas.microsoft.com/office/powerpoint/2010/main" val="62232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E5A129-E006-48E7-A9DD-3E34DBF8DE10}" type="datetime1">
              <a:rPr lang="en-US" smtClean="0"/>
              <a:t>5/20/2021</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mn-lt"/>
              </a:defRPr>
            </a:lvl1pPr>
          </a:lstStyle>
          <a:p>
            <a:r>
              <a:rPr lang="en-US" dirty="0"/>
              <a:t>Produce Safety during COVID-19</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279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84E465F-2696-415E-B3EF-6AF6DC851B00}" type="datetime1">
              <a:rPr lang="en-US" smtClean="0"/>
              <a:t>5/20/2021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dirty="0"/>
              <a:t>Produce Safety during COVID-19</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967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90A455-D863-426F-A38F-171D644081FB}" type="datetime1">
              <a:rPr lang="en-US" smtClean="0"/>
              <a:t>5/20/2021</a:t>
            </a:fld>
            <a:endParaRPr lang="en-US" dirty="0"/>
          </a:p>
        </p:txBody>
      </p:sp>
      <p:sp>
        <p:nvSpPr>
          <p:cNvPr id="6" name="Footer Placeholder 5"/>
          <p:cNvSpPr>
            <a:spLocks noGrp="1"/>
          </p:cNvSpPr>
          <p:nvPr>
            <p:ph type="ftr" sz="quarter" idx="11"/>
          </p:nvPr>
        </p:nvSpPr>
        <p:spPr/>
        <p:txBody>
          <a:bodyPr/>
          <a:lstStyle/>
          <a:p>
            <a:r>
              <a:rPr lang="en-US" dirty="0"/>
              <a:t>Produce Safety during COVID-19</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44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BFA8F0-1377-4D94-91EE-D541250A4B24}" type="datetime1">
              <a:rPr lang="en-US" smtClean="0"/>
              <a:t>5/20/2021</a:t>
            </a:fld>
            <a:endParaRPr lang="en-US" dirty="0"/>
          </a:p>
        </p:txBody>
      </p:sp>
      <p:sp>
        <p:nvSpPr>
          <p:cNvPr id="5" name="Footer Placeholder 4"/>
          <p:cNvSpPr>
            <a:spLocks noGrp="1"/>
          </p:cNvSpPr>
          <p:nvPr>
            <p:ph type="ftr" sz="quarter" idx="11"/>
          </p:nvPr>
        </p:nvSpPr>
        <p:spPr/>
        <p:txBody>
          <a:bodyPr/>
          <a:lstStyle/>
          <a:p>
            <a:r>
              <a:rPr lang="en-US" dirty="0"/>
              <a:t>Produce Safety during COVID-19</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835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3D5314-11FF-41C5-A41E-9DDA5D3E58D5}" type="datetime1">
              <a:rPr lang="en-US" smtClean="0"/>
              <a:t>5/20/2021</a:t>
            </a:fld>
            <a:endParaRPr lang="en-US" dirty="0"/>
          </a:p>
        </p:txBody>
      </p:sp>
      <p:sp>
        <p:nvSpPr>
          <p:cNvPr id="5" name="Footer Placeholder 4"/>
          <p:cNvSpPr>
            <a:spLocks noGrp="1"/>
          </p:cNvSpPr>
          <p:nvPr>
            <p:ph type="ftr" sz="quarter" idx="11"/>
          </p:nvPr>
        </p:nvSpPr>
        <p:spPr/>
        <p:txBody>
          <a:bodyPr/>
          <a:lstStyle/>
          <a:p>
            <a:r>
              <a:rPr lang="en-US" dirty="0"/>
              <a:t>Produce Safety during COVID-19</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63645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C26C38-6F46-4929-A8F3-EC79E49910C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A86D497-B0E2-4723-9E3F-F37B79DEE97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9C3BAF1-AF81-4D37-9462-B5E779605BB8}"/>
              </a:ext>
            </a:extLst>
          </p:cNvPr>
          <p:cNvSpPr>
            <a:spLocks noGrp="1"/>
          </p:cNvSpPr>
          <p:nvPr>
            <p:ph type="dt" sz="half" idx="10"/>
          </p:nvPr>
        </p:nvSpPr>
        <p:spPr/>
        <p:txBody>
          <a:bodyPr/>
          <a:lstStyle/>
          <a:p>
            <a:fld id="{40CC753A-00E2-4436-BD06-4B29F566FFAA}" type="datetime1">
              <a:rPr lang="en-US" smtClean="0"/>
              <a:t>5/20/2021</a:t>
            </a:fld>
            <a:endParaRPr lang="en-US" dirty="0"/>
          </a:p>
        </p:txBody>
      </p:sp>
      <p:sp>
        <p:nvSpPr>
          <p:cNvPr id="5" name="Footer Placeholder 4">
            <a:extLst>
              <a:ext uri="{FF2B5EF4-FFF2-40B4-BE49-F238E27FC236}">
                <a16:creationId xmlns:a16="http://schemas.microsoft.com/office/drawing/2014/main" xmlns="" id="{107ED2D9-75CF-43A2-94E3-A90538307947}"/>
              </a:ext>
            </a:extLst>
          </p:cNvPr>
          <p:cNvSpPr>
            <a:spLocks noGrp="1"/>
          </p:cNvSpPr>
          <p:nvPr>
            <p:ph type="ftr" sz="quarter" idx="11"/>
          </p:nvPr>
        </p:nvSpPr>
        <p:spPr/>
        <p:txBody>
          <a:bodyPr/>
          <a:lstStyle/>
          <a:p>
            <a:r>
              <a:rPr lang="en-US" dirty="0"/>
              <a:t>Produce Safety during COVID-19</a:t>
            </a:r>
          </a:p>
        </p:txBody>
      </p:sp>
      <p:sp>
        <p:nvSpPr>
          <p:cNvPr id="6" name="Slide Number Placeholder 5">
            <a:extLst>
              <a:ext uri="{FF2B5EF4-FFF2-40B4-BE49-F238E27FC236}">
                <a16:creationId xmlns:a16="http://schemas.microsoft.com/office/drawing/2014/main" xmlns="" id="{E689D1FF-E973-43B9-8151-62B055CC532B}"/>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29020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26393-39E7-4D0D-AC20-619DD7DCC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DE34F5-0DCC-4958-8374-B03B1CBD69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CBEDD4-45C8-41F1-85E7-116B34ABCEC3}"/>
              </a:ext>
            </a:extLst>
          </p:cNvPr>
          <p:cNvSpPr>
            <a:spLocks noGrp="1"/>
          </p:cNvSpPr>
          <p:nvPr>
            <p:ph type="dt" sz="half" idx="10"/>
          </p:nvPr>
        </p:nvSpPr>
        <p:spPr/>
        <p:txBody>
          <a:bodyPr/>
          <a:lstStyle/>
          <a:p>
            <a:fld id="{F17E2824-0AA3-4468-B9DA-CE4F2CA77503}" type="datetime1">
              <a:rPr lang="en-US" smtClean="0"/>
              <a:t>5/20/2021</a:t>
            </a:fld>
            <a:endParaRPr lang="en-US" dirty="0"/>
          </a:p>
        </p:txBody>
      </p:sp>
      <p:sp>
        <p:nvSpPr>
          <p:cNvPr id="5" name="Footer Placeholder 4">
            <a:extLst>
              <a:ext uri="{FF2B5EF4-FFF2-40B4-BE49-F238E27FC236}">
                <a16:creationId xmlns:a16="http://schemas.microsoft.com/office/drawing/2014/main" xmlns="" id="{B84FABC5-15C8-43D6-8F4A-1A0F81C97F42}"/>
              </a:ext>
            </a:extLst>
          </p:cNvPr>
          <p:cNvSpPr>
            <a:spLocks noGrp="1"/>
          </p:cNvSpPr>
          <p:nvPr>
            <p:ph type="ftr" sz="quarter" idx="11"/>
          </p:nvPr>
        </p:nvSpPr>
        <p:spPr/>
        <p:txBody>
          <a:bodyPr/>
          <a:lstStyle/>
          <a:p>
            <a:r>
              <a:rPr lang="en-US" dirty="0"/>
              <a:t>Produce Safety during COVID-19</a:t>
            </a:r>
          </a:p>
        </p:txBody>
      </p:sp>
      <p:sp>
        <p:nvSpPr>
          <p:cNvPr id="6" name="Slide Number Placeholder 5">
            <a:extLst>
              <a:ext uri="{FF2B5EF4-FFF2-40B4-BE49-F238E27FC236}">
                <a16:creationId xmlns:a16="http://schemas.microsoft.com/office/drawing/2014/main" xmlns="" id="{C0536B16-9DD3-4FB7-9703-EFE331EDFF4A}"/>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3488445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E48551-DB40-493F-A86F-1CD516C7FA2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27F0679-D912-43ED-B08B-9A4FC0BA88D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3D9594D-659B-4D9E-9574-4ABEB00D9F48}"/>
              </a:ext>
            </a:extLst>
          </p:cNvPr>
          <p:cNvSpPr>
            <a:spLocks noGrp="1"/>
          </p:cNvSpPr>
          <p:nvPr>
            <p:ph type="dt" sz="half" idx="10"/>
          </p:nvPr>
        </p:nvSpPr>
        <p:spPr/>
        <p:txBody>
          <a:bodyPr/>
          <a:lstStyle/>
          <a:p>
            <a:fld id="{33699C2F-73F4-4B14-9A64-6A69580AFFC5}" type="datetime1">
              <a:rPr lang="en-US" smtClean="0"/>
              <a:t>5/20/2021</a:t>
            </a:fld>
            <a:endParaRPr lang="en-US" dirty="0"/>
          </a:p>
        </p:txBody>
      </p:sp>
      <p:sp>
        <p:nvSpPr>
          <p:cNvPr id="5" name="Footer Placeholder 4">
            <a:extLst>
              <a:ext uri="{FF2B5EF4-FFF2-40B4-BE49-F238E27FC236}">
                <a16:creationId xmlns:a16="http://schemas.microsoft.com/office/drawing/2014/main" xmlns="" id="{FDAB9061-62B1-4985-A068-CDF701E690C4}"/>
              </a:ext>
            </a:extLst>
          </p:cNvPr>
          <p:cNvSpPr>
            <a:spLocks noGrp="1"/>
          </p:cNvSpPr>
          <p:nvPr>
            <p:ph type="ftr" sz="quarter" idx="11"/>
          </p:nvPr>
        </p:nvSpPr>
        <p:spPr/>
        <p:txBody>
          <a:bodyPr/>
          <a:lstStyle/>
          <a:p>
            <a:r>
              <a:rPr lang="en-US" dirty="0"/>
              <a:t>Produce Safety during COVID-19</a:t>
            </a:r>
          </a:p>
        </p:txBody>
      </p:sp>
      <p:sp>
        <p:nvSpPr>
          <p:cNvPr id="6" name="Slide Number Placeholder 5">
            <a:extLst>
              <a:ext uri="{FF2B5EF4-FFF2-40B4-BE49-F238E27FC236}">
                <a16:creationId xmlns:a16="http://schemas.microsoft.com/office/drawing/2014/main" xmlns="" id="{3C759190-7E72-4D47-B738-CADC35B86ECC}"/>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1728970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CA8421-CF02-457D-AC46-92F82F95AF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1B73192-059D-4955-8AD6-CB1E07DC94C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AA80E90-12C7-4A6E-AAC0-CD0A6FDA66D6}"/>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24926E2-E3F1-4904-9010-067669E99932}"/>
              </a:ext>
            </a:extLst>
          </p:cNvPr>
          <p:cNvSpPr>
            <a:spLocks noGrp="1"/>
          </p:cNvSpPr>
          <p:nvPr>
            <p:ph type="dt" sz="half" idx="10"/>
          </p:nvPr>
        </p:nvSpPr>
        <p:spPr/>
        <p:txBody>
          <a:bodyPr/>
          <a:lstStyle/>
          <a:p>
            <a:fld id="{F099B484-1EBE-42F3-B3C7-655C07EF91EB}" type="datetime1">
              <a:rPr lang="en-US" smtClean="0"/>
              <a:t>5/20/2021</a:t>
            </a:fld>
            <a:endParaRPr lang="en-US" dirty="0"/>
          </a:p>
        </p:txBody>
      </p:sp>
      <p:sp>
        <p:nvSpPr>
          <p:cNvPr id="6" name="Footer Placeholder 5">
            <a:extLst>
              <a:ext uri="{FF2B5EF4-FFF2-40B4-BE49-F238E27FC236}">
                <a16:creationId xmlns:a16="http://schemas.microsoft.com/office/drawing/2014/main" xmlns="" id="{E785FC2F-3F39-4B34-9753-8415E0FB8A04}"/>
              </a:ext>
            </a:extLst>
          </p:cNvPr>
          <p:cNvSpPr>
            <a:spLocks noGrp="1"/>
          </p:cNvSpPr>
          <p:nvPr>
            <p:ph type="ftr" sz="quarter" idx="11"/>
          </p:nvPr>
        </p:nvSpPr>
        <p:spPr/>
        <p:txBody>
          <a:bodyPr/>
          <a:lstStyle/>
          <a:p>
            <a:r>
              <a:rPr lang="en-US" dirty="0"/>
              <a:t>Produce Safety during COVID-19</a:t>
            </a:r>
          </a:p>
        </p:txBody>
      </p:sp>
      <p:sp>
        <p:nvSpPr>
          <p:cNvPr id="7" name="Slide Number Placeholder 6">
            <a:extLst>
              <a:ext uri="{FF2B5EF4-FFF2-40B4-BE49-F238E27FC236}">
                <a16:creationId xmlns:a16="http://schemas.microsoft.com/office/drawing/2014/main" xmlns="" id="{C018EA8F-E594-4D25-8A42-645D326C13BF}"/>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4148374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186F05-EFFF-4393-B9A5-94DF5FE06F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943EF1-EB0F-4D3E-AE18-36B96A64990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8076A48-9817-40CD-BFCE-2E4A6017760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AC2F4E-9DA4-4F7F-9483-4BC4A2AC8EF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D6F7482-15F0-4B79-B613-B0609FFBAE5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DDBD17C-D164-477A-B03B-B26A01A7A78C}"/>
              </a:ext>
            </a:extLst>
          </p:cNvPr>
          <p:cNvSpPr>
            <a:spLocks noGrp="1"/>
          </p:cNvSpPr>
          <p:nvPr>
            <p:ph type="dt" sz="half" idx="10"/>
          </p:nvPr>
        </p:nvSpPr>
        <p:spPr/>
        <p:txBody>
          <a:bodyPr/>
          <a:lstStyle/>
          <a:p>
            <a:fld id="{F5F3B672-696E-46BD-9311-57880286CF1D}" type="datetime1">
              <a:rPr lang="en-US" smtClean="0"/>
              <a:t>5/20/2021</a:t>
            </a:fld>
            <a:endParaRPr lang="en-US" dirty="0"/>
          </a:p>
        </p:txBody>
      </p:sp>
      <p:sp>
        <p:nvSpPr>
          <p:cNvPr id="8" name="Footer Placeholder 7">
            <a:extLst>
              <a:ext uri="{FF2B5EF4-FFF2-40B4-BE49-F238E27FC236}">
                <a16:creationId xmlns:a16="http://schemas.microsoft.com/office/drawing/2014/main" xmlns="" id="{C6F834A5-A5EF-4B98-A0E8-70EAE9CA79F1}"/>
              </a:ext>
            </a:extLst>
          </p:cNvPr>
          <p:cNvSpPr>
            <a:spLocks noGrp="1"/>
          </p:cNvSpPr>
          <p:nvPr>
            <p:ph type="ftr" sz="quarter" idx="11"/>
          </p:nvPr>
        </p:nvSpPr>
        <p:spPr/>
        <p:txBody>
          <a:bodyPr/>
          <a:lstStyle/>
          <a:p>
            <a:r>
              <a:rPr lang="en-US" dirty="0"/>
              <a:t>Produce Safety during COVID-19</a:t>
            </a:r>
          </a:p>
        </p:txBody>
      </p:sp>
      <p:sp>
        <p:nvSpPr>
          <p:cNvPr id="9" name="Slide Number Placeholder 8">
            <a:extLst>
              <a:ext uri="{FF2B5EF4-FFF2-40B4-BE49-F238E27FC236}">
                <a16:creationId xmlns:a16="http://schemas.microsoft.com/office/drawing/2014/main" xmlns="" id="{22E4891B-07E7-40B7-ABF4-A2397CB4D0A9}"/>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332319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328FD0-41BF-4EDA-B1E7-E41FC9A87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C45C9AA-E113-41B2-A3CB-010F1224C410}"/>
              </a:ext>
            </a:extLst>
          </p:cNvPr>
          <p:cNvSpPr>
            <a:spLocks noGrp="1"/>
          </p:cNvSpPr>
          <p:nvPr>
            <p:ph type="dt" sz="half" idx="10"/>
          </p:nvPr>
        </p:nvSpPr>
        <p:spPr/>
        <p:txBody>
          <a:bodyPr/>
          <a:lstStyle/>
          <a:p>
            <a:fld id="{D51A6C2D-B64C-4713-82D4-A6F40875694F}" type="datetime1">
              <a:rPr lang="en-US" smtClean="0"/>
              <a:t>5/20/2021</a:t>
            </a:fld>
            <a:endParaRPr lang="en-US" dirty="0"/>
          </a:p>
        </p:txBody>
      </p:sp>
      <p:sp>
        <p:nvSpPr>
          <p:cNvPr id="4" name="Footer Placeholder 3">
            <a:extLst>
              <a:ext uri="{FF2B5EF4-FFF2-40B4-BE49-F238E27FC236}">
                <a16:creationId xmlns:a16="http://schemas.microsoft.com/office/drawing/2014/main" xmlns="" id="{42A7D427-C346-40DB-BF02-6F0D1A335FDE}"/>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8DEFF5D1-CE10-4FAA-8C12-75319FC9F000}"/>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41143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367629"/>
          </a:xfrm>
        </p:spPr>
        <p:txBody>
          <a:bodyPr/>
          <a:lstStyle>
            <a:lvl1pPr>
              <a:defRPr b="1">
                <a:latin typeface="+mj-lt"/>
              </a:defRPr>
            </a:lvl1pPr>
          </a:lstStyle>
          <a:p>
            <a:r>
              <a:rPr lang="en-US" dirty="0"/>
              <a:t>Click to edit Master title style</a:t>
            </a:r>
          </a:p>
        </p:txBody>
      </p:sp>
      <p:sp>
        <p:nvSpPr>
          <p:cNvPr id="3" name="Content Placeholder 2"/>
          <p:cNvSpPr>
            <a:spLocks noGrp="1"/>
          </p:cNvSpPr>
          <p:nvPr>
            <p:ph idx="1"/>
          </p:nvPr>
        </p:nvSpPr>
        <p:spPr>
          <a:xfrm>
            <a:off x="822959" y="1870365"/>
            <a:ext cx="7543801" cy="3998730"/>
          </a:xfrm>
        </p:spPr>
        <p:txBody>
          <a:bodyPr/>
          <a:lstStyle>
            <a:lvl1pPr>
              <a:defRPr sz="2600"/>
            </a:lvl1pPr>
            <a:lvl2pPr marL="384048" indent="-182880">
              <a:buFont typeface="Wingdings" panose="05000000000000000000" pitchFamily="2" charset="2"/>
              <a:buChar char="Ø"/>
              <a:defRPr sz="2400"/>
            </a:lvl2pPr>
            <a:lvl3pPr marL="566928" indent="-182880">
              <a:buFont typeface="Wingdings" panose="05000000000000000000" pitchFamily="2" charset="2"/>
              <a:buChar char="v"/>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7FEAC6-32C2-42B0-A8E5-9B037E506CAB}" type="datetime1">
              <a:rPr lang="en-US" smtClean="0"/>
              <a:t>5/20/2021</a:t>
            </a:fld>
            <a:endParaRPr lang="en-US" dirty="0"/>
          </a:p>
        </p:txBody>
      </p:sp>
      <p:sp>
        <p:nvSpPr>
          <p:cNvPr id="5" name="Footer Placeholder 4"/>
          <p:cNvSpPr>
            <a:spLocks noGrp="1"/>
          </p:cNvSpPr>
          <p:nvPr>
            <p:ph type="ftr" sz="quarter" idx="11"/>
          </p:nvPr>
        </p:nvSpPr>
        <p:spPr/>
        <p:txBody>
          <a:bodyPr/>
          <a:lstStyle>
            <a:lvl1pPr>
              <a:defRPr sz="1800">
                <a:solidFill>
                  <a:schemeClr val="bg1"/>
                </a:solidFill>
                <a:latin typeface="+mn-lt"/>
              </a:defRPr>
            </a:lvl1pPr>
          </a:lstStyle>
          <a:p>
            <a:r>
              <a:rPr lang="en-US" dirty="0"/>
              <a:t>Produce Safety during COVID-19</a:t>
            </a:r>
          </a:p>
        </p:txBody>
      </p:sp>
      <p:sp>
        <p:nvSpPr>
          <p:cNvPr id="6" name="Slide Number Placeholder 5"/>
          <p:cNvSpPr>
            <a:spLocks noGrp="1"/>
          </p:cNvSpPr>
          <p:nvPr>
            <p:ph type="sldNum" sz="quarter" idx="12"/>
          </p:nvPr>
        </p:nvSpPr>
        <p:spPr/>
        <p:txBody>
          <a:bodyPr/>
          <a:lstStyle/>
          <a:p>
            <a:fld id="{629637A9-119A-49DA-BD12-AAC58B377D80}" type="slidenum">
              <a:rPr lang="en-US" smtClean="0"/>
              <a:t>‹#›</a:t>
            </a:fld>
            <a:endParaRPr lang="en-US" dirty="0"/>
          </a:p>
        </p:txBody>
      </p:sp>
    </p:spTree>
    <p:extLst>
      <p:ext uri="{BB962C8B-B14F-4D97-AF65-F5344CB8AC3E}">
        <p14:creationId xmlns:p14="http://schemas.microsoft.com/office/powerpoint/2010/main" val="3438345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ECE0798-7FE9-4FE0-9028-BDB024B05DBB}"/>
              </a:ext>
            </a:extLst>
          </p:cNvPr>
          <p:cNvSpPr>
            <a:spLocks noGrp="1"/>
          </p:cNvSpPr>
          <p:nvPr>
            <p:ph type="dt" sz="half" idx="10"/>
          </p:nvPr>
        </p:nvSpPr>
        <p:spPr/>
        <p:txBody>
          <a:bodyPr/>
          <a:lstStyle/>
          <a:p>
            <a:fld id="{3D4870D8-4EA9-407C-B905-8BE785D7681D}" type="datetime1">
              <a:rPr lang="en-US" smtClean="0"/>
              <a:t>5/20/2021</a:t>
            </a:fld>
            <a:endParaRPr lang="en-US" dirty="0"/>
          </a:p>
        </p:txBody>
      </p:sp>
      <p:sp>
        <p:nvSpPr>
          <p:cNvPr id="3" name="Footer Placeholder 2">
            <a:extLst>
              <a:ext uri="{FF2B5EF4-FFF2-40B4-BE49-F238E27FC236}">
                <a16:creationId xmlns:a16="http://schemas.microsoft.com/office/drawing/2014/main" xmlns="" id="{7C228130-35EC-45F7-97A5-E4E546EE162B}"/>
              </a:ext>
            </a:extLst>
          </p:cNvPr>
          <p:cNvSpPr>
            <a:spLocks noGrp="1"/>
          </p:cNvSpPr>
          <p:nvPr>
            <p:ph type="ftr" sz="quarter" idx="11"/>
          </p:nvPr>
        </p:nvSpPr>
        <p:spPr/>
        <p:txBody>
          <a:bodyPr/>
          <a:lstStyle/>
          <a:p>
            <a:r>
              <a:rPr lang="en-US" dirty="0"/>
              <a:t>Produce Safety during COVID-19</a:t>
            </a:r>
          </a:p>
        </p:txBody>
      </p:sp>
      <p:sp>
        <p:nvSpPr>
          <p:cNvPr id="4" name="Slide Number Placeholder 3">
            <a:extLst>
              <a:ext uri="{FF2B5EF4-FFF2-40B4-BE49-F238E27FC236}">
                <a16:creationId xmlns:a16="http://schemas.microsoft.com/office/drawing/2014/main" xmlns="" id="{735EB1AD-0E86-41A4-A5A2-6CFB6C39FC54}"/>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2673835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7CD842-05F0-4232-8188-6FC6A8CF271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9A77E1D-AAE3-44EC-8637-223AACF35B4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B8212FD-62CB-48D4-8537-18C87B9EB2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69FA9FF-FA97-4D8D-B491-3ACBF829AAAE}"/>
              </a:ext>
            </a:extLst>
          </p:cNvPr>
          <p:cNvSpPr>
            <a:spLocks noGrp="1"/>
          </p:cNvSpPr>
          <p:nvPr>
            <p:ph type="dt" sz="half" idx="10"/>
          </p:nvPr>
        </p:nvSpPr>
        <p:spPr/>
        <p:txBody>
          <a:bodyPr/>
          <a:lstStyle/>
          <a:p>
            <a:fld id="{23677F7F-73BC-444D-A111-CE363900DD83}" type="datetime1">
              <a:rPr lang="en-US" smtClean="0"/>
              <a:t>5/20/2021</a:t>
            </a:fld>
            <a:endParaRPr lang="en-US" dirty="0"/>
          </a:p>
        </p:txBody>
      </p:sp>
      <p:sp>
        <p:nvSpPr>
          <p:cNvPr id="6" name="Footer Placeholder 5">
            <a:extLst>
              <a:ext uri="{FF2B5EF4-FFF2-40B4-BE49-F238E27FC236}">
                <a16:creationId xmlns:a16="http://schemas.microsoft.com/office/drawing/2014/main" xmlns="" id="{290E1214-9760-4C62-A36D-15091E5AB261}"/>
              </a:ext>
            </a:extLst>
          </p:cNvPr>
          <p:cNvSpPr>
            <a:spLocks noGrp="1"/>
          </p:cNvSpPr>
          <p:nvPr>
            <p:ph type="ftr" sz="quarter" idx="11"/>
          </p:nvPr>
        </p:nvSpPr>
        <p:spPr/>
        <p:txBody>
          <a:bodyPr/>
          <a:lstStyle/>
          <a:p>
            <a:r>
              <a:rPr lang="en-US" dirty="0"/>
              <a:t>Produce Safety during COVID-19</a:t>
            </a:r>
          </a:p>
        </p:txBody>
      </p:sp>
      <p:sp>
        <p:nvSpPr>
          <p:cNvPr id="7" name="Slide Number Placeholder 6">
            <a:extLst>
              <a:ext uri="{FF2B5EF4-FFF2-40B4-BE49-F238E27FC236}">
                <a16:creationId xmlns:a16="http://schemas.microsoft.com/office/drawing/2014/main" xmlns="" id="{360D4FA5-90DF-443C-9CB2-7B88CCAB55DE}"/>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2907298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08FE3-CA0D-443C-889F-F14B0D0E42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F4BB28C-C6C0-4A0C-9001-DC4256A1BDF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B96FAF4E-ECA4-41B3-8A9F-E7CF4F9F99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F76CE1-E3A7-4E8B-907B-1A1C5D630D72}"/>
              </a:ext>
            </a:extLst>
          </p:cNvPr>
          <p:cNvSpPr>
            <a:spLocks noGrp="1"/>
          </p:cNvSpPr>
          <p:nvPr>
            <p:ph type="dt" sz="half" idx="10"/>
          </p:nvPr>
        </p:nvSpPr>
        <p:spPr/>
        <p:txBody>
          <a:bodyPr/>
          <a:lstStyle/>
          <a:p>
            <a:fld id="{A3FF29DE-F0EB-48AA-B51A-B432D7AE8E75}" type="datetime1">
              <a:rPr lang="en-US" smtClean="0"/>
              <a:t>5/20/2021</a:t>
            </a:fld>
            <a:endParaRPr lang="en-US" dirty="0"/>
          </a:p>
        </p:txBody>
      </p:sp>
      <p:sp>
        <p:nvSpPr>
          <p:cNvPr id="6" name="Footer Placeholder 5">
            <a:extLst>
              <a:ext uri="{FF2B5EF4-FFF2-40B4-BE49-F238E27FC236}">
                <a16:creationId xmlns:a16="http://schemas.microsoft.com/office/drawing/2014/main" xmlns="" id="{DDD363D6-E35F-4F03-B642-B19D982DDB8B}"/>
              </a:ext>
            </a:extLst>
          </p:cNvPr>
          <p:cNvSpPr>
            <a:spLocks noGrp="1"/>
          </p:cNvSpPr>
          <p:nvPr>
            <p:ph type="ftr" sz="quarter" idx="11"/>
          </p:nvPr>
        </p:nvSpPr>
        <p:spPr/>
        <p:txBody>
          <a:bodyPr/>
          <a:lstStyle/>
          <a:p>
            <a:r>
              <a:rPr lang="en-US" dirty="0"/>
              <a:t>Produce Safety during COVID-19</a:t>
            </a:r>
          </a:p>
        </p:txBody>
      </p:sp>
      <p:sp>
        <p:nvSpPr>
          <p:cNvPr id="7" name="Slide Number Placeholder 6">
            <a:extLst>
              <a:ext uri="{FF2B5EF4-FFF2-40B4-BE49-F238E27FC236}">
                <a16:creationId xmlns:a16="http://schemas.microsoft.com/office/drawing/2014/main" xmlns="" id="{03AE3D9D-97E2-425A-92C4-8CD96D231974}"/>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732623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8C8BB-B3B4-4CC3-B77D-91DFA98D5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8A64FBA-3E75-49D8-B26A-A2F234D1AA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9F7A7EC-31B8-4337-8DF0-6DAEEA8E630B}"/>
              </a:ext>
            </a:extLst>
          </p:cNvPr>
          <p:cNvSpPr>
            <a:spLocks noGrp="1"/>
          </p:cNvSpPr>
          <p:nvPr>
            <p:ph type="dt" sz="half" idx="10"/>
          </p:nvPr>
        </p:nvSpPr>
        <p:spPr/>
        <p:txBody>
          <a:bodyPr/>
          <a:lstStyle/>
          <a:p>
            <a:fld id="{0713C970-CFD8-427A-91A5-4A846FEB3125}" type="datetime1">
              <a:rPr lang="en-US" smtClean="0"/>
              <a:t>5/20/2021</a:t>
            </a:fld>
            <a:endParaRPr lang="en-US" dirty="0"/>
          </a:p>
        </p:txBody>
      </p:sp>
      <p:sp>
        <p:nvSpPr>
          <p:cNvPr id="5" name="Footer Placeholder 4">
            <a:extLst>
              <a:ext uri="{FF2B5EF4-FFF2-40B4-BE49-F238E27FC236}">
                <a16:creationId xmlns:a16="http://schemas.microsoft.com/office/drawing/2014/main" xmlns="" id="{91F4E3BB-CEA3-4B29-B28E-0C1EFB957404}"/>
              </a:ext>
            </a:extLst>
          </p:cNvPr>
          <p:cNvSpPr>
            <a:spLocks noGrp="1"/>
          </p:cNvSpPr>
          <p:nvPr>
            <p:ph type="ftr" sz="quarter" idx="11"/>
          </p:nvPr>
        </p:nvSpPr>
        <p:spPr/>
        <p:txBody>
          <a:bodyPr/>
          <a:lstStyle/>
          <a:p>
            <a:r>
              <a:rPr lang="en-US" dirty="0"/>
              <a:t>Produce Safety during COVID-19</a:t>
            </a:r>
          </a:p>
        </p:txBody>
      </p:sp>
      <p:sp>
        <p:nvSpPr>
          <p:cNvPr id="6" name="Slide Number Placeholder 5">
            <a:extLst>
              <a:ext uri="{FF2B5EF4-FFF2-40B4-BE49-F238E27FC236}">
                <a16:creationId xmlns:a16="http://schemas.microsoft.com/office/drawing/2014/main" xmlns="" id="{A82B5793-BB3C-44BC-8E29-BA9562CB8C84}"/>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1394253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2404D80-E42A-452D-88C2-5F0A9546B2A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500843A-F643-4AEE-AF54-52211A80EF3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0A1553-83F8-46E0-9D29-2F8473E6C553}"/>
              </a:ext>
            </a:extLst>
          </p:cNvPr>
          <p:cNvSpPr>
            <a:spLocks noGrp="1"/>
          </p:cNvSpPr>
          <p:nvPr>
            <p:ph type="dt" sz="half" idx="10"/>
          </p:nvPr>
        </p:nvSpPr>
        <p:spPr/>
        <p:txBody>
          <a:bodyPr/>
          <a:lstStyle/>
          <a:p>
            <a:fld id="{3CD2A255-111F-49E6-89A2-78841FFD4AFA}" type="datetime1">
              <a:rPr lang="en-US" smtClean="0"/>
              <a:t>5/20/2021</a:t>
            </a:fld>
            <a:endParaRPr lang="en-US" dirty="0"/>
          </a:p>
        </p:txBody>
      </p:sp>
      <p:sp>
        <p:nvSpPr>
          <p:cNvPr id="5" name="Footer Placeholder 4">
            <a:extLst>
              <a:ext uri="{FF2B5EF4-FFF2-40B4-BE49-F238E27FC236}">
                <a16:creationId xmlns:a16="http://schemas.microsoft.com/office/drawing/2014/main" xmlns="" id="{B7A3F46B-F01E-477E-83D2-969C78548425}"/>
              </a:ext>
            </a:extLst>
          </p:cNvPr>
          <p:cNvSpPr>
            <a:spLocks noGrp="1"/>
          </p:cNvSpPr>
          <p:nvPr>
            <p:ph type="ftr" sz="quarter" idx="11"/>
          </p:nvPr>
        </p:nvSpPr>
        <p:spPr/>
        <p:txBody>
          <a:bodyPr/>
          <a:lstStyle/>
          <a:p>
            <a:r>
              <a:rPr lang="en-US" dirty="0"/>
              <a:t>Produce Safety during COVID-19</a:t>
            </a:r>
          </a:p>
        </p:txBody>
      </p:sp>
      <p:sp>
        <p:nvSpPr>
          <p:cNvPr id="6" name="Slide Number Placeholder 5">
            <a:extLst>
              <a:ext uri="{FF2B5EF4-FFF2-40B4-BE49-F238E27FC236}">
                <a16:creationId xmlns:a16="http://schemas.microsoft.com/office/drawing/2014/main" xmlns="" id="{2C09937E-5697-4695-AFDB-A57D5488E51D}"/>
              </a:ext>
            </a:extLst>
          </p:cNvPr>
          <p:cNvSpPr>
            <a:spLocks noGrp="1"/>
          </p:cNvSpPr>
          <p:nvPr>
            <p:ph type="sldNum" sz="quarter" idx="12"/>
          </p:nvPr>
        </p:nvSpPr>
        <p:spPr/>
        <p:txBody>
          <a:bodyPr/>
          <a:lstStyle/>
          <a:p>
            <a:fld id="{252480B2-A1B9-4E86-B401-A3D7BF5F882C}" type="slidenum">
              <a:rPr lang="en-US" smtClean="0"/>
              <a:t>‹#›</a:t>
            </a:fld>
            <a:endParaRPr lang="en-US" dirty="0"/>
          </a:p>
        </p:txBody>
      </p:sp>
    </p:spTree>
    <p:extLst>
      <p:ext uri="{BB962C8B-B14F-4D97-AF65-F5344CB8AC3E}">
        <p14:creationId xmlns:p14="http://schemas.microsoft.com/office/powerpoint/2010/main" val="373823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0F71D6-7B5F-40D8-A288-6016F969E012}"/>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xmlns="" id="{7B0A89D9-3D90-4111-B64B-DCC495E3B997}"/>
              </a:ext>
            </a:extLst>
          </p:cNvPr>
          <p:cNvSpPr>
            <a:spLocks noGrp="1"/>
          </p:cNvSpPr>
          <p:nvPr>
            <p:ph type="dt" sz="half" idx="10"/>
          </p:nvPr>
        </p:nvSpPr>
        <p:spPr/>
        <p:txBody>
          <a:bodyPr/>
          <a:lstStyle/>
          <a:p>
            <a:fld id="{08BF0970-E6A1-4BB7-A7F5-1FC44C55B97D}" type="datetime1">
              <a:rPr lang="en-US" smtClean="0"/>
              <a:t>5/20/2021</a:t>
            </a:fld>
            <a:endParaRPr lang="en-US" dirty="0"/>
          </a:p>
        </p:txBody>
      </p:sp>
      <p:sp>
        <p:nvSpPr>
          <p:cNvPr id="7" name="Footer Placeholder 6">
            <a:extLst>
              <a:ext uri="{FF2B5EF4-FFF2-40B4-BE49-F238E27FC236}">
                <a16:creationId xmlns:a16="http://schemas.microsoft.com/office/drawing/2014/main" xmlns="" id="{2A69CD18-47EA-491A-8B04-65690CE8EAC6}"/>
              </a:ext>
            </a:extLst>
          </p:cNvPr>
          <p:cNvSpPr>
            <a:spLocks noGrp="1"/>
          </p:cNvSpPr>
          <p:nvPr>
            <p:ph type="ftr" sz="quarter" idx="11"/>
          </p:nvPr>
        </p:nvSpPr>
        <p:spPr/>
        <p:txBody>
          <a:bodyPr/>
          <a:lstStyle>
            <a:lvl1pPr>
              <a:defRPr sz="1800"/>
            </a:lvl1pPr>
          </a:lstStyle>
          <a:p>
            <a:r>
              <a:rPr lang="en-US" dirty="0"/>
              <a:t>Produce Safety during COVID-19</a:t>
            </a:r>
          </a:p>
        </p:txBody>
      </p:sp>
      <p:sp>
        <p:nvSpPr>
          <p:cNvPr id="8" name="Slide Number Placeholder 7">
            <a:extLst>
              <a:ext uri="{FF2B5EF4-FFF2-40B4-BE49-F238E27FC236}">
                <a16:creationId xmlns:a16="http://schemas.microsoft.com/office/drawing/2014/main" xmlns="" id="{0DF6BFF9-830A-436A-B46E-08D45289AFD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3219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221034-C428-459B-AA3C-9F28905FB2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71FC62A-CF17-487D-95E0-BD4EF96E447F}"/>
              </a:ext>
            </a:extLst>
          </p:cNvPr>
          <p:cNvSpPr>
            <a:spLocks noGrp="1"/>
          </p:cNvSpPr>
          <p:nvPr>
            <p:ph type="dt" sz="half" idx="10"/>
          </p:nvPr>
        </p:nvSpPr>
        <p:spPr/>
        <p:txBody>
          <a:bodyPr/>
          <a:lstStyle/>
          <a:p>
            <a:fld id="{5BBE0619-38F6-41CE-B921-C2E1D219413A}" type="datetime1">
              <a:rPr lang="en-US" smtClean="0"/>
              <a:t>5/20/2021</a:t>
            </a:fld>
            <a:endParaRPr lang="en-US" dirty="0"/>
          </a:p>
        </p:txBody>
      </p:sp>
      <p:sp>
        <p:nvSpPr>
          <p:cNvPr id="4" name="Footer Placeholder 3">
            <a:extLst>
              <a:ext uri="{FF2B5EF4-FFF2-40B4-BE49-F238E27FC236}">
                <a16:creationId xmlns:a16="http://schemas.microsoft.com/office/drawing/2014/main" xmlns="" id="{D5565FF8-5B13-4740-9C4F-9222D9AC76F5}"/>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EE936998-B570-4BE5-8CDF-2F703E98611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2459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35A50D-39B7-41DF-B8A5-4BC970BD84C3}" type="datetime1">
              <a:rPr lang="en-US" smtClean="0"/>
              <a:t>5/20/2021</a:t>
            </a:fld>
            <a:endParaRPr lang="en-US" dirty="0"/>
          </a:p>
        </p:txBody>
      </p:sp>
      <p:sp>
        <p:nvSpPr>
          <p:cNvPr id="5" name="Footer Placeholder 4"/>
          <p:cNvSpPr>
            <a:spLocks noGrp="1"/>
          </p:cNvSpPr>
          <p:nvPr>
            <p:ph type="ftr" sz="quarter" idx="11"/>
          </p:nvPr>
        </p:nvSpPr>
        <p:spPr/>
        <p:txBody>
          <a:bodyPr/>
          <a:lstStyle/>
          <a:p>
            <a:r>
              <a:rPr lang="en-US" dirty="0"/>
              <a:t>Produce Safety during COVID-19</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57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32455A-C616-4DC0-801F-ADE00DB13B5E}" type="datetime1">
              <a:rPr lang="en-US" smtClean="0"/>
              <a:t>5/20/2021</a:t>
            </a:fld>
            <a:endParaRPr lang="en-US" dirty="0"/>
          </a:p>
        </p:txBody>
      </p:sp>
      <p:sp>
        <p:nvSpPr>
          <p:cNvPr id="6" name="Footer Placeholder 5"/>
          <p:cNvSpPr>
            <a:spLocks noGrp="1"/>
          </p:cNvSpPr>
          <p:nvPr>
            <p:ph type="ftr" sz="quarter" idx="11"/>
          </p:nvPr>
        </p:nvSpPr>
        <p:spPr/>
        <p:txBody>
          <a:bodyPr/>
          <a:lstStyle>
            <a:lvl1pPr>
              <a:defRPr sz="1800"/>
            </a:lvl1pPr>
          </a:lstStyle>
          <a:p>
            <a:r>
              <a:rPr lang="en-US" dirty="0"/>
              <a:t>Produce Safety during COVID-19</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186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E9519C-2FAF-455C-8D60-0D886668DCC1}" type="datetime1">
              <a:rPr lang="en-US" smtClean="0"/>
              <a:t>5/20/2021</a:t>
            </a:fld>
            <a:endParaRPr lang="en-US" dirty="0"/>
          </a:p>
        </p:txBody>
      </p:sp>
      <p:sp>
        <p:nvSpPr>
          <p:cNvPr id="8" name="Footer Placeholder 7"/>
          <p:cNvSpPr>
            <a:spLocks noGrp="1"/>
          </p:cNvSpPr>
          <p:nvPr>
            <p:ph type="ftr" sz="quarter" idx="11"/>
          </p:nvPr>
        </p:nvSpPr>
        <p:spPr/>
        <p:txBody>
          <a:bodyPr/>
          <a:lstStyle/>
          <a:p>
            <a:r>
              <a:rPr lang="en-US" dirty="0"/>
              <a:t>Produce Safety during COVID-19</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5477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0EB63B-B130-4D2F-A2EF-9666AB634157}" type="datetime1">
              <a:rPr lang="en-US" smtClean="0"/>
              <a:t>5/20/2021</a:t>
            </a:fld>
            <a:endParaRPr lang="en-US" dirty="0"/>
          </a:p>
        </p:txBody>
      </p:sp>
      <p:sp>
        <p:nvSpPr>
          <p:cNvPr id="4" name="Footer Placeholder 3"/>
          <p:cNvSpPr>
            <a:spLocks noGrp="1"/>
          </p:cNvSpPr>
          <p:nvPr>
            <p:ph type="ftr" sz="quarter" idx="11"/>
          </p:nvPr>
        </p:nvSpPr>
        <p:spPr/>
        <p:txBody>
          <a:bodyPr/>
          <a:lstStyle/>
          <a:p>
            <a:r>
              <a:rPr lang="en-US" dirty="0"/>
              <a:t>Produce Safety during COVID-19</a:t>
            </a:r>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9900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BE8E2C4-BB8F-4304-9492-BE5AA80ADD42}" type="datetime1">
              <a:rPr lang="en-US" smtClean="0"/>
              <a:t>5/20/2021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Produce Safety during COVID-19</a:t>
            </a: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1083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E1EBF2A-A561-4319-8C37-8AE9E987B399}" type="datetime1">
              <a:rPr lang="en-US" smtClean="0"/>
              <a:t>5/20/2021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Produce Safety during COVID-19</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988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4" r:id="rId3"/>
    <p:sldLayoutId id="214748367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64D378B-3766-419A-BF76-3506B4CC461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4E8E5DC-F5BB-4CFB-AFE8-E97CD1F8AF0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01ADC4-CD4F-452E-A9A9-EF4C2D50445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DB422-494F-422B-B99A-3DC817B579E0}" type="datetime1">
              <a:rPr lang="en-US" smtClean="0"/>
              <a:t>5/20/2021</a:t>
            </a:fld>
            <a:endParaRPr lang="en-US" dirty="0"/>
          </a:p>
        </p:txBody>
      </p:sp>
      <p:sp>
        <p:nvSpPr>
          <p:cNvPr id="5" name="Footer Placeholder 4">
            <a:extLst>
              <a:ext uri="{FF2B5EF4-FFF2-40B4-BE49-F238E27FC236}">
                <a16:creationId xmlns:a16="http://schemas.microsoft.com/office/drawing/2014/main" xmlns="" id="{C5A150D6-A5D9-416E-B0C3-017A5C118BE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Produce Safety during COVID-19</a:t>
            </a:r>
          </a:p>
        </p:txBody>
      </p:sp>
      <p:sp>
        <p:nvSpPr>
          <p:cNvPr id="6" name="Slide Number Placeholder 5">
            <a:extLst>
              <a:ext uri="{FF2B5EF4-FFF2-40B4-BE49-F238E27FC236}">
                <a16:creationId xmlns:a16="http://schemas.microsoft.com/office/drawing/2014/main" xmlns="" id="{EDE59FFC-95F4-4C25-9EF2-0E089B22D91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480B2-A1B9-4E86-B401-A3D7BF5F882C}" type="slidenum">
              <a:rPr lang="en-US" smtClean="0"/>
              <a:t>‹#›</a:t>
            </a:fld>
            <a:endParaRPr lang="en-US" dirty="0"/>
          </a:p>
        </p:txBody>
      </p:sp>
    </p:spTree>
    <p:extLst>
      <p:ext uri="{BB962C8B-B14F-4D97-AF65-F5344CB8AC3E}">
        <p14:creationId xmlns:p14="http://schemas.microsoft.com/office/powerpoint/2010/main" val="25377703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edlbe@wvstate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mailto:cindy.martel@futur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extension.umn.edu/safety/growing-safe-food#plan-templates-and-log-sheets-135591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4BD2E6AE-C3F2-4810-9E5A-558DF5952C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53B8C17-303A-496A-875F-C3B3427A09D7}"/>
              </a:ext>
            </a:extLst>
          </p:cNvPr>
          <p:cNvSpPr>
            <a:spLocks noGrp="1"/>
          </p:cNvSpPr>
          <p:nvPr>
            <p:ph type="ctrTitle"/>
          </p:nvPr>
        </p:nvSpPr>
        <p:spPr>
          <a:xfrm>
            <a:off x="3967315" y="639097"/>
            <a:ext cx="4689988" cy="3686015"/>
          </a:xfrm>
        </p:spPr>
        <p:txBody>
          <a:bodyPr>
            <a:normAutofit/>
          </a:bodyPr>
          <a:lstStyle/>
          <a:p>
            <a:r>
              <a:rPr lang="en-US" sz="3800" b="1" dirty="0">
                <a:effectLst/>
                <a:latin typeface="Arial" panose="020B0604020202020204" pitchFamily="34" charset="0"/>
                <a:cs typeface="Arial" panose="020B0604020202020204" pitchFamily="34" charset="0"/>
              </a:rPr>
              <a:t>Module D:  </a:t>
            </a:r>
            <a:r>
              <a:rPr lang="en-US" sz="3800" b="1" dirty="0">
                <a:latin typeface="Arial" panose="020B0604020202020204" pitchFamily="34" charset="0"/>
                <a:cs typeface="Arial" panose="020B0604020202020204" pitchFamily="34" charset="0"/>
              </a:rPr>
              <a:t>Produce Safety during Production, Harvest and Postharvest during COVID-19</a:t>
            </a:r>
          </a:p>
        </p:txBody>
      </p:sp>
      <p:sp>
        <p:nvSpPr>
          <p:cNvPr id="3" name="Subtitle 2">
            <a:extLst>
              <a:ext uri="{FF2B5EF4-FFF2-40B4-BE49-F238E27FC236}">
                <a16:creationId xmlns:a16="http://schemas.microsoft.com/office/drawing/2014/main" xmlns="" id="{E0CA5C6A-7FD0-48EF-A8E7-3DC512CD4420}"/>
              </a:ext>
            </a:extLst>
          </p:cNvPr>
          <p:cNvSpPr>
            <a:spLocks noGrp="1"/>
          </p:cNvSpPr>
          <p:nvPr>
            <p:ph type="subTitle" idx="1"/>
          </p:nvPr>
        </p:nvSpPr>
        <p:spPr>
          <a:xfrm>
            <a:off x="3967314" y="4455621"/>
            <a:ext cx="4702011" cy="1662150"/>
          </a:xfrm>
        </p:spPr>
        <p:txBody>
          <a:bodyPr>
            <a:normAutofit lnSpcReduction="10000"/>
          </a:bodyPr>
          <a:lstStyle/>
          <a:p>
            <a:pPr>
              <a:spcBef>
                <a:spcPts val="600"/>
              </a:spcBef>
            </a:pPr>
            <a:r>
              <a:rPr lang="en-US" sz="1000" b="1" dirty="0">
                <a:solidFill>
                  <a:schemeClr val="tx1">
                    <a:lumMod val="85000"/>
                    <a:lumOff val="15000"/>
                  </a:schemeClr>
                </a:solidFill>
                <a:latin typeface="Arial" panose="020B0604020202020204" pitchFamily="34" charset="0"/>
                <a:cs typeface="Arial" panose="020B0604020202020204" pitchFamily="34" charset="0"/>
              </a:rPr>
              <a:t>Barbara E. Liedl, PH.D.</a:t>
            </a:r>
          </a:p>
          <a:p>
            <a:pPr>
              <a:spcBef>
                <a:spcPts val="600"/>
              </a:spcBef>
            </a:pPr>
            <a:r>
              <a:rPr lang="en-US" sz="1000" b="1" dirty="0">
                <a:solidFill>
                  <a:schemeClr val="tx1">
                    <a:lumMod val="85000"/>
                    <a:lumOff val="15000"/>
                  </a:schemeClr>
                </a:solidFill>
                <a:latin typeface="Arial" panose="020B0604020202020204" pitchFamily="34" charset="0"/>
                <a:cs typeface="Arial" panose="020B0604020202020204" pitchFamily="34" charset="0"/>
              </a:rPr>
              <a:t>West Virginia State University</a:t>
            </a:r>
          </a:p>
          <a:p>
            <a:pPr>
              <a:spcBef>
                <a:spcPts val="600"/>
              </a:spcBef>
            </a:pPr>
            <a:r>
              <a:rPr lang="en-US" sz="1000" b="1" dirty="0">
                <a:solidFill>
                  <a:schemeClr val="tx1">
                    <a:lumMod val="85000"/>
                    <a:lumOff val="15000"/>
                  </a:schemeClr>
                </a:solidFill>
                <a:latin typeface="Arial" panose="020B0604020202020204" pitchFamily="34" charset="0"/>
                <a:cs typeface="Arial" panose="020B0604020202020204" pitchFamily="34" charset="0"/>
                <a:hlinkClick r:id="rId3"/>
              </a:rPr>
              <a:t>liedlbe@wvstateu.edu</a:t>
            </a:r>
            <a:r>
              <a:rPr lang="en-US" sz="1000" b="1" dirty="0">
                <a:solidFill>
                  <a:schemeClr val="tx1">
                    <a:lumMod val="85000"/>
                    <a:lumOff val="15000"/>
                  </a:schemeClr>
                </a:solidFill>
                <a:latin typeface="Arial" panose="020B0604020202020204" pitchFamily="34" charset="0"/>
                <a:cs typeface="Arial" panose="020B0604020202020204" pitchFamily="34" charset="0"/>
              </a:rPr>
              <a:t> </a:t>
            </a:r>
          </a:p>
          <a:p>
            <a:pPr>
              <a:spcBef>
                <a:spcPts val="600"/>
              </a:spcBef>
            </a:pPr>
            <a:endParaRPr lang="en-US" sz="1000" b="1" dirty="0">
              <a:solidFill>
                <a:schemeClr val="tx1">
                  <a:lumMod val="85000"/>
                  <a:lumOff val="15000"/>
                </a:schemeClr>
              </a:solidFill>
              <a:latin typeface="Arial" panose="020B0604020202020204" pitchFamily="34" charset="0"/>
              <a:cs typeface="Arial" panose="020B0604020202020204" pitchFamily="34" charset="0"/>
            </a:endParaRPr>
          </a:p>
          <a:p>
            <a:pPr>
              <a:spcBef>
                <a:spcPts val="600"/>
              </a:spcBef>
            </a:pPr>
            <a:r>
              <a:rPr lang="en-US" sz="1000" b="1" dirty="0">
                <a:solidFill>
                  <a:schemeClr val="tx1">
                    <a:lumMod val="85000"/>
                    <a:lumOff val="15000"/>
                  </a:schemeClr>
                </a:solidFill>
                <a:latin typeface="Arial" panose="020B0604020202020204" pitchFamily="34" charset="0"/>
                <a:cs typeface="Arial" panose="020B0604020202020204" pitchFamily="34" charset="0"/>
              </a:rPr>
              <a:t>Cindy Martel, M.S., CTIS  </a:t>
            </a:r>
          </a:p>
          <a:p>
            <a:pPr>
              <a:spcBef>
                <a:spcPts val="600"/>
              </a:spcBef>
            </a:pPr>
            <a:r>
              <a:rPr lang="en-US" sz="1000" b="1" dirty="0">
                <a:solidFill>
                  <a:schemeClr val="tx1">
                    <a:lumMod val="85000"/>
                    <a:lumOff val="15000"/>
                  </a:schemeClr>
                </a:solidFill>
                <a:latin typeface="Arial" panose="020B0604020202020204" pitchFamily="34" charset="0"/>
                <a:cs typeface="Arial" panose="020B0604020202020204" pitchFamily="34" charset="0"/>
              </a:rPr>
              <a:t>Future Generations University</a:t>
            </a:r>
          </a:p>
          <a:p>
            <a:pPr>
              <a:spcBef>
                <a:spcPts val="600"/>
              </a:spcBef>
            </a:pPr>
            <a:r>
              <a:rPr lang="en-US" sz="1000" b="1" dirty="0">
                <a:latin typeface="Arial" panose="020B0604020202020204" pitchFamily="34" charset="0"/>
                <a:cs typeface="Arial" panose="020B0604020202020204" pitchFamily="34" charset="0"/>
                <a:hlinkClick r:id="rId4"/>
              </a:rPr>
              <a:t>cindy.martel@future.edu</a:t>
            </a:r>
            <a:r>
              <a:rPr lang="en-US" sz="1000" b="1" dirty="0">
                <a:latin typeface="Arial" panose="020B0604020202020204" pitchFamily="34" charset="0"/>
                <a:cs typeface="Arial" panose="020B0604020202020204" pitchFamily="34" charset="0"/>
              </a:rPr>
              <a:t> </a:t>
            </a:r>
            <a:endParaRPr lang="en-US" sz="1000" b="1" dirty="0">
              <a:solidFill>
                <a:schemeClr val="tx1">
                  <a:lumMod val="85000"/>
                  <a:lumOff val="15000"/>
                </a:schemeClr>
              </a:solidFill>
              <a:latin typeface="Arial" panose="020B0604020202020204" pitchFamily="34" charset="0"/>
              <a:cs typeface="Arial" panose="020B0604020202020204" pitchFamily="34" charset="0"/>
            </a:endParaRPr>
          </a:p>
          <a:p>
            <a:endParaRPr lang="en-US" sz="1000" dirty="0">
              <a:solidFill>
                <a:schemeClr val="tx1">
                  <a:lumMod val="85000"/>
                  <a:lumOff val="15000"/>
                </a:schemeClr>
              </a:solidFill>
            </a:endParaRPr>
          </a:p>
        </p:txBody>
      </p:sp>
      <p:pic>
        <p:nvPicPr>
          <p:cNvPr id="11" name="Content Placeholder 4" descr="A picture containing person, plant, fresh, vegetable&#10;&#10;Description automatically generated">
            <a:extLst>
              <a:ext uri="{FF2B5EF4-FFF2-40B4-BE49-F238E27FC236}">
                <a16:creationId xmlns:a16="http://schemas.microsoft.com/office/drawing/2014/main" xmlns="" id="{FECB2C24-7BC9-425C-AE01-6798BCB91F87}"/>
              </a:ext>
            </a:extLst>
          </p:cNvPr>
          <p:cNvPicPr>
            <a:picLocks noChangeAspect="1"/>
          </p:cNvPicPr>
          <p:nvPr/>
        </p:nvPicPr>
        <p:blipFill rotWithShape="1">
          <a:blip r:embed="rId5"/>
          <a:srcRect t="10671" r="-3" b="10668"/>
          <a:stretch/>
        </p:blipFill>
        <p:spPr>
          <a:xfrm rot="5400000">
            <a:off x="-567474" y="1663693"/>
            <a:ext cx="5086933" cy="3000986"/>
          </a:xfrm>
          <a:prstGeom prst="rect">
            <a:avLst/>
          </a:prstGeom>
        </p:spPr>
      </p:pic>
      <p:cxnSp>
        <p:nvCxnSpPr>
          <p:cNvPr id="18" name="Straight Connector 17">
            <a:extLst>
              <a:ext uri="{FF2B5EF4-FFF2-40B4-BE49-F238E27FC236}">
                <a16:creationId xmlns:a16="http://schemas.microsoft.com/office/drawing/2014/main" xmlns="" id="{DFC7D57A-9BAF-4E96-975B-960E53B656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85303" y="4343400"/>
            <a:ext cx="42270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93C132D2-2AC6-4C49-B6A8-16CA2EA67F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xmlns="" id="{349B1CA5-C549-417D-AA96-540C50D7D9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4146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89CE56E-811E-4C38-AA3D-68EF1BD20269}"/>
              </a:ext>
            </a:extLst>
          </p:cNvPr>
          <p:cNvPicPr>
            <a:picLocks noChangeAspect="1"/>
          </p:cNvPicPr>
          <p:nvPr/>
        </p:nvPicPr>
        <p:blipFill>
          <a:blip r:embed="rId3"/>
          <a:stretch>
            <a:fillRect/>
          </a:stretch>
        </p:blipFill>
        <p:spPr>
          <a:xfrm>
            <a:off x="1393612" y="343376"/>
            <a:ext cx="5588374" cy="5749923"/>
          </a:xfrm>
          <a:prstGeom prst="rect">
            <a:avLst/>
          </a:prstGeom>
        </p:spPr>
      </p:pic>
      <p:sp>
        <p:nvSpPr>
          <p:cNvPr id="2" name="Footer Placeholder 1">
            <a:extLst>
              <a:ext uri="{FF2B5EF4-FFF2-40B4-BE49-F238E27FC236}">
                <a16:creationId xmlns:a16="http://schemas.microsoft.com/office/drawing/2014/main" xmlns="" id="{23D9DBEA-3E6F-40FF-A86F-751ACD396292}"/>
              </a:ext>
            </a:extLst>
          </p:cNvPr>
          <p:cNvSpPr>
            <a:spLocks noGrp="1"/>
          </p:cNvSpPr>
          <p:nvPr>
            <p:ph type="ftr" sz="quarter" idx="11"/>
          </p:nvPr>
        </p:nvSpPr>
        <p:spPr/>
        <p:txBody>
          <a:bodyPr/>
          <a:lstStyle/>
          <a:p>
            <a:r>
              <a:rPr lang="en-US" dirty="0"/>
              <a:t>Produce Safety during COVID-19</a:t>
            </a:r>
          </a:p>
        </p:txBody>
      </p:sp>
      <p:sp>
        <p:nvSpPr>
          <p:cNvPr id="3" name="Slide Number Placeholder 2">
            <a:extLst>
              <a:ext uri="{FF2B5EF4-FFF2-40B4-BE49-F238E27FC236}">
                <a16:creationId xmlns:a16="http://schemas.microsoft.com/office/drawing/2014/main" xmlns="" id="{F8D47634-5913-417B-B6CE-B0FCD8003286}"/>
              </a:ext>
            </a:extLst>
          </p:cNvPr>
          <p:cNvSpPr>
            <a:spLocks noGrp="1"/>
          </p:cNvSpPr>
          <p:nvPr>
            <p:ph type="sldNum" sz="quarter" idx="12"/>
          </p:nvPr>
        </p:nvSpPr>
        <p:spPr/>
        <p:txBody>
          <a:bodyPr/>
          <a:lstStyle/>
          <a:p>
            <a:fld id="{4FAB73BC-B049-4115-A692-8D63A059BFB8}" type="slidenum">
              <a:rPr lang="en-US" smtClean="0"/>
              <a:pPr/>
              <a:t>10</a:t>
            </a:fld>
            <a:endParaRPr lang="en-US" dirty="0"/>
          </a:p>
        </p:txBody>
      </p:sp>
      <p:sp>
        <p:nvSpPr>
          <p:cNvPr id="4" name="TextBox 3"/>
          <p:cNvSpPr txBox="1"/>
          <p:nvPr/>
        </p:nvSpPr>
        <p:spPr>
          <a:xfrm>
            <a:off x="1691640" y="6030321"/>
            <a:ext cx="4211409" cy="246221"/>
          </a:xfrm>
          <a:prstGeom prst="rect">
            <a:avLst/>
          </a:prstGeom>
          <a:noFill/>
        </p:spPr>
        <p:txBody>
          <a:bodyPr wrap="none" rtlCol="0">
            <a:spAutoFit/>
          </a:bodyPr>
          <a:lstStyle/>
          <a:p>
            <a:r>
              <a:rPr lang="en-US" sz="1000" dirty="0">
                <a:solidFill>
                  <a:schemeClr val="accent2"/>
                </a:solidFill>
              </a:rPr>
              <a:t>https://www.agconfoodsafety.com/200-standard-operating-procedures.html</a:t>
            </a:r>
          </a:p>
        </p:txBody>
      </p:sp>
    </p:spTree>
    <p:extLst>
      <p:ext uri="{BB962C8B-B14F-4D97-AF65-F5344CB8AC3E}">
        <p14:creationId xmlns:p14="http://schemas.microsoft.com/office/powerpoint/2010/main" val="4234246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0BEB4B8-F5CD-4C70-B40E-7050304BAC84}"/>
              </a:ext>
            </a:extLst>
          </p:cNvPr>
          <p:cNvPicPr>
            <a:picLocks noChangeAspect="1"/>
          </p:cNvPicPr>
          <p:nvPr/>
        </p:nvPicPr>
        <p:blipFill>
          <a:blip r:embed="rId3"/>
          <a:stretch>
            <a:fillRect/>
          </a:stretch>
        </p:blipFill>
        <p:spPr>
          <a:xfrm>
            <a:off x="2006238" y="115789"/>
            <a:ext cx="4704528" cy="5963162"/>
          </a:xfrm>
          <a:prstGeom prst="rect">
            <a:avLst/>
          </a:prstGeom>
        </p:spPr>
      </p:pic>
      <p:sp>
        <p:nvSpPr>
          <p:cNvPr id="2" name="Footer Placeholder 1">
            <a:extLst>
              <a:ext uri="{FF2B5EF4-FFF2-40B4-BE49-F238E27FC236}">
                <a16:creationId xmlns:a16="http://schemas.microsoft.com/office/drawing/2014/main" xmlns="" id="{6520A001-B066-4BCE-AB5A-2A5C8434F1C8}"/>
              </a:ext>
            </a:extLst>
          </p:cNvPr>
          <p:cNvSpPr>
            <a:spLocks noGrp="1"/>
          </p:cNvSpPr>
          <p:nvPr>
            <p:ph type="ftr" sz="quarter" idx="11"/>
          </p:nvPr>
        </p:nvSpPr>
        <p:spPr/>
        <p:txBody>
          <a:bodyPr/>
          <a:lstStyle/>
          <a:p>
            <a:r>
              <a:rPr lang="en-US" dirty="0"/>
              <a:t>Produce Safety during COVID-19</a:t>
            </a:r>
          </a:p>
        </p:txBody>
      </p:sp>
      <p:sp>
        <p:nvSpPr>
          <p:cNvPr id="3" name="Slide Number Placeholder 2">
            <a:extLst>
              <a:ext uri="{FF2B5EF4-FFF2-40B4-BE49-F238E27FC236}">
                <a16:creationId xmlns:a16="http://schemas.microsoft.com/office/drawing/2014/main" xmlns="" id="{9305B397-C373-49F6-889B-1C82E4888E3F}"/>
              </a:ext>
            </a:extLst>
          </p:cNvPr>
          <p:cNvSpPr>
            <a:spLocks noGrp="1"/>
          </p:cNvSpPr>
          <p:nvPr>
            <p:ph type="sldNum" sz="quarter" idx="12"/>
          </p:nvPr>
        </p:nvSpPr>
        <p:spPr/>
        <p:txBody>
          <a:bodyPr/>
          <a:lstStyle/>
          <a:p>
            <a:fld id="{4FAB73BC-B049-4115-A692-8D63A059BFB8}" type="slidenum">
              <a:rPr lang="en-US" smtClean="0"/>
              <a:pPr/>
              <a:t>11</a:t>
            </a:fld>
            <a:endParaRPr lang="en-US" dirty="0"/>
          </a:p>
        </p:txBody>
      </p:sp>
      <p:sp>
        <p:nvSpPr>
          <p:cNvPr id="5" name="TextBox 4"/>
          <p:cNvSpPr txBox="1"/>
          <p:nvPr/>
        </p:nvSpPr>
        <p:spPr>
          <a:xfrm>
            <a:off x="1901952" y="5931742"/>
            <a:ext cx="5147563" cy="246221"/>
          </a:xfrm>
          <a:prstGeom prst="rect">
            <a:avLst/>
          </a:prstGeom>
          <a:noFill/>
        </p:spPr>
        <p:txBody>
          <a:bodyPr wrap="none" rtlCol="0">
            <a:spAutoFit/>
          </a:bodyPr>
          <a:lstStyle/>
          <a:p>
            <a:r>
              <a:rPr lang="en-US" sz="1000" u="sng" dirty="0" smtClean="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https://extension.umn.edu/safety/growing-safe-food#plan-templates-and-log-sheets-1355910</a:t>
            </a:r>
            <a:r>
              <a:rPr lang="en-US" sz="1000" dirty="0" smtClean="0">
                <a:latin typeface="Calibri" panose="020F0502020204030204" pitchFamily="34" charset="0"/>
                <a:ea typeface="Calibri" panose="020F0502020204030204" pitchFamily="34" charset="0"/>
                <a:cs typeface="Calibri" panose="020F0502020204030204" pitchFamily="34"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6238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66D5D8F-4ED4-4125-9A2A-9F0DEE811800}"/>
              </a:ext>
            </a:extLst>
          </p:cNvPr>
          <p:cNvPicPr>
            <a:picLocks noChangeAspect="1"/>
          </p:cNvPicPr>
          <p:nvPr/>
        </p:nvPicPr>
        <p:blipFill>
          <a:blip r:embed="rId3"/>
          <a:stretch>
            <a:fillRect/>
          </a:stretch>
        </p:blipFill>
        <p:spPr>
          <a:xfrm>
            <a:off x="955383" y="123318"/>
            <a:ext cx="7235613" cy="5987623"/>
          </a:xfrm>
          <a:prstGeom prst="rect">
            <a:avLst/>
          </a:prstGeom>
        </p:spPr>
      </p:pic>
      <p:sp>
        <p:nvSpPr>
          <p:cNvPr id="2" name="Footer Placeholder 1">
            <a:extLst>
              <a:ext uri="{FF2B5EF4-FFF2-40B4-BE49-F238E27FC236}">
                <a16:creationId xmlns:a16="http://schemas.microsoft.com/office/drawing/2014/main" xmlns="" id="{49D33189-37FE-4E58-9C5A-E3258E38F2FB}"/>
              </a:ext>
            </a:extLst>
          </p:cNvPr>
          <p:cNvSpPr>
            <a:spLocks noGrp="1"/>
          </p:cNvSpPr>
          <p:nvPr>
            <p:ph type="ftr" sz="quarter" idx="11"/>
          </p:nvPr>
        </p:nvSpPr>
        <p:spPr/>
        <p:txBody>
          <a:bodyPr/>
          <a:lstStyle/>
          <a:p>
            <a:r>
              <a:rPr lang="en-US" dirty="0"/>
              <a:t>Produce Safety during COVID-19</a:t>
            </a:r>
          </a:p>
        </p:txBody>
      </p:sp>
      <p:sp>
        <p:nvSpPr>
          <p:cNvPr id="3" name="Slide Number Placeholder 2">
            <a:extLst>
              <a:ext uri="{FF2B5EF4-FFF2-40B4-BE49-F238E27FC236}">
                <a16:creationId xmlns:a16="http://schemas.microsoft.com/office/drawing/2014/main" xmlns="" id="{095229A8-4EAA-44CD-9601-6280AFE30B75}"/>
              </a:ext>
            </a:extLst>
          </p:cNvPr>
          <p:cNvSpPr>
            <a:spLocks noGrp="1"/>
          </p:cNvSpPr>
          <p:nvPr>
            <p:ph type="sldNum" sz="quarter" idx="12"/>
          </p:nvPr>
        </p:nvSpPr>
        <p:spPr/>
        <p:txBody>
          <a:bodyPr/>
          <a:lstStyle/>
          <a:p>
            <a:fld id="{4FAB73BC-B049-4115-A692-8D63A059BFB8}" type="slidenum">
              <a:rPr lang="en-US" smtClean="0"/>
              <a:pPr/>
              <a:t>12</a:t>
            </a:fld>
            <a:endParaRPr lang="en-US" dirty="0"/>
          </a:p>
        </p:txBody>
      </p:sp>
      <p:sp>
        <p:nvSpPr>
          <p:cNvPr id="4" name="TextBox 3"/>
          <p:cNvSpPr txBox="1"/>
          <p:nvPr/>
        </p:nvSpPr>
        <p:spPr>
          <a:xfrm>
            <a:off x="1741714" y="6110941"/>
            <a:ext cx="4297971" cy="246221"/>
          </a:xfrm>
          <a:prstGeom prst="rect">
            <a:avLst/>
          </a:prstGeom>
          <a:noFill/>
        </p:spPr>
        <p:txBody>
          <a:bodyPr wrap="none" rtlCol="0">
            <a:spAutoFit/>
          </a:bodyPr>
          <a:lstStyle/>
          <a:p>
            <a:r>
              <a:rPr lang="en-US" sz="1000" dirty="0">
                <a:solidFill>
                  <a:schemeClr val="accent2"/>
                </a:solidFill>
              </a:rPr>
              <a:t>https://www.health.state.mn.us/diseases/coronavirus/materials/washland.pdf</a:t>
            </a:r>
          </a:p>
        </p:txBody>
      </p:sp>
    </p:spTree>
    <p:extLst>
      <p:ext uri="{BB962C8B-B14F-4D97-AF65-F5344CB8AC3E}">
        <p14:creationId xmlns:p14="http://schemas.microsoft.com/office/powerpoint/2010/main" val="906105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BA5C77-8315-4A74-BC99-25C9B1F4A568}"/>
              </a:ext>
            </a:extLst>
          </p:cNvPr>
          <p:cNvSpPr>
            <a:spLocks noGrp="1"/>
          </p:cNvSpPr>
          <p:nvPr>
            <p:ph type="title"/>
          </p:nvPr>
        </p:nvSpPr>
        <p:spPr/>
        <p:txBody>
          <a:bodyPr/>
          <a:lstStyle/>
          <a:p>
            <a:r>
              <a:rPr lang="en-US" dirty="0">
                <a:latin typeface="+mn-lt"/>
              </a:rPr>
              <a:t>Face Coverings</a:t>
            </a:r>
            <a:r>
              <a:rPr lang="en-US" dirty="0"/>
              <a:t>	</a:t>
            </a:r>
          </a:p>
        </p:txBody>
      </p:sp>
      <p:sp>
        <p:nvSpPr>
          <p:cNvPr id="3" name="Content Placeholder 2">
            <a:extLst>
              <a:ext uri="{FF2B5EF4-FFF2-40B4-BE49-F238E27FC236}">
                <a16:creationId xmlns:a16="http://schemas.microsoft.com/office/drawing/2014/main" xmlns="" id="{CD00D7AC-71DE-4250-9194-226869222F8C}"/>
              </a:ext>
            </a:extLst>
          </p:cNvPr>
          <p:cNvSpPr>
            <a:spLocks noGrp="1"/>
          </p:cNvSpPr>
          <p:nvPr>
            <p:ph idx="1"/>
          </p:nvPr>
        </p:nvSpPr>
        <p:spPr>
          <a:xfrm>
            <a:off x="822959" y="1870364"/>
            <a:ext cx="4640194" cy="4809405"/>
          </a:xfrm>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22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Abide by your Department of Health and the CDC guidelines</a:t>
            </a:r>
            <a:endParaRPr lang="en-US" sz="2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Wear a manufactured or homemade cloth face covering in public settings</a:t>
            </a:r>
            <a:endParaRPr lang="en-US" sz="2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may not be necessary to wear it at all times, if working alone, but they should when working in more confined situations or working with customers </a:t>
            </a:r>
            <a:endParaRPr lang="en-US" sz="2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2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 an SOP and training on how to put o</a:t>
            </a:r>
            <a:r>
              <a:rPr lang="en-US" sz="23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and take off face coverings</a:t>
            </a:r>
            <a:endParaRPr lang="en-US" sz="2300" dirty="0"/>
          </a:p>
        </p:txBody>
      </p:sp>
      <p:pic>
        <p:nvPicPr>
          <p:cNvPr id="5" name="Picture 4">
            <a:extLst>
              <a:ext uri="{FF2B5EF4-FFF2-40B4-BE49-F238E27FC236}">
                <a16:creationId xmlns:a16="http://schemas.microsoft.com/office/drawing/2014/main" xmlns="" id="{24FB537E-C54F-425D-80D9-7FB3391F9CB9}"/>
              </a:ext>
            </a:extLst>
          </p:cNvPr>
          <p:cNvPicPr>
            <a:picLocks noChangeAspect="1"/>
          </p:cNvPicPr>
          <p:nvPr/>
        </p:nvPicPr>
        <p:blipFill>
          <a:blip r:embed="rId3"/>
          <a:stretch>
            <a:fillRect/>
          </a:stretch>
        </p:blipFill>
        <p:spPr>
          <a:xfrm>
            <a:off x="5526643" y="1785123"/>
            <a:ext cx="3440686" cy="4352320"/>
          </a:xfrm>
          <a:prstGeom prst="rect">
            <a:avLst/>
          </a:prstGeom>
        </p:spPr>
      </p:pic>
      <p:sp>
        <p:nvSpPr>
          <p:cNvPr id="4" name="Footer Placeholder 3">
            <a:extLst>
              <a:ext uri="{FF2B5EF4-FFF2-40B4-BE49-F238E27FC236}">
                <a16:creationId xmlns:a16="http://schemas.microsoft.com/office/drawing/2014/main" xmlns="" id="{D651E265-2EBB-41A9-BD1C-A574520CE51E}"/>
              </a:ext>
            </a:extLst>
          </p:cNvPr>
          <p:cNvSpPr>
            <a:spLocks noGrp="1"/>
          </p:cNvSpPr>
          <p:nvPr>
            <p:ph type="ftr" sz="quarter" idx="11"/>
          </p:nvPr>
        </p:nvSpPr>
        <p:spPr/>
        <p:txBody>
          <a:bodyPr/>
          <a:lstStyle/>
          <a:p>
            <a:r>
              <a:rPr lang="en-US" dirty="0"/>
              <a:t>Produce Safety during COVID-19</a:t>
            </a:r>
          </a:p>
        </p:txBody>
      </p:sp>
      <p:sp>
        <p:nvSpPr>
          <p:cNvPr id="6" name="Slide Number Placeholder 5">
            <a:extLst>
              <a:ext uri="{FF2B5EF4-FFF2-40B4-BE49-F238E27FC236}">
                <a16:creationId xmlns:a16="http://schemas.microsoft.com/office/drawing/2014/main" xmlns="" id="{493642E4-7AC3-4D55-8FB3-17263A6501F4}"/>
              </a:ext>
            </a:extLst>
          </p:cNvPr>
          <p:cNvSpPr>
            <a:spLocks noGrp="1"/>
          </p:cNvSpPr>
          <p:nvPr>
            <p:ph type="sldNum" sz="quarter" idx="12"/>
          </p:nvPr>
        </p:nvSpPr>
        <p:spPr/>
        <p:txBody>
          <a:bodyPr/>
          <a:lstStyle/>
          <a:p>
            <a:fld id="{629637A9-119A-49DA-BD12-AAC58B377D80}" type="slidenum">
              <a:rPr lang="en-US" smtClean="0"/>
              <a:t>13</a:t>
            </a:fld>
            <a:endParaRPr lang="en-US" dirty="0"/>
          </a:p>
        </p:txBody>
      </p:sp>
      <p:sp>
        <p:nvSpPr>
          <p:cNvPr id="7" name="TextBox 6"/>
          <p:cNvSpPr txBox="1"/>
          <p:nvPr/>
        </p:nvSpPr>
        <p:spPr>
          <a:xfrm>
            <a:off x="2911204" y="6086904"/>
            <a:ext cx="6232796" cy="246221"/>
          </a:xfrm>
          <a:prstGeom prst="rect">
            <a:avLst/>
          </a:prstGeom>
          <a:noFill/>
        </p:spPr>
        <p:txBody>
          <a:bodyPr wrap="none" rtlCol="0">
            <a:spAutoFit/>
          </a:bodyPr>
          <a:lstStyle/>
          <a:p>
            <a:r>
              <a:rPr lang="en-US" sz="1000" dirty="0">
                <a:solidFill>
                  <a:schemeClr val="accent2"/>
                </a:solidFill>
              </a:rPr>
              <a:t>https://www.cdc.gov/coronavirus/2019-ncov/downloads/Young-Mitigation-recommendations-resources-toolkit.pdf</a:t>
            </a:r>
          </a:p>
        </p:txBody>
      </p:sp>
    </p:spTree>
    <p:extLst>
      <p:ext uri="{BB962C8B-B14F-4D97-AF65-F5344CB8AC3E}">
        <p14:creationId xmlns:p14="http://schemas.microsoft.com/office/powerpoint/2010/main" val="1718359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38247643-37AB-47DE-B7BD-7A64FEB13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xmlns="" id="{AEBC3119-F8E7-4266-91B8-7A1E808B48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xmlns="" id="{57D15890-6502-4FAA-AB03-AFAC88EE29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1EEBB0F6-3729-4C0A-A4DF-9A93C019D014}"/>
              </a:ext>
            </a:extLst>
          </p:cNvPr>
          <p:cNvSpPr>
            <a:spLocks noGrp="1"/>
          </p:cNvSpPr>
          <p:nvPr>
            <p:ph type="title"/>
          </p:nvPr>
        </p:nvSpPr>
        <p:spPr>
          <a:xfrm>
            <a:off x="822960" y="286603"/>
            <a:ext cx="7543800" cy="1450757"/>
          </a:xfrm>
        </p:spPr>
        <p:txBody>
          <a:bodyPr vert="horz" lIns="91440" tIns="45720" rIns="91440" bIns="45720" rtlCol="0" anchor="b">
            <a:normAutofit/>
          </a:bodyPr>
          <a:lstStyle/>
          <a:p>
            <a:r>
              <a:rPr lang="en-US" dirty="0">
                <a:latin typeface="+mn-lt"/>
              </a:rPr>
              <a:t>Cleaning and Sanitizing </a:t>
            </a:r>
          </a:p>
        </p:txBody>
      </p:sp>
      <p:sp>
        <p:nvSpPr>
          <p:cNvPr id="3" name="Content Placeholder 2">
            <a:extLst>
              <a:ext uri="{FF2B5EF4-FFF2-40B4-BE49-F238E27FC236}">
                <a16:creationId xmlns:a16="http://schemas.microsoft.com/office/drawing/2014/main" xmlns="" id="{252FA3E1-B303-4C92-957E-94D587FFBC54}"/>
              </a:ext>
            </a:extLst>
          </p:cNvPr>
          <p:cNvSpPr>
            <a:spLocks noGrp="1"/>
          </p:cNvSpPr>
          <p:nvPr>
            <p:ph idx="1"/>
          </p:nvPr>
        </p:nvSpPr>
        <p:spPr>
          <a:xfrm>
            <a:off x="822959" y="1845734"/>
            <a:ext cx="4337977" cy="4023360"/>
          </a:xfrm>
        </p:spPr>
        <p:txBody>
          <a:bodyPr vert="horz" lIns="0" tIns="45720" rIns="0" bIns="45720" rtlCol="0">
            <a:noAutofit/>
          </a:bodyPr>
          <a:lstStyle/>
          <a:p>
            <a:pPr marL="341313" indent="-341313">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cs typeface="Times New Roman" panose="02020603050405020304" pitchFamily="18" charset="0"/>
              </a:rPr>
              <a:t>Create or modify existing SOP and train staff</a:t>
            </a:r>
            <a:endParaRPr lang="en-US" dirty="0">
              <a:effectLst/>
              <a:ea typeface="Calibri" panose="020F0502020204030204" pitchFamily="34" charset="0"/>
              <a:cs typeface="Times New Roman" panose="02020603050405020304" pitchFamily="18" charset="0"/>
            </a:endParaRPr>
          </a:p>
          <a:p>
            <a:pPr marL="341313" marR="0" lvl="0" indent="-341313">
              <a:spcBef>
                <a:spcPts val="0"/>
              </a:spcBef>
              <a:spcAft>
                <a:spcPts val="0"/>
              </a:spcAft>
              <a:buFont typeface="Symbol" panose="05050102010706020507" pitchFamily="18" charset="2"/>
              <a:buChar char="·"/>
            </a:pPr>
            <a:r>
              <a:rPr lang="en-US" dirty="0">
                <a:effectLst/>
              </a:rPr>
              <a:t>Identify all the high-touch and food contact surfaces</a:t>
            </a:r>
          </a:p>
          <a:p>
            <a:pPr marL="341313" marR="0" lvl="0" indent="-341313">
              <a:spcBef>
                <a:spcPts val="0"/>
              </a:spcBef>
              <a:spcAft>
                <a:spcPts val="0"/>
              </a:spcAft>
              <a:buFont typeface="Symbol" panose="05050102010706020507" pitchFamily="18" charset="2"/>
              <a:buChar char="·"/>
            </a:pPr>
            <a:r>
              <a:rPr lang="en-US" dirty="0">
                <a:effectLst/>
              </a:rPr>
              <a:t>How often will you clean and sanitize the surfaces?</a:t>
            </a:r>
          </a:p>
          <a:p>
            <a:pPr marL="341313" marR="0" lvl="0" indent="-341313">
              <a:spcBef>
                <a:spcPts val="0"/>
              </a:spcBef>
              <a:spcAft>
                <a:spcPts val="0"/>
              </a:spcAft>
              <a:buFont typeface="Symbol" panose="05050102010706020507" pitchFamily="18" charset="2"/>
              <a:buChar char="·"/>
            </a:pPr>
            <a:r>
              <a:rPr lang="en-US" dirty="0">
                <a:effectLst/>
              </a:rPr>
              <a:t>What sanitizing product(s) will you use?</a:t>
            </a:r>
          </a:p>
          <a:p>
            <a:pPr marL="341313" marR="0" lvl="0" indent="-341313">
              <a:spcBef>
                <a:spcPts val="0"/>
              </a:spcBef>
              <a:spcAft>
                <a:spcPts val="0"/>
              </a:spcAft>
              <a:buFont typeface="Symbol" panose="05050102010706020507" pitchFamily="18" charset="2"/>
              <a:buChar char="·"/>
            </a:pPr>
            <a:r>
              <a:rPr lang="en-US" dirty="0">
                <a:effectLst/>
              </a:rPr>
              <a:t>Modify existing SOP for COVID-19</a:t>
            </a:r>
          </a:p>
          <a:p>
            <a:pPr marL="341313" marR="0" lvl="0" indent="-341313">
              <a:spcBef>
                <a:spcPts val="0"/>
              </a:spcBef>
              <a:spcAft>
                <a:spcPts val="800"/>
              </a:spcAft>
              <a:buFont typeface="Symbol" panose="05050102010706020507" pitchFamily="18" charset="2"/>
              <a:buChar char="·"/>
            </a:pPr>
            <a:r>
              <a:rPr lang="en-US" dirty="0">
                <a:effectLst/>
              </a:rPr>
              <a:t>Keep a log sheet documenting the process</a:t>
            </a:r>
            <a:endParaRPr lang="en-US" dirty="0"/>
          </a:p>
        </p:txBody>
      </p:sp>
      <p:pic>
        <p:nvPicPr>
          <p:cNvPr id="10" name="Picture 5" descr="DSC01921">
            <a:extLst>
              <a:ext uri="{FF2B5EF4-FFF2-40B4-BE49-F238E27FC236}">
                <a16:creationId xmlns:a16="http://schemas.microsoft.com/office/drawing/2014/main" xmlns="" id="{1D726434-BCD9-437D-8888-2045D2261BD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46" r="31136"/>
          <a:stretch/>
        </p:blipFill>
        <p:spPr bwMode="auto">
          <a:xfrm>
            <a:off x="5393411" y="1775361"/>
            <a:ext cx="1887185" cy="27858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Diagram, schematic&#10;&#10;Description automatically generated">
            <a:extLst>
              <a:ext uri="{FF2B5EF4-FFF2-40B4-BE49-F238E27FC236}">
                <a16:creationId xmlns:a16="http://schemas.microsoft.com/office/drawing/2014/main" xmlns="" id="{D759B7CB-9694-47C8-8BC0-614C37469D88}"/>
              </a:ext>
            </a:extLst>
          </p:cNvPr>
          <p:cNvPicPr>
            <a:picLocks noChangeAspect="1"/>
          </p:cNvPicPr>
          <p:nvPr/>
        </p:nvPicPr>
        <p:blipFill>
          <a:blip r:embed="rId4"/>
          <a:stretch>
            <a:fillRect/>
          </a:stretch>
        </p:blipFill>
        <p:spPr>
          <a:xfrm>
            <a:off x="6024438" y="3266269"/>
            <a:ext cx="2872074" cy="2872074"/>
          </a:xfrm>
          <a:prstGeom prst="rect">
            <a:avLst/>
          </a:prstGeom>
        </p:spPr>
      </p:pic>
      <p:sp>
        <p:nvSpPr>
          <p:cNvPr id="4" name="Footer Placeholder 3">
            <a:extLst>
              <a:ext uri="{FF2B5EF4-FFF2-40B4-BE49-F238E27FC236}">
                <a16:creationId xmlns:a16="http://schemas.microsoft.com/office/drawing/2014/main" xmlns="" id="{B3C405F7-C621-4353-B1CB-5CA74C44A542}"/>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B37A87F8-5260-4173-900A-7FFAD8A1C36F}"/>
              </a:ext>
            </a:extLst>
          </p:cNvPr>
          <p:cNvSpPr>
            <a:spLocks noGrp="1"/>
          </p:cNvSpPr>
          <p:nvPr>
            <p:ph type="sldNum" sz="quarter" idx="12"/>
          </p:nvPr>
        </p:nvSpPr>
        <p:spPr/>
        <p:txBody>
          <a:bodyPr/>
          <a:lstStyle/>
          <a:p>
            <a:fld id="{629637A9-119A-49DA-BD12-AAC58B377D80}" type="slidenum">
              <a:rPr lang="en-US" smtClean="0"/>
              <a:t>14</a:t>
            </a:fld>
            <a:endParaRPr lang="en-US" dirty="0"/>
          </a:p>
        </p:txBody>
      </p:sp>
      <p:sp>
        <p:nvSpPr>
          <p:cNvPr id="7" name="TextBox 6"/>
          <p:cNvSpPr txBox="1"/>
          <p:nvPr/>
        </p:nvSpPr>
        <p:spPr>
          <a:xfrm>
            <a:off x="3061886" y="6074218"/>
            <a:ext cx="6082114" cy="246221"/>
          </a:xfrm>
          <a:prstGeom prst="rect">
            <a:avLst/>
          </a:prstGeom>
          <a:noFill/>
        </p:spPr>
        <p:txBody>
          <a:bodyPr wrap="none" rtlCol="0">
            <a:spAutoFit/>
          </a:bodyPr>
          <a:lstStyle/>
          <a:p>
            <a:r>
              <a:rPr lang="en-US" sz="1000" dirty="0">
                <a:solidFill>
                  <a:schemeClr val="accent2"/>
                </a:solidFill>
              </a:rPr>
              <a:t>https://covid19communicationnetwork.org/covid19resource/how-long-does-the-covid-19-virus-live-on-surfaces/</a:t>
            </a:r>
          </a:p>
        </p:txBody>
      </p:sp>
    </p:spTree>
    <p:extLst>
      <p:ext uri="{BB962C8B-B14F-4D97-AF65-F5344CB8AC3E}">
        <p14:creationId xmlns:p14="http://schemas.microsoft.com/office/powerpoint/2010/main" val="338800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xmlns="" id="{3CFC9789-57F4-4B9C-ABAA-6F7C8BADC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Rectangle 72">
            <a:extLst>
              <a:ext uri="{FF2B5EF4-FFF2-40B4-BE49-F238E27FC236}">
                <a16:creationId xmlns:a16="http://schemas.microsoft.com/office/drawing/2014/main" xmlns="" id="{9B54F538-07DE-4652-B506-5D16E3EBBB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0" name="Straight Connector 74">
            <a:extLst>
              <a:ext uri="{FF2B5EF4-FFF2-40B4-BE49-F238E27FC236}">
                <a16:creationId xmlns:a16="http://schemas.microsoft.com/office/drawing/2014/main" xmlns="" id="{03D56195-A6AC-4958-8B87-F7D009353EB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1" name="Rectangle 76">
            <a:extLst>
              <a:ext uri="{FF2B5EF4-FFF2-40B4-BE49-F238E27FC236}">
                <a16:creationId xmlns:a16="http://schemas.microsoft.com/office/drawing/2014/main" xmlns="" id="{605A42EF-68E6-4808-81CD-E5ABD0ED92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https://www.lsuagcenter.com/articles/page1593722210875</a:t>
            </a:r>
          </a:p>
        </p:txBody>
      </p:sp>
      <p:sp>
        <p:nvSpPr>
          <p:cNvPr id="2" name="Title 1">
            <a:extLst>
              <a:ext uri="{FF2B5EF4-FFF2-40B4-BE49-F238E27FC236}">
                <a16:creationId xmlns:a16="http://schemas.microsoft.com/office/drawing/2014/main" xmlns="" id="{6D3C8A72-E081-4D2D-9F99-9DF69142E9F2}"/>
              </a:ext>
            </a:extLst>
          </p:cNvPr>
          <p:cNvSpPr>
            <a:spLocks noGrp="1"/>
          </p:cNvSpPr>
          <p:nvPr>
            <p:ph type="title"/>
          </p:nvPr>
        </p:nvSpPr>
        <p:spPr>
          <a:xfrm>
            <a:off x="4808763" y="634946"/>
            <a:ext cx="3845379" cy="1450757"/>
          </a:xfrm>
        </p:spPr>
        <p:txBody>
          <a:bodyPr vert="horz" lIns="91440" tIns="45720" rIns="91440" bIns="45720" rtlCol="0" anchor="b">
            <a:normAutofit/>
          </a:bodyPr>
          <a:lstStyle/>
          <a:p>
            <a:r>
              <a:rPr lang="en-US" dirty="0">
                <a:latin typeface="+mn-lt"/>
              </a:rPr>
              <a:t>Social Distancing</a:t>
            </a:r>
          </a:p>
        </p:txBody>
      </p:sp>
      <p:cxnSp>
        <p:nvCxnSpPr>
          <p:cNvPr id="1032" name="Straight Connector 78">
            <a:extLst>
              <a:ext uri="{FF2B5EF4-FFF2-40B4-BE49-F238E27FC236}">
                <a16:creationId xmlns:a16="http://schemas.microsoft.com/office/drawing/2014/main" xmlns="" id="{3C4A154E-1950-4755-A5FC-5998EE0CC1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5ECB0443-8895-4E95-BD6D-3FFFBC473C51}"/>
              </a:ext>
            </a:extLst>
          </p:cNvPr>
          <p:cNvSpPr>
            <a:spLocks noGrp="1"/>
          </p:cNvSpPr>
          <p:nvPr>
            <p:ph idx="1"/>
          </p:nvPr>
        </p:nvSpPr>
        <p:spPr>
          <a:xfrm>
            <a:off x="4808763" y="2198914"/>
            <a:ext cx="3845379" cy="3670180"/>
          </a:xfrm>
        </p:spPr>
        <p:txBody>
          <a:bodyPr vert="horz" lIns="0" tIns="45720" rIns="0" bIns="45720" rtlCol="0">
            <a:normAutofit/>
          </a:bodyPr>
          <a:lstStyle/>
          <a:p>
            <a:pPr marL="341313" marR="0" lvl="0" indent="-341313">
              <a:spcBef>
                <a:spcPts val="0"/>
              </a:spcBef>
              <a:spcAft>
                <a:spcPts val="0"/>
              </a:spcAft>
              <a:buFont typeface="Symbol" panose="05050102010706020507" pitchFamily="18" charset="2"/>
              <a:buChar char="·"/>
            </a:pPr>
            <a:r>
              <a:rPr lang="en-US" sz="2800" dirty="0">
                <a:effectLst/>
              </a:rPr>
              <a:t>Separate staff by 6 ft minimum</a:t>
            </a:r>
          </a:p>
          <a:p>
            <a:pPr marL="341313" marR="0" lvl="0" indent="-341313">
              <a:spcBef>
                <a:spcPts val="0"/>
              </a:spcBef>
              <a:spcAft>
                <a:spcPts val="0"/>
              </a:spcAft>
              <a:buFont typeface="Symbol" panose="05050102010706020507" pitchFamily="18" charset="2"/>
              <a:buChar char="·"/>
            </a:pPr>
            <a:r>
              <a:rPr lang="en-US" sz="2800" dirty="0">
                <a:effectLst/>
              </a:rPr>
              <a:t>Stager shifts and break time to reduce number of people </a:t>
            </a:r>
          </a:p>
          <a:p>
            <a:pPr marL="341313" marR="0" lvl="0" indent="-341313">
              <a:spcBef>
                <a:spcPts val="0"/>
              </a:spcBef>
              <a:spcAft>
                <a:spcPts val="800"/>
              </a:spcAft>
              <a:buFont typeface="Symbol" panose="05050102010706020507" pitchFamily="18" charset="2"/>
              <a:buChar char="·"/>
            </a:pPr>
            <a:r>
              <a:rPr lang="en-US" sz="2800" dirty="0">
                <a:effectLst/>
              </a:rPr>
              <a:t>Consider alternatives</a:t>
            </a:r>
          </a:p>
          <a:p>
            <a:endParaRPr lang="en-US" dirty="0"/>
          </a:p>
        </p:txBody>
      </p:sp>
      <p:sp>
        <p:nvSpPr>
          <p:cNvPr id="1033" name="Rectangle 80">
            <a:extLst>
              <a:ext uri="{FF2B5EF4-FFF2-40B4-BE49-F238E27FC236}">
                <a16:creationId xmlns:a16="http://schemas.microsoft.com/office/drawing/2014/main" xmlns="" id="{3FE9C285-56FB-4B36-8ECA-C2D6596AA9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4" name="Rectangle 82">
            <a:extLst>
              <a:ext uri="{FF2B5EF4-FFF2-40B4-BE49-F238E27FC236}">
                <a16:creationId xmlns:a16="http://schemas.microsoft.com/office/drawing/2014/main" xmlns="" id="{937C076B-00B1-4629-B27F-A86F9885FB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4" descr="Ohio Hog Farmers - Social distancing is especially important right now -  and here's a fun way to visualize it! What household items can you use to  visualize social distancing? (Bonus points">
            <a:extLst>
              <a:ext uri="{FF2B5EF4-FFF2-40B4-BE49-F238E27FC236}">
                <a16:creationId xmlns:a16="http://schemas.microsoft.com/office/drawing/2014/main" xmlns="" id="{77EF13BC-013E-405A-B35F-DA24F9094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685" y="246566"/>
            <a:ext cx="2247899" cy="20383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VID-19: Social Distancing for Farmers – Renk Agribusiness Institute –  UW–Madison">
            <a:extLst>
              <a:ext uri="{FF2B5EF4-FFF2-40B4-BE49-F238E27FC236}">
                <a16:creationId xmlns:a16="http://schemas.microsoft.com/office/drawing/2014/main" xmlns="" id="{0F01D8C6-96CE-47E7-B7A7-466AFF36C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483" y="2324013"/>
            <a:ext cx="2753797" cy="16742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xmlns="" id="{1E8D8394-F0BB-4F95-89A5-86BDCD7B0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54" y="4254027"/>
            <a:ext cx="3243655" cy="182455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xmlns="" id="{AE519E04-E791-44B0-8DF0-64DD0420C14F}"/>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0F3AD789-F34F-4E47-AAB3-71BC846C0B20}"/>
              </a:ext>
            </a:extLst>
          </p:cNvPr>
          <p:cNvSpPr>
            <a:spLocks noGrp="1"/>
          </p:cNvSpPr>
          <p:nvPr>
            <p:ph type="sldNum" sz="quarter" idx="12"/>
          </p:nvPr>
        </p:nvSpPr>
        <p:spPr/>
        <p:txBody>
          <a:bodyPr/>
          <a:lstStyle/>
          <a:p>
            <a:fld id="{629637A9-119A-49DA-BD12-AAC58B377D80}" type="slidenum">
              <a:rPr lang="en-US" smtClean="0"/>
              <a:t>15</a:t>
            </a:fld>
            <a:endParaRPr lang="en-US" dirty="0"/>
          </a:p>
        </p:txBody>
      </p:sp>
      <p:sp>
        <p:nvSpPr>
          <p:cNvPr id="9" name="TextBox 8"/>
          <p:cNvSpPr txBox="1"/>
          <p:nvPr/>
        </p:nvSpPr>
        <p:spPr>
          <a:xfrm>
            <a:off x="3781280" y="5862018"/>
            <a:ext cx="5211683" cy="400110"/>
          </a:xfrm>
          <a:prstGeom prst="rect">
            <a:avLst/>
          </a:prstGeom>
          <a:noFill/>
        </p:spPr>
        <p:txBody>
          <a:bodyPr wrap="none" rtlCol="0">
            <a:spAutoFit/>
          </a:bodyPr>
          <a:lstStyle/>
          <a:p>
            <a:r>
              <a:rPr lang="en-US" sz="1000" dirty="0">
                <a:solidFill>
                  <a:schemeClr val="accent2"/>
                </a:solidFill>
              </a:rPr>
              <a:t>https://www.mcheraldonline.com/story/2020/04/09/news/social-distancing-ag-style/4632.html</a:t>
            </a:r>
          </a:p>
          <a:p>
            <a:r>
              <a:rPr lang="en-US" sz="1000" dirty="0" smtClean="0">
                <a:solidFill>
                  <a:schemeClr val="accent2"/>
                </a:solidFill>
              </a:rPr>
              <a:t>https</a:t>
            </a:r>
            <a:r>
              <a:rPr lang="en-US" sz="1000" dirty="0">
                <a:solidFill>
                  <a:schemeClr val="accent2"/>
                </a:solidFill>
              </a:rPr>
              <a:t>://www.lsuagcenter.com/articles/page1593722210875</a:t>
            </a:r>
          </a:p>
        </p:txBody>
      </p:sp>
    </p:spTree>
    <p:extLst>
      <p:ext uri="{BB962C8B-B14F-4D97-AF65-F5344CB8AC3E}">
        <p14:creationId xmlns:p14="http://schemas.microsoft.com/office/powerpoint/2010/main" val="1614322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BB6D51-34CF-47B2-859B-5BA50D1E8115}"/>
              </a:ext>
            </a:extLst>
          </p:cNvPr>
          <p:cNvSpPr>
            <a:spLocks noGrp="1"/>
          </p:cNvSpPr>
          <p:nvPr>
            <p:ph type="title"/>
          </p:nvPr>
        </p:nvSpPr>
        <p:spPr/>
        <p:txBody>
          <a:bodyPr>
            <a:normAutofit/>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Implementing Practices to Reduce Risks from SARS-CoV-2 Revised</a:t>
            </a:r>
            <a:endParaRPr lang="en-US" sz="4000" dirty="0"/>
          </a:p>
        </p:txBody>
      </p:sp>
      <p:pic>
        <p:nvPicPr>
          <p:cNvPr id="5" name="Content Placeholder 4">
            <a:extLst>
              <a:ext uri="{FF2B5EF4-FFF2-40B4-BE49-F238E27FC236}">
                <a16:creationId xmlns:a16="http://schemas.microsoft.com/office/drawing/2014/main" xmlns="" id="{332C951E-DB77-493F-8C78-7737F069E12F}"/>
              </a:ext>
            </a:extLst>
          </p:cNvPr>
          <p:cNvPicPr>
            <a:picLocks noGrp="1" noChangeAspect="1"/>
          </p:cNvPicPr>
          <p:nvPr>
            <p:ph idx="1"/>
          </p:nvPr>
        </p:nvPicPr>
        <p:blipFill>
          <a:blip r:embed="rId3"/>
          <a:srcRect/>
          <a:stretch/>
        </p:blipFill>
        <p:spPr>
          <a:xfrm>
            <a:off x="1324983" y="1819072"/>
            <a:ext cx="6296053" cy="4400045"/>
          </a:xfrm>
        </p:spPr>
      </p:pic>
      <p:sp>
        <p:nvSpPr>
          <p:cNvPr id="3" name="Footer Placeholder 2">
            <a:extLst>
              <a:ext uri="{FF2B5EF4-FFF2-40B4-BE49-F238E27FC236}">
                <a16:creationId xmlns:a16="http://schemas.microsoft.com/office/drawing/2014/main" xmlns="" id="{1F35C02B-7610-4BD4-92C2-45CB92C16C4D}"/>
              </a:ext>
            </a:extLst>
          </p:cNvPr>
          <p:cNvSpPr>
            <a:spLocks noGrp="1"/>
          </p:cNvSpPr>
          <p:nvPr>
            <p:ph type="ftr" sz="quarter" idx="11"/>
          </p:nvPr>
        </p:nvSpPr>
        <p:spPr/>
        <p:txBody>
          <a:bodyPr/>
          <a:lstStyle/>
          <a:p>
            <a:r>
              <a:rPr lang="en-US" dirty="0"/>
              <a:t>Produce Safety during COVID-19</a:t>
            </a:r>
          </a:p>
        </p:txBody>
      </p:sp>
      <p:sp>
        <p:nvSpPr>
          <p:cNvPr id="4" name="Slide Number Placeholder 3">
            <a:extLst>
              <a:ext uri="{FF2B5EF4-FFF2-40B4-BE49-F238E27FC236}">
                <a16:creationId xmlns:a16="http://schemas.microsoft.com/office/drawing/2014/main" xmlns="" id="{F77BFDFB-0F88-4995-AB6B-FD73E6405886}"/>
              </a:ext>
            </a:extLst>
          </p:cNvPr>
          <p:cNvSpPr>
            <a:spLocks noGrp="1"/>
          </p:cNvSpPr>
          <p:nvPr>
            <p:ph type="sldNum" sz="quarter" idx="12"/>
          </p:nvPr>
        </p:nvSpPr>
        <p:spPr/>
        <p:txBody>
          <a:bodyPr/>
          <a:lstStyle/>
          <a:p>
            <a:fld id="{629637A9-119A-49DA-BD12-AAC58B377D80}" type="slidenum">
              <a:rPr lang="en-US" smtClean="0"/>
              <a:t>16</a:t>
            </a:fld>
            <a:endParaRPr lang="en-US" dirty="0"/>
          </a:p>
        </p:txBody>
      </p:sp>
    </p:spTree>
    <p:extLst>
      <p:ext uri="{BB962C8B-B14F-4D97-AF65-F5344CB8AC3E}">
        <p14:creationId xmlns:p14="http://schemas.microsoft.com/office/powerpoint/2010/main" val="3316270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41C785-86ED-482C-85FB-F354A734AC99}"/>
              </a:ext>
            </a:extLst>
          </p:cNvPr>
          <p:cNvSpPr>
            <a:spLocks noGrp="1"/>
          </p:cNvSpPr>
          <p:nvPr>
            <p:ph type="title"/>
          </p:nvPr>
        </p:nvSpPr>
        <p:spPr/>
        <p:txBody>
          <a:bodyPr>
            <a:normAutofit/>
          </a:bodyPr>
          <a:lstStyle/>
          <a:p>
            <a:r>
              <a:rPr lang="en-US" sz="4000" dirty="0">
                <a:effectLst/>
                <a:latin typeface="Calibri" panose="020F0502020204030204" pitchFamily="34" charset="0"/>
                <a:ea typeface="Calibri" panose="020F0502020204030204" pitchFamily="34" charset="0"/>
                <a:cs typeface="Times New Roman" panose="02020603050405020304" pitchFamily="18" charset="0"/>
              </a:rPr>
              <a:t>Implementing Practices to Reduce Risks from SARS-CoV-2 Off the Farm</a:t>
            </a:r>
            <a:endParaRPr lang="en-US" sz="4000" dirty="0"/>
          </a:p>
        </p:txBody>
      </p:sp>
      <p:pic>
        <p:nvPicPr>
          <p:cNvPr id="5" name="Content Placeholder 4">
            <a:extLst>
              <a:ext uri="{FF2B5EF4-FFF2-40B4-BE49-F238E27FC236}">
                <a16:creationId xmlns:a16="http://schemas.microsoft.com/office/drawing/2014/main" xmlns="" id="{CA628D9B-CA86-4ABF-82C8-A07E9AB8F379}"/>
              </a:ext>
            </a:extLst>
          </p:cNvPr>
          <p:cNvPicPr>
            <a:picLocks noGrp="1" noChangeAspect="1"/>
          </p:cNvPicPr>
          <p:nvPr>
            <p:ph idx="1"/>
          </p:nvPr>
        </p:nvPicPr>
        <p:blipFill>
          <a:blip r:embed="rId3"/>
          <a:stretch>
            <a:fillRect/>
          </a:stretch>
        </p:blipFill>
        <p:spPr>
          <a:xfrm>
            <a:off x="1984378" y="1800333"/>
            <a:ext cx="5034016" cy="4391240"/>
          </a:xfrm>
        </p:spPr>
      </p:pic>
      <p:sp>
        <p:nvSpPr>
          <p:cNvPr id="3" name="Footer Placeholder 2">
            <a:extLst>
              <a:ext uri="{FF2B5EF4-FFF2-40B4-BE49-F238E27FC236}">
                <a16:creationId xmlns:a16="http://schemas.microsoft.com/office/drawing/2014/main" xmlns="" id="{722BB23E-235F-4E09-8EAD-D432747E840D}"/>
              </a:ext>
            </a:extLst>
          </p:cNvPr>
          <p:cNvSpPr>
            <a:spLocks noGrp="1"/>
          </p:cNvSpPr>
          <p:nvPr>
            <p:ph type="ftr" sz="quarter" idx="11"/>
          </p:nvPr>
        </p:nvSpPr>
        <p:spPr/>
        <p:txBody>
          <a:bodyPr/>
          <a:lstStyle/>
          <a:p>
            <a:r>
              <a:rPr lang="en-US" dirty="0"/>
              <a:t>Produce Safety during COVID-19</a:t>
            </a:r>
          </a:p>
        </p:txBody>
      </p:sp>
      <p:sp>
        <p:nvSpPr>
          <p:cNvPr id="4" name="Slide Number Placeholder 3">
            <a:extLst>
              <a:ext uri="{FF2B5EF4-FFF2-40B4-BE49-F238E27FC236}">
                <a16:creationId xmlns:a16="http://schemas.microsoft.com/office/drawing/2014/main" xmlns="" id="{B94E2746-E2FE-4BF7-B969-376D40C49D8B}"/>
              </a:ext>
            </a:extLst>
          </p:cNvPr>
          <p:cNvSpPr>
            <a:spLocks noGrp="1"/>
          </p:cNvSpPr>
          <p:nvPr>
            <p:ph type="sldNum" sz="quarter" idx="12"/>
          </p:nvPr>
        </p:nvSpPr>
        <p:spPr/>
        <p:txBody>
          <a:bodyPr/>
          <a:lstStyle/>
          <a:p>
            <a:fld id="{629637A9-119A-49DA-BD12-AAC58B377D80}" type="slidenum">
              <a:rPr lang="en-US" smtClean="0"/>
              <a:t>17</a:t>
            </a:fld>
            <a:endParaRPr lang="en-US" dirty="0"/>
          </a:p>
        </p:txBody>
      </p:sp>
    </p:spTree>
    <p:extLst>
      <p:ext uri="{BB962C8B-B14F-4D97-AF65-F5344CB8AC3E}">
        <p14:creationId xmlns:p14="http://schemas.microsoft.com/office/powerpoint/2010/main" val="1979971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120B34-D6C0-4DB6-AC7A-6EFEEB6B9567}"/>
              </a:ext>
            </a:extLst>
          </p:cNvPr>
          <p:cNvSpPr>
            <a:spLocks noGrp="1"/>
          </p:cNvSpPr>
          <p:nvPr>
            <p:ph type="title"/>
          </p:nvPr>
        </p:nvSpPr>
        <p:spPr/>
        <p:txBody>
          <a:bodyPr/>
          <a:lstStyle/>
          <a:p>
            <a:r>
              <a:rPr lang="en-US" dirty="0">
                <a:latin typeface="+mn-lt"/>
              </a:rPr>
              <a:t>Who is Allowed on the Farm</a:t>
            </a:r>
          </a:p>
        </p:txBody>
      </p:sp>
      <p:sp>
        <p:nvSpPr>
          <p:cNvPr id="3" name="Content Placeholder 2">
            <a:extLst>
              <a:ext uri="{FF2B5EF4-FFF2-40B4-BE49-F238E27FC236}">
                <a16:creationId xmlns:a16="http://schemas.microsoft.com/office/drawing/2014/main" xmlns="" id="{2B738B49-15F9-4196-A80E-B66110417E93}"/>
              </a:ext>
            </a:extLst>
          </p:cNvPr>
          <p:cNvSpPr>
            <a:spLocks noGrp="1"/>
          </p:cNvSpPr>
          <p:nvPr>
            <p:ph idx="1"/>
          </p:nvPr>
        </p:nvSpPr>
        <p:spPr/>
        <p:txBody>
          <a:bodyPr/>
          <a:lstStyle/>
          <a:p>
            <a:pPr marL="338138" indent="-338138">
              <a:buFont typeface="Symbol" panose="05050102010706020507" pitchFamily="18" charset="2"/>
              <a:buChar char="·"/>
            </a:pPr>
            <a:r>
              <a:rPr lang="en-US" dirty="0"/>
              <a:t>Who</a:t>
            </a:r>
          </a:p>
          <a:p>
            <a:pPr marL="630746" lvl="1" indent="-338138">
              <a:buFont typeface="Symbol" panose="05050102010706020507" pitchFamily="18" charset="2"/>
              <a:buChar char="·"/>
            </a:pPr>
            <a:r>
              <a:rPr lang="en-US" dirty="0"/>
              <a:t>Staff</a:t>
            </a:r>
          </a:p>
          <a:p>
            <a:pPr marL="630746" lvl="1" indent="-338138">
              <a:buFont typeface="Symbol" panose="05050102010706020507" pitchFamily="18" charset="2"/>
              <a:buChar char="·"/>
            </a:pPr>
            <a:r>
              <a:rPr lang="en-US" dirty="0"/>
              <a:t>Customers</a:t>
            </a:r>
          </a:p>
          <a:p>
            <a:pPr marL="630746" lvl="1" indent="-338138">
              <a:buFont typeface="Symbol" panose="05050102010706020507" pitchFamily="18" charset="2"/>
              <a:buChar char="·"/>
            </a:pPr>
            <a:r>
              <a:rPr lang="en-US" dirty="0"/>
              <a:t>Vendors</a:t>
            </a:r>
          </a:p>
          <a:p>
            <a:pPr marL="338138" indent="-338138">
              <a:buFont typeface="Symbol" panose="05050102010706020507" pitchFamily="18" charset="2"/>
              <a:buChar char="·"/>
            </a:pPr>
            <a:r>
              <a:rPr lang="en-US" dirty="0"/>
              <a:t>Required to follow</a:t>
            </a:r>
          </a:p>
          <a:p>
            <a:pPr marL="630746" lvl="1" indent="-338138">
              <a:buFont typeface="Symbol" panose="05050102010706020507" pitchFamily="18" charset="2"/>
              <a:buChar char="·"/>
            </a:pPr>
            <a:r>
              <a:rPr lang="en-US" dirty="0"/>
              <a:t>Screening SOP</a:t>
            </a:r>
          </a:p>
          <a:p>
            <a:pPr marL="630746" lvl="1" indent="-338138">
              <a:buFont typeface="Symbol" panose="05050102010706020507" pitchFamily="18" charset="2"/>
              <a:buChar char="·"/>
            </a:pPr>
            <a:r>
              <a:rPr lang="en-US" dirty="0"/>
              <a:t>Handwashing SOP</a:t>
            </a:r>
          </a:p>
          <a:p>
            <a:pPr marL="630746" lvl="1" indent="-338138">
              <a:buFont typeface="Symbol" panose="05050102010706020507" pitchFamily="18" charset="2"/>
              <a:buChar char="·"/>
            </a:pPr>
            <a:r>
              <a:rPr lang="en-US" dirty="0"/>
              <a:t>Face Covering SOP</a:t>
            </a:r>
          </a:p>
          <a:p>
            <a:pPr marL="630746" lvl="1" indent="-338138">
              <a:buFont typeface="Symbol" panose="05050102010706020507" pitchFamily="18" charset="2"/>
              <a:buChar char="·"/>
            </a:pPr>
            <a:r>
              <a:rPr lang="en-US" dirty="0"/>
              <a:t>Social Distancing SOP</a:t>
            </a:r>
          </a:p>
          <a:p>
            <a:pPr marL="338138" indent="-338138">
              <a:buFont typeface="Symbol" panose="05050102010706020507" pitchFamily="18" charset="2"/>
              <a:buChar char="·"/>
            </a:pPr>
            <a:endParaRPr lang="en-US" dirty="0"/>
          </a:p>
        </p:txBody>
      </p:sp>
      <p:pic>
        <p:nvPicPr>
          <p:cNvPr id="5" name="Picture 4" descr="A picture containing person, outdoor, grass, sky&#10;&#10;Description automatically generated">
            <a:extLst>
              <a:ext uri="{FF2B5EF4-FFF2-40B4-BE49-F238E27FC236}">
                <a16:creationId xmlns:a16="http://schemas.microsoft.com/office/drawing/2014/main" xmlns="" id="{DC012F67-1C95-411A-83E9-48C5C0865040}"/>
              </a:ext>
            </a:extLst>
          </p:cNvPr>
          <p:cNvPicPr>
            <a:picLocks noChangeAspect="1"/>
          </p:cNvPicPr>
          <p:nvPr/>
        </p:nvPicPr>
        <p:blipFill>
          <a:blip r:embed="rId3"/>
          <a:stretch>
            <a:fillRect/>
          </a:stretch>
        </p:blipFill>
        <p:spPr>
          <a:xfrm>
            <a:off x="4572000" y="2286001"/>
            <a:ext cx="3969488" cy="2977116"/>
          </a:xfrm>
          <a:prstGeom prst="rect">
            <a:avLst/>
          </a:prstGeom>
        </p:spPr>
      </p:pic>
      <p:sp>
        <p:nvSpPr>
          <p:cNvPr id="4" name="Footer Placeholder 3">
            <a:extLst>
              <a:ext uri="{FF2B5EF4-FFF2-40B4-BE49-F238E27FC236}">
                <a16:creationId xmlns:a16="http://schemas.microsoft.com/office/drawing/2014/main" xmlns="" id="{691FDCD7-791B-456C-AF26-8984006F0F4D}"/>
              </a:ext>
            </a:extLst>
          </p:cNvPr>
          <p:cNvSpPr>
            <a:spLocks noGrp="1"/>
          </p:cNvSpPr>
          <p:nvPr>
            <p:ph type="ftr" sz="quarter" idx="11"/>
          </p:nvPr>
        </p:nvSpPr>
        <p:spPr/>
        <p:txBody>
          <a:bodyPr/>
          <a:lstStyle/>
          <a:p>
            <a:r>
              <a:rPr lang="en-US" dirty="0"/>
              <a:t>Produce Safety during COVID-19</a:t>
            </a:r>
          </a:p>
        </p:txBody>
      </p:sp>
      <p:sp>
        <p:nvSpPr>
          <p:cNvPr id="6" name="Slide Number Placeholder 5">
            <a:extLst>
              <a:ext uri="{FF2B5EF4-FFF2-40B4-BE49-F238E27FC236}">
                <a16:creationId xmlns:a16="http://schemas.microsoft.com/office/drawing/2014/main" xmlns="" id="{7EC01723-4051-4558-99C5-B6A06B2F0559}"/>
              </a:ext>
            </a:extLst>
          </p:cNvPr>
          <p:cNvSpPr>
            <a:spLocks noGrp="1"/>
          </p:cNvSpPr>
          <p:nvPr>
            <p:ph type="sldNum" sz="quarter" idx="12"/>
          </p:nvPr>
        </p:nvSpPr>
        <p:spPr/>
        <p:txBody>
          <a:bodyPr/>
          <a:lstStyle/>
          <a:p>
            <a:fld id="{629637A9-119A-49DA-BD12-AAC58B377D80}" type="slidenum">
              <a:rPr lang="en-US" smtClean="0"/>
              <a:t>18</a:t>
            </a:fld>
            <a:endParaRPr lang="en-US" dirty="0"/>
          </a:p>
        </p:txBody>
      </p:sp>
    </p:spTree>
    <p:extLst>
      <p:ext uri="{BB962C8B-B14F-4D97-AF65-F5344CB8AC3E}">
        <p14:creationId xmlns:p14="http://schemas.microsoft.com/office/powerpoint/2010/main" val="316786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279D3-D5F2-454D-A4DD-5CD913B59F5B}"/>
              </a:ext>
            </a:extLst>
          </p:cNvPr>
          <p:cNvSpPr>
            <a:spLocks noGrp="1"/>
          </p:cNvSpPr>
          <p:nvPr>
            <p:ph type="title"/>
          </p:nvPr>
        </p:nvSpPr>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Deliveries Off the Farm</a:t>
            </a:r>
            <a:endParaRPr lang="en-US" dirty="0"/>
          </a:p>
        </p:txBody>
      </p:sp>
      <p:sp>
        <p:nvSpPr>
          <p:cNvPr id="3" name="Content Placeholder 2">
            <a:extLst>
              <a:ext uri="{FF2B5EF4-FFF2-40B4-BE49-F238E27FC236}">
                <a16:creationId xmlns:a16="http://schemas.microsoft.com/office/drawing/2014/main" xmlns="" id="{435EA079-E4F7-4F3A-ACB2-5B68B9CDB753}"/>
              </a:ext>
            </a:extLst>
          </p:cNvPr>
          <p:cNvSpPr>
            <a:spLocks noGrp="1"/>
          </p:cNvSpPr>
          <p:nvPr>
            <p:ph idx="1"/>
          </p:nvPr>
        </p:nvSpPr>
        <p:spPr>
          <a:xfrm>
            <a:off x="822960" y="1870365"/>
            <a:ext cx="5514046" cy="3998730"/>
          </a:xfrm>
        </p:spPr>
        <p:txBody>
          <a:bodyPr>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Limit number of staff in a vehicle and keep disposable gloves, masks and hand sanitizer in vehicle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Communicate policies to customers via website, social media, newsletters and/or emails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Consolidate trips and schedule times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Drivers will wear face covering (and gloves)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Deliveries will be pre-ordered and pre-paid only</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Use non-returnable containers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Maintain social distancing</a:t>
            </a:r>
            <a:endParaRPr lang="en-US" dirty="0"/>
          </a:p>
        </p:txBody>
      </p:sp>
      <p:sp>
        <p:nvSpPr>
          <p:cNvPr id="4" name="Footer Placeholder 3">
            <a:extLst>
              <a:ext uri="{FF2B5EF4-FFF2-40B4-BE49-F238E27FC236}">
                <a16:creationId xmlns:a16="http://schemas.microsoft.com/office/drawing/2014/main" xmlns="" id="{D156266A-141B-4418-A7A1-33EE9143B244}"/>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123A4615-FFCD-408B-BCFA-232C69A5AC0D}"/>
              </a:ext>
            </a:extLst>
          </p:cNvPr>
          <p:cNvSpPr>
            <a:spLocks noGrp="1"/>
          </p:cNvSpPr>
          <p:nvPr>
            <p:ph type="sldNum" sz="quarter" idx="12"/>
          </p:nvPr>
        </p:nvSpPr>
        <p:spPr/>
        <p:txBody>
          <a:bodyPr/>
          <a:lstStyle/>
          <a:p>
            <a:fld id="{629637A9-119A-49DA-BD12-AAC58B377D80}" type="slidenum">
              <a:rPr lang="en-US" smtClean="0"/>
              <a:t>19</a:t>
            </a:fld>
            <a:endParaRPr lang="en-US" dirty="0"/>
          </a:p>
        </p:txBody>
      </p:sp>
      <p:pic>
        <p:nvPicPr>
          <p:cNvPr id="6" name="Content Placeholder 4" descr="A group of video games&#10;&#10;Description automatically generated with low confidence">
            <a:extLst>
              <a:ext uri="{FF2B5EF4-FFF2-40B4-BE49-F238E27FC236}">
                <a16:creationId xmlns:a16="http://schemas.microsoft.com/office/drawing/2014/main" xmlns="" id="{28739CD7-9B1A-4C2D-A500-4FC8CCE87B34}"/>
              </a:ext>
            </a:extLst>
          </p:cNvPr>
          <p:cNvPicPr>
            <a:picLocks noChangeAspect="1"/>
          </p:cNvPicPr>
          <p:nvPr/>
        </p:nvPicPr>
        <p:blipFill>
          <a:blip r:embed="rId3"/>
          <a:stretch>
            <a:fillRect/>
          </a:stretch>
        </p:blipFill>
        <p:spPr>
          <a:xfrm rot="5400000">
            <a:off x="5501771" y="2726341"/>
            <a:ext cx="4022725" cy="2262782"/>
          </a:xfrm>
          <a:prstGeom prst="rect">
            <a:avLst/>
          </a:prstGeom>
        </p:spPr>
      </p:pic>
    </p:spTree>
    <p:extLst>
      <p:ext uri="{BB962C8B-B14F-4D97-AF65-F5344CB8AC3E}">
        <p14:creationId xmlns:p14="http://schemas.microsoft.com/office/powerpoint/2010/main" val="2891858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DFD03B-5F0F-4525-B214-E4E4373FDD2B}"/>
              </a:ext>
            </a:extLst>
          </p:cNvPr>
          <p:cNvSpPr>
            <a:spLocks noGrp="1"/>
          </p:cNvSpPr>
          <p:nvPr>
            <p:ph type="title"/>
          </p:nvPr>
        </p:nvSpPr>
        <p:spPr/>
        <p:txBody>
          <a:bodyPr>
            <a:normAutofi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Learning Outcomes</a:t>
            </a:r>
            <a:endParaRPr lang="en-US" b="1" dirty="0"/>
          </a:p>
        </p:txBody>
      </p:sp>
      <p:sp>
        <p:nvSpPr>
          <p:cNvPr id="3" name="Content Placeholder 2">
            <a:extLst>
              <a:ext uri="{FF2B5EF4-FFF2-40B4-BE49-F238E27FC236}">
                <a16:creationId xmlns:a16="http://schemas.microsoft.com/office/drawing/2014/main" xmlns="" id="{91669623-2C6E-4895-867E-7614928414EC}"/>
              </a:ext>
            </a:extLst>
          </p:cNvPr>
          <p:cNvSpPr>
            <a:spLocks noGrp="1"/>
          </p:cNvSpPr>
          <p:nvPr>
            <p:ph idx="1"/>
          </p:nvPr>
        </p:nvSpPr>
        <p:spPr/>
        <p:txBody>
          <a:bodyPr>
            <a:normAutofit lnSpcReduction="10000"/>
          </a:bodyPr>
          <a:lstStyle/>
          <a:p>
            <a:pPr marL="342900" marR="0" lvl="0" indent="-342900">
              <a:lnSpc>
                <a:spcPct val="107000"/>
              </a:lnSpc>
              <a:spcBef>
                <a:spcPts val="0"/>
              </a:spcBef>
              <a:spcAft>
                <a:spcPts val="75"/>
              </a:spcAft>
              <a:buFont typeface="Symbol" panose="05050102010706020507" pitchFamily="18" charset="2"/>
              <a:buChar char=""/>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 potential routes of SARS-CoV-2 contamination associated with your operation</a:t>
            </a:r>
          </a:p>
          <a:p>
            <a:pPr marL="342900" marR="0" lvl="0" indent="-342900">
              <a:lnSpc>
                <a:spcPct val="107000"/>
              </a:lnSpc>
              <a:spcBef>
                <a:spcPts val="0"/>
              </a:spcBef>
              <a:spcAft>
                <a:spcPts val="75"/>
              </a:spcAft>
              <a:buFont typeface="Symbol" panose="05050102010706020507" pitchFamily="18" charset="2"/>
              <a:buChar char=""/>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 practices to reduce possible routes of SARS-CoV-2 contamination for your operation </a:t>
            </a:r>
          </a:p>
          <a:p>
            <a:pPr marL="342900" marR="0" lvl="0" indent="-342900">
              <a:lnSpc>
                <a:spcPct val="107000"/>
              </a:lnSpc>
              <a:spcBef>
                <a:spcPts val="0"/>
              </a:spcBef>
              <a:spcAft>
                <a:spcPts val="75"/>
              </a:spcAft>
              <a:buFont typeface="Symbol" panose="05050102010706020507" pitchFamily="18" charset="2"/>
              <a:buChar char=""/>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Modify or create SARS-CoV-2 standard protocols to use for your operation </a:t>
            </a:r>
          </a:p>
          <a:p>
            <a:pPr marL="342900" marR="0" lvl="0" indent="-342900">
              <a:lnSpc>
                <a:spcPct val="107000"/>
              </a:lnSpc>
              <a:spcBef>
                <a:spcPts val="0"/>
              </a:spcBef>
              <a:spcAft>
                <a:spcPts val="75"/>
              </a:spcAft>
              <a:buFont typeface="Symbol" panose="05050102010706020507" pitchFamily="18" charset="2"/>
              <a:buChar char=""/>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Design or adapt records and/or signs to inform and document standard protocols to reduce SARS-CoV-2 and COVID-19 in your operation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xmlns="" id="{214A756D-39F5-44B2-B20C-9C8CD73E6051}"/>
              </a:ext>
            </a:extLst>
          </p:cNvPr>
          <p:cNvSpPr>
            <a:spLocks noGrp="1"/>
          </p:cNvSpPr>
          <p:nvPr>
            <p:ph type="ftr" sz="quarter" idx="11"/>
          </p:nvPr>
        </p:nvSpPr>
        <p:spPr/>
        <p:txBody>
          <a:bodyPr/>
          <a:lstStyle/>
          <a:p>
            <a:r>
              <a:rPr lang="en-US" sz="1800" dirty="0"/>
              <a:t>Produce Safety during COVID-19</a:t>
            </a:r>
          </a:p>
        </p:txBody>
      </p:sp>
      <p:sp>
        <p:nvSpPr>
          <p:cNvPr id="5" name="Slide Number Placeholder 4">
            <a:extLst>
              <a:ext uri="{FF2B5EF4-FFF2-40B4-BE49-F238E27FC236}">
                <a16:creationId xmlns:a16="http://schemas.microsoft.com/office/drawing/2014/main" xmlns="" id="{9CB6058B-E6AD-4667-BD03-DC5DEB9D2842}"/>
              </a:ext>
            </a:extLst>
          </p:cNvPr>
          <p:cNvSpPr>
            <a:spLocks noGrp="1"/>
          </p:cNvSpPr>
          <p:nvPr>
            <p:ph type="sldNum" sz="quarter" idx="12"/>
          </p:nvPr>
        </p:nvSpPr>
        <p:spPr/>
        <p:txBody>
          <a:bodyPr/>
          <a:lstStyle/>
          <a:p>
            <a:fld id="{629637A9-119A-49DA-BD12-AAC58B377D80}" type="slidenum">
              <a:rPr lang="en-US" smtClean="0"/>
              <a:t>2</a:t>
            </a:fld>
            <a:endParaRPr lang="en-US" dirty="0"/>
          </a:p>
        </p:txBody>
      </p:sp>
    </p:spTree>
    <p:extLst>
      <p:ext uri="{BB962C8B-B14F-4D97-AF65-F5344CB8AC3E}">
        <p14:creationId xmlns:p14="http://schemas.microsoft.com/office/powerpoint/2010/main" val="1688588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38247643-37AB-47DE-B7BD-7A64FEB13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AEBC3119-F8E7-4266-91B8-7A1E808B48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xmlns="" id="{57D15890-6502-4FAA-AB03-AFAC88EE29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xmlns="" id="{C5138816-AF06-47EE-964C-EC93C016D5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ECC72FD-F633-479B-8EFF-76A43C98340E}"/>
              </a:ext>
            </a:extLst>
          </p:cNvPr>
          <p:cNvSpPr>
            <a:spLocks noGrp="1"/>
          </p:cNvSpPr>
          <p:nvPr>
            <p:ph type="title"/>
          </p:nvPr>
        </p:nvSpPr>
        <p:spPr>
          <a:xfrm>
            <a:off x="3731078" y="634946"/>
            <a:ext cx="4931229" cy="1450757"/>
          </a:xfrm>
        </p:spPr>
        <p:txBody>
          <a:bodyPr vert="horz" lIns="91440" tIns="45720" rIns="91440" bIns="45720" rtlCol="0" anchor="b">
            <a:normAutofit/>
          </a:bodyPr>
          <a:lstStyle/>
          <a:p>
            <a:r>
              <a:rPr lang="en-US" dirty="0"/>
              <a:t>Farm Store/Farmers Market</a:t>
            </a:r>
          </a:p>
        </p:txBody>
      </p:sp>
      <p:pic>
        <p:nvPicPr>
          <p:cNvPr id="6" name="Content Placeholder 4" descr="A picture containing people&#10;&#10;Description automatically generated">
            <a:extLst>
              <a:ext uri="{FF2B5EF4-FFF2-40B4-BE49-F238E27FC236}">
                <a16:creationId xmlns:a16="http://schemas.microsoft.com/office/drawing/2014/main" xmlns="" id="{AEE9E1F1-535F-4466-9AD8-4F48C4456972}"/>
              </a:ext>
            </a:extLst>
          </p:cNvPr>
          <p:cNvPicPr>
            <a:picLocks noChangeAspect="1"/>
          </p:cNvPicPr>
          <p:nvPr/>
        </p:nvPicPr>
        <p:blipFill rotWithShape="1">
          <a:blip r:embed="rId3"/>
          <a:srcRect l="32353" r="25296" b="2"/>
          <a:stretch/>
        </p:blipFill>
        <p:spPr>
          <a:xfrm>
            <a:off x="475499" y="640081"/>
            <a:ext cx="3000986" cy="5314406"/>
          </a:xfrm>
          <a:prstGeom prst="rect">
            <a:avLst/>
          </a:prstGeom>
        </p:spPr>
      </p:pic>
      <p:cxnSp>
        <p:nvCxnSpPr>
          <p:cNvPr id="19" name="Straight Connector 18">
            <a:extLst>
              <a:ext uri="{FF2B5EF4-FFF2-40B4-BE49-F238E27FC236}">
                <a16:creationId xmlns:a16="http://schemas.microsoft.com/office/drawing/2014/main" xmlns="" id="{87ED8B4E-BB7E-447F-A35F-4D3AF6C0A6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FE40C281-5B22-438B-8661-B9598D3FB3C6}"/>
              </a:ext>
            </a:extLst>
          </p:cNvPr>
          <p:cNvSpPr>
            <a:spLocks noGrp="1"/>
          </p:cNvSpPr>
          <p:nvPr>
            <p:ph idx="1"/>
          </p:nvPr>
        </p:nvSpPr>
        <p:spPr>
          <a:xfrm>
            <a:off x="3731076" y="2198914"/>
            <a:ext cx="4931230" cy="3670180"/>
          </a:xfrm>
        </p:spPr>
        <p:txBody>
          <a:bodyPr vert="horz" lIns="0" tIns="45720" rIns="0" bIns="45720" rtlCol="0">
            <a:normAutofit/>
          </a:bodyPr>
          <a:lstStyle/>
          <a:p>
            <a:pPr marL="342900" marR="0" lvl="0" indent="-342900">
              <a:spcBef>
                <a:spcPts val="0"/>
              </a:spcBef>
              <a:spcAft>
                <a:spcPts val="0"/>
              </a:spcAft>
              <a:buFont typeface="Symbol" panose="05050102010706020507" pitchFamily="18" charset="2"/>
              <a:buChar char="·"/>
            </a:pPr>
            <a:r>
              <a:rPr lang="en-US" sz="2200" dirty="0">
                <a:effectLst/>
              </a:rPr>
              <a:t>Post signage regarding farm stand/farmers market expectations</a:t>
            </a:r>
          </a:p>
          <a:p>
            <a:pPr marL="342900" marR="0" lvl="0" indent="-342900">
              <a:spcBef>
                <a:spcPts val="0"/>
              </a:spcBef>
              <a:spcAft>
                <a:spcPts val="0"/>
              </a:spcAft>
              <a:buFont typeface="Symbol" panose="05050102010706020507" pitchFamily="18" charset="2"/>
              <a:buChar char="·"/>
            </a:pPr>
            <a:r>
              <a:rPr lang="en-US" sz="2200" dirty="0">
                <a:effectLst/>
              </a:rPr>
              <a:t>Wear a face covering </a:t>
            </a:r>
          </a:p>
          <a:p>
            <a:pPr marL="342900" marR="0" lvl="0" indent="-342900">
              <a:spcBef>
                <a:spcPts val="0"/>
              </a:spcBef>
              <a:spcAft>
                <a:spcPts val="0"/>
              </a:spcAft>
              <a:buFont typeface="Symbol" panose="05050102010706020507" pitchFamily="18" charset="2"/>
              <a:buChar char="·"/>
            </a:pPr>
            <a:r>
              <a:rPr lang="en-US" sz="2200" dirty="0">
                <a:effectLst/>
              </a:rPr>
              <a:t>Maintain social distancing and/or plexiglass protection</a:t>
            </a:r>
          </a:p>
          <a:p>
            <a:pPr marL="342900" marR="0" lvl="0" indent="-342900">
              <a:spcBef>
                <a:spcPts val="0"/>
              </a:spcBef>
              <a:spcAft>
                <a:spcPts val="0"/>
              </a:spcAft>
              <a:buFont typeface="Symbol" panose="05050102010706020507" pitchFamily="18" charset="2"/>
              <a:buChar char="·"/>
            </a:pPr>
            <a:r>
              <a:rPr lang="en-US" sz="2200" dirty="0">
                <a:effectLst/>
              </a:rPr>
              <a:t>Wash hands and if necessary, use gloves for handling produce</a:t>
            </a:r>
          </a:p>
          <a:p>
            <a:pPr marL="342900" marR="0" lvl="0" indent="-342900">
              <a:spcBef>
                <a:spcPts val="0"/>
              </a:spcBef>
              <a:spcAft>
                <a:spcPts val="0"/>
              </a:spcAft>
              <a:buFont typeface="Symbol" panose="05050102010706020507" pitchFamily="18" charset="2"/>
              <a:buChar char="·"/>
            </a:pPr>
            <a:r>
              <a:rPr lang="en-US" sz="2200" dirty="0">
                <a:effectLst/>
              </a:rPr>
              <a:t>Sanitize surfaces</a:t>
            </a:r>
          </a:p>
          <a:p>
            <a:pPr marL="342900" marR="0" lvl="0" indent="-342900">
              <a:spcBef>
                <a:spcPts val="0"/>
              </a:spcBef>
              <a:spcAft>
                <a:spcPts val="0"/>
              </a:spcAft>
              <a:buFont typeface="Symbol" panose="05050102010706020507" pitchFamily="18" charset="2"/>
              <a:buChar char="·"/>
            </a:pPr>
            <a:r>
              <a:rPr lang="en-US" sz="2200" dirty="0">
                <a:effectLst/>
              </a:rPr>
              <a:t>Designate a waiting line with 6 ft separations</a:t>
            </a:r>
          </a:p>
          <a:p>
            <a:pPr marL="342900" marR="0" lvl="0" indent="-342900">
              <a:spcBef>
                <a:spcPts val="0"/>
              </a:spcBef>
              <a:spcAft>
                <a:spcPts val="800"/>
              </a:spcAft>
              <a:buFont typeface="Symbol" panose="05050102010706020507" pitchFamily="18" charset="2"/>
              <a:buChar char="·"/>
            </a:pPr>
            <a:r>
              <a:rPr lang="en-US" sz="2200" dirty="0">
                <a:effectLst/>
              </a:rPr>
              <a:t>Pre-package produce for easy pickup</a:t>
            </a:r>
          </a:p>
          <a:p>
            <a:endParaRPr lang="en-US" sz="2200" dirty="0"/>
          </a:p>
        </p:txBody>
      </p:sp>
      <p:sp>
        <p:nvSpPr>
          <p:cNvPr id="21" name="Rectangle 20">
            <a:extLst>
              <a:ext uri="{FF2B5EF4-FFF2-40B4-BE49-F238E27FC236}">
                <a16:creationId xmlns:a16="http://schemas.microsoft.com/office/drawing/2014/main" xmlns="" id="{10DC0642-5384-4897-BC9B-E85F63D7BC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xmlns="" id="{26015513-D3C4-4477-AA12-D8FF240AA3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xmlns="" id="{6CDF0B07-DE58-4D96-98AD-D2A5105D4DED}"/>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defTabSz="914400">
              <a:spcAft>
                <a:spcPts val="600"/>
              </a:spcAft>
            </a:pPr>
            <a:r>
              <a:rPr lang="en-US" sz="900" kern="1200" cap="all" baseline="0" dirty="0">
                <a:solidFill>
                  <a:srgbClr val="FFFFFF"/>
                </a:solidFill>
                <a:latin typeface="+mn-lt"/>
                <a:ea typeface="+mn-ea"/>
                <a:cs typeface="+mn-cs"/>
              </a:rPr>
              <a:t>Produce Safety during COVID-19</a:t>
            </a:r>
          </a:p>
        </p:txBody>
      </p:sp>
      <p:sp>
        <p:nvSpPr>
          <p:cNvPr id="5" name="Slide Number Placeholder 4">
            <a:extLst>
              <a:ext uri="{FF2B5EF4-FFF2-40B4-BE49-F238E27FC236}">
                <a16:creationId xmlns:a16="http://schemas.microsoft.com/office/drawing/2014/main" xmlns="" id="{AA15A8AA-C671-48D7-BFA4-C9B4FFDF1589}"/>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defTabSz="914400">
              <a:spcAft>
                <a:spcPts val="600"/>
              </a:spcAft>
            </a:pPr>
            <a:fld id="{629637A9-119A-49DA-BD12-AAC58B377D80}" type="slidenum">
              <a:rPr lang="en-US" smtClean="0"/>
              <a:pPr defTabSz="914400">
                <a:spcAft>
                  <a:spcPts val="600"/>
                </a:spcAft>
              </a:pPr>
              <a:t>20</a:t>
            </a:fld>
            <a:endParaRPr lang="en-US" dirty="0"/>
          </a:p>
        </p:txBody>
      </p:sp>
    </p:spTree>
    <p:extLst>
      <p:ext uri="{BB962C8B-B14F-4D97-AF65-F5344CB8AC3E}">
        <p14:creationId xmlns:p14="http://schemas.microsoft.com/office/powerpoint/2010/main" val="1404976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8501C-2D5C-4D0A-846A-D4F25D24EC48}"/>
              </a:ext>
            </a:extLst>
          </p:cNvPr>
          <p:cNvSpPr>
            <a:spLocks noGrp="1"/>
          </p:cNvSpPr>
          <p:nvPr>
            <p:ph type="title"/>
          </p:nvPr>
        </p:nvSpPr>
        <p:spPr/>
        <p:txBody>
          <a:bodyPr/>
          <a:lstStyle/>
          <a:p>
            <a:r>
              <a:rPr lang="en-US" dirty="0">
                <a:latin typeface="+mn-lt"/>
              </a:rPr>
              <a:t>Summary</a:t>
            </a:r>
          </a:p>
        </p:txBody>
      </p:sp>
      <p:sp>
        <p:nvSpPr>
          <p:cNvPr id="3" name="Content Placeholder 2">
            <a:extLst>
              <a:ext uri="{FF2B5EF4-FFF2-40B4-BE49-F238E27FC236}">
                <a16:creationId xmlns:a16="http://schemas.microsoft.com/office/drawing/2014/main" xmlns="" id="{322BBF8F-D73E-44B5-ACA9-E2F67AC2E9F5}"/>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2200" dirty="0">
                <a:solidFill>
                  <a:srgbClr val="000000"/>
                </a:solidFill>
                <a:effectLst/>
                <a:ea typeface="Times New Roman" panose="02020603050405020304" pitchFamily="18" charset="0"/>
                <a:cs typeface="Times New Roman" panose="02020603050405020304" pitchFamily="18" charset="0"/>
              </a:rPr>
              <a:t>Identify one person to be the COVID-19 contact person for the farm</a:t>
            </a:r>
            <a:endParaRPr lang="en-US" sz="22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00" dirty="0">
                <a:solidFill>
                  <a:srgbClr val="000000"/>
                </a:solidFill>
                <a:effectLst/>
                <a:ea typeface="Times New Roman" panose="02020603050405020304" pitchFamily="18" charset="0"/>
                <a:cs typeface="Times New Roman" panose="02020603050405020304" pitchFamily="18" charset="0"/>
              </a:rPr>
              <a:t>Aim to keep staff and customers safe as well as your food</a:t>
            </a:r>
            <a:endParaRPr lang="en-US" sz="22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00" dirty="0">
                <a:solidFill>
                  <a:srgbClr val="000000"/>
                </a:solidFill>
                <a:effectLst/>
                <a:ea typeface="Times New Roman" panose="02020603050405020304" pitchFamily="18" charset="0"/>
                <a:cs typeface="Times New Roman" panose="02020603050405020304" pitchFamily="18" charset="0"/>
              </a:rPr>
              <a:t>Integrating COVID-19 into your farm should include assessing risks, any SOPs taken to reduce risks and record keeping</a:t>
            </a:r>
            <a:endParaRPr lang="en-US" sz="22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00" dirty="0">
                <a:solidFill>
                  <a:srgbClr val="000000"/>
                </a:solidFill>
                <a:effectLst/>
                <a:ea typeface="Times New Roman" panose="02020603050405020304" pitchFamily="18" charset="0"/>
                <a:cs typeface="Times New Roman" panose="02020603050405020304" pitchFamily="18" charset="0"/>
              </a:rPr>
              <a:t>Communicate your COVID-19 plan to customers and vendors via signage, website, newsletters, emails and/or social media</a:t>
            </a:r>
            <a:endParaRPr lang="en-US" sz="22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00" dirty="0">
                <a:solidFill>
                  <a:srgbClr val="000000"/>
                </a:solidFill>
                <a:effectLst/>
                <a:ea typeface="Times New Roman" panose="02020603050405020304" pitchFamily="18" charset="0"/>
                <a:cs typeface="Times New Roman" panose="02020603050405020304" pitchFamily="18" charset="0"/>
              </a:rPr>
              <a:t>Modify the practices as necessary based on information from the state and local health departments and the CDC</a:t>
            </a:r>
            <a:endParaRPr lang="en-US" sz="22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200" dirty="0">
                <a:solidFill>
                  <a:srgbClr val="000000"/>
                </a:solidFill>
                <a:effectLst/>
                <a:ea typeface="Times New Roman" panose="02020603050405020304" pitchFamily="18" charset="0"/>
                <a:cs typeface="Times New Roman" panose="02020603050405020304" pitchFamily="18" charset="0"/>
              </a:rPr>
              <a:t>Network with other producers, ag service providers and businesses for more solutions </a:t>
            </a:r>
            <a:endParaRPr lang="en-US" sz="2200" dirty="0">
              <a:effectLst/>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xmlns="" id="{427BD809-D64B-43C0-B653-DCDAC9E19DEF}"/>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61289466-C8FC-4511-92D2-17F4CE25ECEA}"/>
              </a:ext>
            </a:extLst>
          </p:cNvPr>
          <p:cNvSpPr>
            <a:spLocks noGrp="1"/>
          </p:cNvSpPr>
          <p:nvPr>
            <p:ph type="sldNum" sz="quarter" idx="12"/>
          </p:nvPr>
        </p:nvSpPr>
        <p:spPr/>
        <p:txBody>
          <a:bodyPr/>
          <a:lstStyle/>
          <a:p>
            <a:fld id="{629637A9-119A-49DA-BD12-AAC58B377D80}" type="slidenum">
              <a:rPr lang="en-US" smtClean="0"/>
              <a:t>21</a:t>
            </a:fld>
            <a:endParaRPr lang="en-US" dirty="0"/>
          </a:p>
        </p:txBody>
      </p:sp>
    </p:spTree>
    <p:extLst>
      <p:ext uri="{BB962C8B-B14F-4D97-AF65-F5344CB8AC3E}">
        <p14:creationId xmlns:p14="http://schemas.microsoft.com/office/powerpoint/2010/main" val="613109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9446B-5BC8-43C2-8236-A0F5BF8A8EC0}"/>
              </a:ext>
            </a:extLst>
          </p:cNvPr>
          <p:cNvSpPr>
            <a:spLocks noGrp="1"/>
          </p:cNvSpPr>
          <p:nvPr>
            <p:ph type="title"/>
          </p:nvPr>
        </p:nvSpPr>
        <p:spPr/>
        <p:txBody>
          <a:bodyPr vert="horz" lIns="91440" tIns="45720" rIns="91440" bIns="45720" rtlCol="0" anchor="b">
            <a:normAutofit/>
          </a:bodyPr>
          <a:lstStyle/>
          <a:p>
            <a:r>
              <a:rPr lang="en-US" b="1" dirty="0">
                <a:latin typeface="+mn-lt"/>
              </a:rPr>
              <a:t>Acknowledgements</a:t>
            </a:r>
          </a:p>
        </p:txBody>
      </p:sp>
      <p:pic>
        <p:nvPicPr>
          <p:cNvPr id="5" name="Content Placeholder 4" descr="Logo, company name&#10;&#10;Description automatically generated">
            <a:extLst>
              <a:ext uri="{FF2B5EF4-FFF2-40B4-BE49-F238E27FC236}">
                <a16:creationId xmlns:a16="http://schemas.microsoft.com/office/drawing/2014/main" xmlns="" id="{71B53682-4B07-4AFB-AD90-24C803CB8519}"/>
              </a:ext>
            </a:extLst>
          </p:cNvPr>
          <p:cNvPicPr>
            <a:picLocks noGrp="1" noChangeAspect="1"/>
          </p:cNvPicPr>
          <p:nvPr>
            <p:ph sz="half" idx="1"/>
          </p:nvPr>
        </p:nvPicPr>
        <p:blipFill>
          <a:blip r:embed="rId3"/>
          <a:stretch>
            <a:fillRect/>
          </a:stretch>
        </p:blipFill>
        <p:spPr>
          <a:xfrm>
            <a:off x="656955" y="1975770"/>
            <a:ext cx="3703638" cy="2752032"/>
          </a:xfrm>
          <a:prstGeom prst="rect">
            <a:avLst/>
          </a:prstGeom>
        </p:spPr>
      </p:pic>
      <p:sp>
        <p:nvSpPr>
          <p:cNvPr id="6" name="Content Placeholder 5">
            <a:extLst>
              <a:ext uri="{FF2B5EF4-FFF2-40B4-BE49-F238E27FC236}">
                <a16:creationId xmlns:a16="http://schemas.microsoft.com/office/drawing/2014/main" xmlns="" id="{2E4DB9AA-1459-411E-824E-F05A76E96AE0}"/>
              </a:ext>
            </a:extLst>
          </p:cNvPr>
          <p:cNvSpPr>
            <a:spLocks noGrp="1"/>
          </p:cNvSpPr>
          <p:nvPr>
            <p:ph sz="half" idx="2"/>
          </p:nvPr>
        </p:nvSpPr>
        <p:spPr/>
        <p:txBody>
          <a:bodyPr vert="horz" lIns="0" tIns="45720" rIns="0" bIns="45720" rtlCol="0">
            <a:normAutofit lnSpcReduction="10000"/>
          </a:bodyPr>
          <a:lstStyle/>
          <a:p>
            <a:r>
              <a:rPr lang="en-US" b="0" i="0" dirty="0">
                <a:effectLst/>
              </a:rPr>
              <a:t>This work is supported by Rapid Response to Novel Coronavirus (SARS-CoV-2) Impacts Across Food and Agricultural Systems grant no. 2021-69006-33355 from the USDA National Institute of Food and Agriculture.</a:t>
            </a:r>
          </a:p>
          <a:p>
            <a:endParaRPr lang="en-US" dirty="0"/>
          </a:p>
          <a:p>
            <a:r>
              <a:rPr lang="en-US" b="0" i="0" dirty="0">
                <a:effectLst/>
              </a:rPr>
              <a:t>Any opinions, findings, conclusions, or recommendations expressed in this publication are those of the author(s) and do not necessarily reflect the view of the U.S. Department of Agriculture.</a:t>
            </a:r>
            <a:endParaRPr lang="en-US" dirty="0"/>
          </a:p>
        </p:txBody>
      </p:sp>
      <p:pic>
        <p:nvPicPr>
          <p:cNvPr id="8" name="Picture 7">
            <a:extLst>
              <a:ext uri="{FF2B5EF4-FFF2-40B4-BE49-F238E27FC236}">
                <a16:creationId xmlns:a16="http://schemas.microsoft.com/office/drawing/2014/main" xmlns="" id="{9482F65A-5F88-4256-BFB3-08BD1D05686A}"/>
              </a:ext>
            </a:extLst>
          </p:cNvPr>
          <p:cNvPicPr>
            <a:picLocks noChangeAspect="1"/>
          </p:cNvPicPr>
          <p:nvPr/>
        </p:nvPicPr>
        <p:blipFill>
          <a:blip r:embed="rId4"/>
          <a:stretch>
            <a:fillRect/>
          </a:stretch>
        </p:blipFill>
        <p:spPr>
          <a:xfrm>
            <a:off x="1001162" y="4966211"/>
            <a:ext cx="3015223" cy="278908"/>
          </a:xfrm>
          <a:prstGeom prst="rect">
            <a:avLst/>
          </a:prstGeom>
        </p:spPr>
      </p:pic>
      <p:sp>
        <p:nvSpPr>
          <p:cNvPr id="3" name="Footer Placeholder 2">
            <a:extLst>
              <a:ext uri="{FF2B5EF4-FFF2-40B4-BE49-F238E27FC236}">
                <a16:creationId xmlns:a16="http://schemas.microsoft.com/office/drawing/2014/main" xmlns="" id="{B019AC80-DA6E-49EC-89A6-12E70B7C8E43}"/>
              </a:ext>
            </a:extLst>
          </p:cNvPr>
          <p:cNvSpPr>
            <a:spLocks noGrp="1"/>
          </p:cNvSpPr>
          <p:nvPr>
            <p:ph type="ftr" sz="quarter" idx="11"/>
          </p:nvPr>
        </p:nvSpPr>
        <p:spPr/>
        <p:txBody>
          <a:bodyPr/>
          <a:lstStyle/>
          <a:p>
            <a:r>
              <a:rPr lang="en-US" dirty="0"/>
              <a:t>Produce Safety during COVID-19</a:t>
            </a:r>
          </a:p>
        </p:txBody>
      </p:sp>
      <p:sp>
        <p:nvSpPr>
          <p:cNvPr id="4" name="Slide Number Placeholder 3">
            <a:extLst>
              <a:ext uri="{FF2B5EF4-FFF2-40B4-BE49-F238E27FC236}">
                <a16:creationId xmlns:a16="http://schemas.microsoft.com/office/drawing/2014/main" xmlns="" id="{64062858-8A27-48D1-9727-0694E6391C8A}"/>
              </a:ext>
            </a:extLst>
          </p:cNvPr>
          <p:cNvSpPr>
            <a:spLocks noGrp="1"/>
          </p:cNvSpPr>
          <p:nvPr>
            <p:ph type="sldNum" sz="quarter" idx="12"/>
          </p:nvPr>
        </p:nvSpPr>
        <p:spPr/>
        <p:txBody>
          <a:bodyPr/>
          <a:lstStyle/>
          <a:p>
            <a:fld id="{4FAB73BC-B049-4115-A692-8D63A059BFB8}" type="slidenum">
              <a:rPr lang="en-US" smtClean="0"/>
              <a:t>22</a:t>
            </a:fld>
            <a:endParaRPr lang="en-US" dirty="0"/>
          </a:p>
        </p:txBody>
      </p:sp>
    </p:spTree>
    <p:extLst>
      <p:ext uri="{BB962C8B-B14F-4D97-AF65-F5344CB8AC3E}">
        <p14:creationId xmlns:p14="http://schemas.microsoft.com/office/powerpoint/2010/main" val="119562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556B00-DE5D-41C1-89CF-85BAA99ABF59}"/>
              </a:ext>
            </a:extLst>
          </p:cNvPr>
          <p:cNvSpPr>
            <a:spLocks noGrp="1"/>
          </p:cNvSpPr>
          <p:nvPr>
            <p:ph type="title"/>
          </p:nvPr>
        </p:nvSpPr>
        <p:spPr/>
        <p:txBody>
          <a:bodyPr vert="horz" lIns="91440" tIns="45720" rIns="91440" bIns="45720" rtlCol="0" anchor="b">
            <a:normAutofit/>
          </a:bodyPr>
          <a:lstStyle/>
          <a:p>
            <a:r>
              <a:rPr lang="en-US" dirty="0">
                <a:latin typeface="+mn-lt"/>
              </a:rPr>
              <a:t>General Recommendations for COVID-19</a:t>
            </a:r>
          </a:p>
        </p:txBody>
      </p:sp>
      <p:sp>
        <p:nvSpPr>
          <p:cNvPr id="6" name="Content Placeholder 5">
            <a:extLst>
              <a:ext uri="{FF2B5EF4-FFF2-40B4-BE49-F238E27FC236}">
                <a16:creationId xmlns:a16="http://schemas.microsoft.com/office/drawing/2014/main" xmlns="" id="{29C4FA11-ECAA-4E0C-BE2F-0903FA6B4AE6}"/>
              </a:ext>
            </a:extLst>
          </p:cNvPr>
          <p:cNvSpPr>
            <a:spLocks noGrp="1"/>
          </p:cNvSpPr>
          <p:nvPr>
            <p:ph idx="1"/>
          </p:nvPr>
        </p:nvSpPr>
        <p:spPr>
          <a:xfrm>
            <a:off x="822960" y="1870365"/>
            <a:ext cx="4818424" cy="3998730"/>
          </a:xfrm>
        </p:spPr>
        <p:txBody>
          <a:bodyPr vert="horz" lIns="0" tIns="45720" rIns="0" bIns="45720" rtlCol="0">
            <a:normAutofit/>
          </a:bodyPr>
          <a:lstStyle/>
          <a:p>
            <a:pPr marL="341313" marR="0" lvl="0" indent="-341313">
              <a:spcBef>
                <a:spcPts val="0"/>
              </a:spcBef>
              <a:spcAft>
                <a:spcPts val="0"/>
              </a:spcAft>
              <a:buFont typeface="Symbol" panose="05050102010706020507" pitchFamily="18" charset="2"/>
              <a:buChar char="·"/>
            </a:pPr>
            <a:r>
              <a:rPr lang="en-US" sz="2800" dirty="0">
                <a:effectLst/>
              </a:rPr>
              <a:t>Keep current on local, state or federal guidelines</a:t>
            </a:r>
          </a:p>
          <a:p>
            <a:pPr marL="341313" marR="0" lvl="0" indent="-341313">
              <a:spcBef>
                <a:spcPts val="0"/>
              </a:spcBef>
              <a:spcAft>
                <a:spcPts val="0"/>
              </a:spcAft>
              <a:buFont typeface="Symbol" panose="05050102010706020507" pitchFamily="18" charset="2"/>
              <a:buChar char="·"/>
            </a:pPr>
            <a:r>
              <a:rPr lang="en-US" sz="2800" dirty="0">
                <a:effectLst/>
              </a:rPr>
              <a:t>General recommendations</a:t>
            </a:r>
          </a:p>
          <a:p>
            <a:pPr marL="749808" lvl="1" indent="-457200">
              <a:spcBef>
                <a:spcPts val="0"/>
              </a:spcBef>
              <a:spcAft>
                <a:spcPts val="0"/>
              </a:spcAft>
              <a:buFont typeface="Wingdings" panose="05000000000000000000" pitchFamily="2" charset="2"/>
              <a:buChar char="v"/>
            </a:pPr>
            <a:r>
              <a:rPr lang="en-US" sz="2800" dirty="0">
                <a:effectLst/>
              </a:rPr>
              <a:t>Don’t work if you are sick</a:t>
            </a:r>
          </a:p>
          <a:p>
            <a:pPr marL="749808" lvl="1" indent="-457200">
              <a:spcBef>
                <a:spcPts val="0"/>
              </a:spcBef>
              <a:spcAft>
                <a:spcPts val="0"/>
              </a:spcAft>
              <a:buFont typeface="Wingdings" panose="05000000000000000000" pitchFamily="2" charset="2"/>
              <a:buChar char="v"/>
            </a:pPr>
            <a:r>
              <a:rPr lang="en-US" sz="2800" dirty="0">
                <a:effectLst/>
              </a:rPr>
              <a:t>Wear a mask</a:t>
            </a:r>
          </a:p>
          <a:p>
            <a:pPr marL="749808" lvl="1" indent="-457200">
              <a:spcBef>
                <a:spcPts val="0"/>
              </a:spcBef>
              <a:spcAft>
                <a:spcPts val="0"/>
              </a:spcAft>
              <a:buFont typeface="Wingdings" panose="05000000000000000000" pitchFamily="2" charset="2"/>
              <a:buChar char="v"/>
            </a:pPr>
            <a:r>
              <a:rPr lang="en-US" sz="2800" dirty="0">
                <a:effectLst/>
              </a:rPr>
              <a:t>Physical distancing</a:t>
            </a:r>
          </a:p>
          <a:p>
            <a:pPr marL="749808" lvl="1" indent="-457200">
              <a:spcBef>
                <a:spcPts val="0"/>
              </a:spcBef>
              <a:spcAft>
                <a:spcPts val="0"/>
              </a:spcAft>
              <a:buFont typeface="Wingdings" panose="05000000000000000000" pitchFamily="2" charset="2"/>
              <a:buChar char="v"/>
            </a:pPr>
            <a:r>
              <a:rPr lang="en-US" sz="2800" dirty="0">
                <a:effectLst/>
              </a:rPr>
              <a:t>Handwashing</a:t>
            </a:r>
          </a:p>
          <a:p>
            <a:pPr marL="749808" lvl="1" indent="-457200">
              <a:spcBef>
                <a:spcPts val="0"/>
              </a:spcBef>
              <a:spcAft>
                <a:spcPts val="800"/>
              </a:spcAft>
              <a:buFont typeface="Wingdings" panose="05000000000000000000" pitchFamily="2" charset="2"/>
              <a:buChar char="v"/>
            </a:pPr>
            <a:r>
              <a:rPr lang="en-US" sz="2800" dirty="0">
                <a:effectLst/>
              </a:rPr>
              <a:t>Clean and sanitize high touch areas</a:t>
            </a:r>
          </a:p>
          <a:p>
            <a:pPr>
              <a:buFont typeface="Calibri" panose="020F0502020204030204" pitchFamily="34" charset="0"/>
              <a:buChar char=""/>
            </a:pPr>
            <a:endParaRPr lang="en-US" sz="1700" dirty="0"/>
          </a:p>
        </p:txBody>
      </p:sp>
      <p:pic>
        <p:nvPicPr>
          <p:cNvPr id="2050" name="Picture 2">
            <a:extLst>
              <a:ext uri="{FF2B5EF4-FFF2-40B4-BE49-F238E27FC236}">
                <a16:creationId xmlns:a16="http://schemas.microsoft.com/office/drawing/2014/main" xmlns="" id="{4C59DA03-1032-4E00-835B-74CAD48B93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6798" y="1870365"/>
            <a:ext cx="2894246" cy="409080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xmlns="" id="{4B669E23-ADE9-4311-9F50-432F6E2216FA}"/>
              </a:ext>
            </a:extLst>
          </p:cNvPr>
          <p:cNvSpPr>
            <a:spLocks noGrp="1"/>
          </p:cNvSpPr>
          <p:nvPr>
            <p:ph type="ftr" sz="quarter" idx="11"/>
          </p:nvPr>
        </p:nvSpPr>
        <p:spPr/>
        <p:txBody>
          <a:bodyPr/>
          <a:lstStyle/>
          <a:p>
            <a:r>
              <a:rPr lang="en-US" dirty="0"/>
              <a:t>Produce Safety during COVID-19</a:t>
            </a:r>
          </a:p>
        </p:txBody>
      </p:sp>
      <p:sp>
        <p:nvSpPr>
          <p:cNvPr id="4" name="Slide Number Placeholder 3">
            <a:extLst>
              <a:ext uri="{FF2B5EF4-FFF2-40B4-BE49-F238E27FC236}">
                <a16:creationId xmlns:a16="http://schemas.microsoft.com/office/drawing/2014/main" xmlns="" id="{BE048333-F002-4F76-8A69-DC0093DA53AD}"/>
              </a:ext>
            </a:extLst>
          </p:cNvPr>
          <p:cNvSpPr>
            <a:spLocks noGrp="1"/>
          </p:cNvSpPr>
          <p:nvPr>
            <p:ph type="sldNum" sz="quarter" idx="12"/>
          </p:nvPr>
        </p:nvSpPr>
        <p:spPr/>
        <p:txBody>
          <a:bodyPr/>
          <a:lstStyle/>
          <a:p>
            <a:fld id="{629637A9-119A-49DA-BD12-AAC58B377D80}" type="slidenum">
              <a:rPr lang="en-US" smtClean="0"/>
              <a:t>3</a:t>
            </a:fld>
            <a:endParaRPr lang="en-US" dirty="0"/>
          </a:p>
        </p:txBody>
      </p:sp>
      <p:sp>
        <p:nvSpPr>
          <p:cNvPr id="5" name="TextBox 4"/>
          <p:cNvSpPr txBox="1"/>
          <p:nvPr/>
        </p:nvSpPr>
        <p:spPr>
          <a:xfrm>
            <a:off x="5103420" y="5931084"/>
            <a:ext cx="3797835" cy="246221"/>
          </a:xfrm>
          <a:prstGeom prst="rect">
            <a:avLst/>
          </a:prstGeom>
          <a:noFill/>
        </p:spPr>
        <p:txBody>
          <a:bodyPr wrap="none" rtlCol="0">
            <a:spAutoFit/>
          </a:bodyPr>
          <a:lstStyle/>
          <a:p>
            <a:r>
              <a:rPr lang="en-US" sz="1000" dirty="0">
                <a:solidFill>
                  <a:schemeClr val="accent2"/>
                </a:solidFill>
              </a:rPr>
              <a:t>https://s3.amazonaws.com/nasda2/media/Food-Step-Prevention.pdf</a:t>
            </a:r>
          </a:p>
        </p:txBody>
      </p:sp>
    </p:spTree>
    <p:extLst>
      <p:ext uri="{BB962C8B-B14F-4D97-AF65-F5344CB8AC3E}">
        <p14:creationId xmlns:p14="http://schemas.microsoft.com/office/powerpoint/2010/main" val="73092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7258E-4A2F-4EA7-B22E-9F1C9AC59073}"/>
              </a:ext>
            </a:extLst>
          </p:cNvPr>
          <p:cNvSpPr>
            <a:spLocks noGrp="1"/>
          </p:cNvSpPr>
          <p:nvPr>
            <p:ph type="title"/>
          </p:nvPr>
        </p:nvSpPr>
        <p:spPr>
          <a:xfrm>
            <a:off x="822960" y="286604"/>
            <a:ext cx="7543800" cy="1367629"/>
          </a:xfrm>
        </p:spPr>
        <p:txBody>
          <a:bodyPr>
            <a:normAutofit fontScale="90000"/>
          </a:bodyPr>
          <a:lstStyle/>
          <a:p>
            <a:r>
              <a:rPr lang="en-US" b="1" dirty="0">
                <a:latin typeface="+mn-lt"/>
              </a:rPr>
              <a:t>Implementing Practices to Reduce Risks from SARS-CoV-2</a:t>
            </a:r>
          </a:p>
        </p:txBody>
      </p:sp>
      <p:sp>
        <p:nvSpPr>
          <p:cNvPr id="3" name="Slide Number Placeholder 2">
            <a:extLst>
              <a:ext uri="{FF2B5EF4-FFF2-40B4-BE49-F238E27FC236}">
                <a16:creationId xmlns:a16="http://schemas.microsoft.com/office/drawing/2014/main" xmlns="" id="{4EFAC88B-E166-4A39-96AB-57BD95135E62}"/>
              </a:ext>
            </a:extLst>
          </p:cNvPr>
          <p:cNvSpPr>
            <a:spLocks noGrp="1"/>
          </p:cNvSpPr>
          <p:nvPr>
            <p:ph type="sldNum" sz="quarter" idx="12"/>
          </p:nvPr>
        </p:nvSpPr>
        <p:spPr>
          <a:xfrm>
            <a:off x="7425344" y="6459786"/>
            <a:ext cx="984019" cy="365125"/>
          </a:xfrm>
        </p:spPr>
        <p:txBody>
          <a:bodyPr/>
          <a:lstStyle/>
          <a:p>
            <a:fld id="{629637A9-119A-49DA-BD12-AAC58B377D80}" type="slidenum">
              <a:rPr lang="en-US" smtClean="0"/>
              <a:t>4</a:t>
            </a:fld>
            <a:endParaRPr lang="en-US" dirty="0"/>
          </a:p>
        </p:txBody>
      </p:sp>
      <p:pic>
        <p:nvPicPr>
          <p:cNvPr id="5" name="Picture 4">
            <a:extLst>
              <a:ext uri="{FF2B5EF4-FFF2-40B4-BE49-F238E27FC236}">
                <a16:creationId xmlns:a16="http://schemas.microsoft.com/office/drawing/2014/main" xmlns="" id="{BEDADE4C-93B7-4885-82DE-A6ACA357785B}"/>
              </a:ext>
            </a:extLst>
          </p:cNvPr>
          <p:cNvPicPr>
            <a:picLocks noChangeAspect="1"/>
          </p:cNvPicPr>
          <p:nvPr/>
        </p:nvPicPr>
        <p:blipFill>
          <a:blip r:embed="rId3"/>
          <a:srcRect/>
          <a:stretch/>
        </p:blipFill>
        <p:spPr>
          <a:xfrm>
            <a:off x="1312627" y="1817511"/>
            <a:ext cx="6877960" cy="4529236"/>
          </a:xfrm>
          <a:prstGeom prst="rect">
            <a:avLst/>
          </a:prstGeom>
        </p:spPr>
      </p:pic>
      <p:sp>
        <p:nvSpPr>
          <p:cNvPr id="4" name="Footer Placeholder 3">
            <a:extLst>
              <a:ext uri="{FF2B5EF4-FFF2-40B4-BE49-F238E27FC236}">
                <a16:creationId xmlns:a16="http://schemas.microsoft.com/office/drawing/2014/main" xmlns="" id="{481B1772-F65E-4AE2-8313-978063DF7593}"/>
              </a:ext>
            </a:extLst>
          </p:cNvPr>
          <p:cNvSpPr>
            <a:spLocks noGrp="1"/>
          </p:cNvSpPr>
          <p:nvPr>
            <p:ph type="ftr" sz="quarter" idx="11"/>
          </p:nvPr>
        </p:nvSpPr>
        <p:spPr/>
        <p:txBody>
          <a:bodyPr/>
          <a:lstStyle/>
          <a:p>
            <a:r>
              <a:rPr lang="en-US" dirty="0">
                <a:ea typeface="Calibri" panose="020F0502020204030204" pitchFamily="34" charset="0"/>
                <a:cs typeface="Times New Roman" panose="02020603050405020304" pitchFamily="18" charset="0"/>
              </a:rPr>
              <a:t>Produce Safety during COVID-19 </a:t>
            </a:r>
            <a:endParaRPr lang="en-US" dirty="0"/>
          </a:p>
        </p:txBody>
      </p:sp>
    </p:spTree>
    <p:extLst>
      <p:ext uri="{BB962C8B-B14F-4D97-AF65-F5344CB8AC3E}">
        <p14:creationId xmlns:p14="http://schemas.microsoft.com/office/powerpoint/2010/main" val="2011081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87E7F8-D57A-4FDF-85F8-3DBDD9CA46BD}"/>
              </a:ext>
            </a:extLst>
          </p:cNvPr>
          <p:cNvSpPr>
            <a:spLocks noGrp="1"/>
          </p:cNvSpPr>
          <p:nvPr>
            <p:ph type="title"/>
          </p:nvPr>
        </p:nvSpPr>
        <p:spPr/>
        <p:txBody>
          <a:bodyPr/>
          <a:lstStyle/>
          <a:p>
            <a:r>
              <a:rPr lang="en-US" dirty="0">
                <a:latin typeface="+mn-lt"/>
              </a:rPr>
              <a:t>Evaluate Your Farm</a:t>
            </a:r>
          </a:p>
        </p:txBody>
      </p:sp>
      <p:sp>
        <p:nvSpPr>
          <p:cNvPr id="3" name="Content Placeholder 2">
            <a:extLst>
              <a:ext uri="{FF2B5EF4-FFF2-40B4-BE49-F238E27FC236}">
                <a16:creationId xmlns:a16="http://schemas.microsoft.com/office/drawing/2014/main" xmlns="" id="{51CD9776-C5F5-45A4-A77F-76DA205EEF73}"/>
              </a:ext>
            </a:extLst>
          </p:cNvPr>
          <p:cNvSpPr>
            <a:spLocks noGrp="1"/>
          </p:cNvSpPr>
          <p:nvPr>
            <p:ph idx="1"/>
          </p:nvPr>
        </p:nvSpPr>
        <p:spPr/>
        <p:txBody>
          <a:bodyPr>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ea typeface="Calibri" panose="020F0502020204030204" pitchFamily="34" charset="0"/>
                <a:cs typeface="Times New Roman" panose="02020603050405020304" pitchFamily="18" charset="0"/>
              </a:rPr>
              <a:t>Identify your COVID-19 contact person </a:t>
            </a:r>
          </a:p>
          <a:p>
            <a:pPr marL="342900" marR="0" lvl="0" indent="-342900">
              <a:lnSpc>
                <a:spcPct val="107000"/>
              </a:lnSpc>
              <a:spcBef>
                <a:spcPts val="0"/>
              </a:spcBef>
              <a:spcAft>
                <a:spcPts val="0"/>
              </a:spcAft>
              <a:buFont typeface="Symbol" panose="05050102010706020507" pitchFamily="18" charset="2"/>
              <a:buChar char=""/>
            </a:pPr>
            <a:r>
              <a:rPr lang="en-US" sz="2800" dirty="0">
                <a:effectLst/>
                <a:ea typeface="Calibri" panose="020F0502020204030204" pitchFamily="34" charset="0"/>
                <a:cs typeface="Times New Roman" panose="02020603050405020304" pitchFamily="18" charset="0"/>
              </a:rPr>
              <a:t>Changes on the farm</a:t>
            </a:r>
          </a:p>
          <a:p>
            <a:pPr marL="749808" lvl="1" indent="-457200">
              <a:lnSpc>
                <a:spcPct val="107000"/>
              </a:lnSpc>
              <a:spcBef>
                <a:spcPts val="0"/>
              </a:spcBef>
              <a:spcAft>
                <a:spcPts val="0"/>
              </a:spcAft>
              <a:buFont typeface="Wingdings" panose="05000000000000000000" pitchFamily="2" charset="2"/>
              <a:buChar char="v"/>
            </a:pPr>
            <a:r>
              <a:rPr lang="en-US" sz="2800" dirty="0">
                <a:effectLst/>
                <a:ea typeface="Calibri" panose="020F0502020204030204" pitchFamily="34" charset="0"/>
                <a:cs typeface="Times New Roman" panose="02020603050405020304" pitchFamily="18" charset="0"/>
              </a:rPr>
              <a:t>New policies and practices</a:t>
            </a:r>
          </a:p>
          <a:p>
            <a:pPr marL="749808" lvl="1" indent="-457200">
              <a:lnSpc>
                <a:spcPct val="107000"/>
              </a:lnSpc>
              <a:spcBef>
                <a:spcPts val="0"/>
              </a:spcBef>
              <a:spcAft>
                <a:spcPts val="0"/>
              </a:spcAft>
              <a:buFont typeface="Wingdings" panose="05000000000000000000" pitchFamily="2" charset="2"/>
              <a:buChar char="v"/>
            </a:pPr>
            <a:r>
              <a:rPr lang="en-US" sz="2800" dirty="0">
                <a:effectLst/>
                <a:ea typeface="Calibri" panose="020F0502020204030204" pitchFamily="34" charset="0"/>
                <a:cs typeface="Times New Roman" panose="02020603050405020304" pitchFamily="18" charset="0"/>
              </a:rPr>
              <a:t>New trainings</a:t>
            </a:r>
          </a:p>
          <a:p>
            <a:pPr marL="749808" lvl="1" indent="-457200">
              <a:lnSpc>
                <a:spcPct val="107000"/>
              </a:lnSpc>
              <a:spcBef>
                <a:spcPts val="0"/>
              </a:spcBef>
              <a:spcAft>
                <a:spcPts val="0"/>
              </a:spcAft>
              <a:buFont typeface="Wingdings" panose="05000000000000000000" pitchFamily="2" charset="2"/>
              <a:buChar char="v"/>
            </a:pPr>
            <a:r>
              <a:rPr lang="en-US" sz="2800" dirty="0">
                <a:effectLst/>
                <a:ea typeface="Calibri" panose="020F0502020204030204" pitchFamily="34" charset="0"/>
                <a:cs typeface="Times New Roman" panose="02020603050405020304" pitchFamily="18" charset="0"/>
              </a:rPr>
              <a:t>New communications</a:t>
            </a:r>
          </a:p>
          <a:p>
            <a:pPr marL="341313" indent="-341313">
              <a:lnSpc>
                <a:spcPct val="107000"/>
              </a:lnSpc>
              <a:spcBef>
                <a:spcPts val="0"/>
              </a:spcBef>
              <a:spcAft>
                <a:spcPts val="0"/>
              </a:spcAft>
              <a:buFont typeface="Wingdings" panose="05000000000000000000" pitchFamily="2" charset="2"/>
              <a:buChar char=""/>
            </a:pPr>
            <a:r>
              <a:rPr lang="en-US" sz="2800" dirty="0">
                <a:effectLst/>
                <a:ea typeface="Calibri" panose="020F0502020204030204" pitchFamily="34" charset="0"/>
                <a:cs typeface="Times New Roman" panose="02020603050405020304" pitchFamily="18" charset="0"/>
              </a:rPr>
              <a:t>Staff situations</a:t>
            </a:r>
          </a:p>
          <a:p>
            <a:pPr marL="749808" lvl="1" indent="-457200">
              <a:lnSpc>
                <a:spcPct val="107000"/>
              </a:lnSpc>
              <a:spcBef>
                <a:spcPts val="0"/>
              </a:spcBef>
              <a:spcAft>
                <a:spcPts val="0"/>
              </a:spcAft>
              <a:buFont typeface="Wingdings" panose="05000000000000000000" pitchFamily="2" charset="2"/>
              <a:buChar char="v"/>
            </a:pPr>
            <a:r>
              <a:rPr lang="en-US" sz="2800" dirty="0">
                <a:effectLst/>
                <a:ea typeface="Calibri" panose="020F0502020204030204" pitchFamily="34" charset="0"/>
                <a:cs typeface="Times New Roman" panose="02020603050405020304" pitchFamily="18" charset="0"/>
              </a:rPr>
              <a:t>Are they at a high risk of contracting COVID-19?</a:t>
            </a:r>
          </a:p>
          <a:p>
            <a:pPr marL="749808" lvl="1" indent="-457200">
              <a:lnSpc>
                <a:spcPct val="107000"/>
              </a:lnSpc>
              <a:spcBef>
                <a:spcPts val="0"/>
              </a:spcBef>
              <a:spcAft>
                <a:spcPts val="0"/>
              </a:spcAft>
              <a:buFont typeface="Wingdings" panose="05000000000000000000" pitchFamily="2" charset="2"/>
              <a:buChar char="v"/>
            </a:pPr>
            <a:r>
              <a:rPr lang="en-US" sz="2800" dirty="0">
                <a:ea typeface="Calibri" panose="020F0502020204030204" pitchFamily="34" charset="0"/>
                <a:cs typeface="Times New Roman" panose="02020603050405020304" pitchFamily="18" charset="0"/>
              </a:rPr>
              <a:t>Are they or others in their life at a high level of consequences for getting COVID-19?</a:t>
            </a:r>
          </a:p>
          <a:p>
            <a:pPr marL="749808" lvl="1" indent="-457200">
              <a:lnSpc>
                <a:spcPct val="107000"/>
              </a:lnSpc>
              <a:spcBef>
                <a:spcPts val="0"/>
              </a:spcBef>
              <a:spcAft>
                <a:spcPts val="0"/>
              </a:spcAft>
              <a:buFont typeface="Wingdings" panose="05000000000000000000" pitchFamily="2" charset="2"/>
              <a:buChar char="v"/>
            </a:pPr>
            <a:r>
              <a:rPr lang="en-US" sz="2800" dirty="0">
                <a:cs typeface="Times New Roman" panose="02020603050405020304" pitchFamily="18" charset="0"/>
              </a:rPr>
              <a:t>Other responsibilities</a:t>
            </a:r>
            <a:endParaRPr lang="en-US" sz="2800" dirty="0"/>
          </a:p>
          <a:p>
            <a:pPr marL="633921" lvl="1" indent="-341313">
              <a:lnSpc>
                <a:spcPct val="107000"/>
              </a:lnSpc>
              <a:spcBef>
                <a:spcPts val="0"/>
              </a:spcBef>
              <a:spcAft>
                <a:spcPts val="0"/>
              </a:spcAft>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xmlns="" id="{A7984682-03EC-4949-BAC2-8995B5E418E4}"/>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B968EAF0-9DE4-4E7B-BB6E-95FB19DE32DD}"/>
              </a:ext>
            </a:extLst>
          </p:cNvPr>
          <p:cNvSpPr>
            <a:spLocks noGrp="1"/>
          </p:cNvSpPr>
          <p:nvPr>
            <p:ph type="sldNum" sz="quarter" idx="12"/>
          </p:nvPr>
        </p:nvSpPr>
        <p:spPr/>
        <p:txBody>
          <a:bodyPr/>
          <a:lstStyle/>
          <a:p>
            <a:fld id="{629637A9-119A-49DA-BD12-AAC58B377D80}" type="slidenum">
              <a:rPr lang="en-US" smtClean="0"/>
              <a:t>5</a:t>
            </a:fld>
            <a:endParaRPr lang="en-US" dirty="0"/>
          </a:p>
        </p:txBody>
      </p:sp>
    </p:spTree>
    <p:extLst>
      <p:ext uri="{BB962C8B-B14F-4D97-AF65-F5344CB8AC3E}">
        <p14:creationId xmlns:p14="http://schemas.microsoft.com/office/powerpoint/2010/main" val="2310718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8C9D6-9171-4AC8-AA23-03E0074338C5}"/>
              </a:ext>
            </a:extLst>
          </p:cNvPr>
          <p:cNvSpPr>
            <a:spLocks noGrp="1"/>
          </p:cNvSpPr>
          <p:nvPr>
            <p:ph type="title"/>
          </p:nvPr>
        </p:nvSpPr>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Creating a Culture of Safety on the Farm</a:t>
            </a:r>
            <a:endParaRPr lang="en-US" dirty="0"/>
          </a:p>
        </p:txBody>
      </p:sp>
      <p:sp>
        <p:nvSpPr>
          <p:cNvPr id="3" name="Content Placeholder 2">
            <a:extLst>
              <a:ext uri="{FF2B5EF4-FFF2-40B4-BE49-F238E27FC236}">
                <a16:creationId xmlns:a16="http://schemas.microsoft.com/office/drawing/2014/main" xmlns="" id="{BE5A3349-83DD-4790-8FA4-9637021ED2D2}"/>
              </a:ext>
            </a:extLst>
          </p:cNvPr>
          <p:cNvSpPr>
            <a:spLocks noGrp="1"/>
          </p:cNvSpPr>
          <p:nvPr>
            <p:ph idx="1"/>
          </p:nvPr>
        </p:nvSpPr>
        <p:spPr/>
        <p:txBody>
          <a:bodyPr>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Keeping everyone safe is everyone’s business</a:t>
            </a:r>
          </a:p>
          <a:p>
            <a:pPr marL="342900" marR="0" lvl="0" indent="-342900">
              <a:lnSpc>
                <a:spcPct val="107000"/>
              </a:lnSpc>
              <a:spcBef>
                <a:spcPts val="0"/>
              </a:spcBef>
              <a:spcAft>
                <a:spcPts val="0"/>
              </a:spcAft>
              <a:buFont typeface="Symbol" panose="05050102010706020507" pitchFamily="18" charset="2"/>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No punishment for reporting illnesses or risk factors</a:t>
            </a:r>
          </a:p>
          <a:p>
            <a:pPr marL="342900" marR="0" lvl="0" indent="-342900">
              <a:lnSpc>
                <a:spcPct val="107000"/>
              </a:lnSpc>
              <a:spcBef>
                <a:spcPts val="0"/>
              </a:spcBef>
              <a:spcAft>
                <a:spcPts val="0"/>
              </a:spcAft>
              <a:buFont typeface="Symbol" panose="05050102010706020507" pitchFamily="18" charset="2"/>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Self-screening before coming into work</a:t>
            </a:r>
          </a:p>
          <a:p>
            <a:pPr marL="342900" marR="0" lvl="0" indent="-342900">
              <a:lnSpc>
                <a:spcPct val="107000"/>
              </a:lnSpc>
              <a:spcBef>
                <a:spcPts val="0"/>
              </a:spcBef>
              <a:spcAft>
                <a:spcPts val="0"/>
              </a:spcAft>
              <a:buFont typeface="Symbol" panose="05050102010706020507" pitchFamily="18" charset="2"/>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Introduce and train on new COVID-specific safety policies and supplies</a:t>
            </a:r>
          </a:p>
          <a:p>
            <a:pPr marL="342900" marR="0" lvl="0" indent="-342900">
              <a:lnSpc>
                <a:spcPct val="107000"/>
              </a:lnSpc>
              <a:spcBef>
                <a:spcPts val="0"/>
              </a:spcBef>
              <a:spcAft>
                <a:spcPts val="0"/>
              </a:spcAft>
              <a:buFont typeface="Symbol" panose="05050102010706020507" pitchFamily="18" charset="2"/>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Changes to communication to ensure social distancing</a:t>
            </a:r>
          </a:p>
          <a:p>
            <a:pPr marL="342900" marR="0" lvl="0" indent="-342900">
              <a:lnSpc>
                <a:spcPct val="107000"/>
              </a:lnSpc>
              <a:spcBef>
                <a:spcPts val="0"/>
              </a:spcBef>
              <a:spcAft>
                <a:spcPts val="800"/>
              </a:spcAft>
              <a:buFont typeface="Symbol" panose="05050102010706020507" pitchFamily="18" charset="2"/>
              <a:buChar char=""/>
            </a:pPr>
            <a:r>
              <a:rPr lang="en-US" sz="2900" dirty="0">
                <a:effectLst/>
                <a:latin typeface="Calibri" panose="020F0502020204030204" pitchFamily="34" charset="0"/>
                <a:ea typeface="Calibri" panose="020F0502020204030204" pitchFamily="34" charset="0"/>
                <a:cs typeface="Times New Roman" panose="02020603050405020304" pitchFamily="18" charset="0"/>
              </a:rPr>
              <a:t>New signs at the farm and markets regarding new policies</a:t>
            </a:r>
          </a:p>
          <a:p>
            <a:endParaRPr lang="en-US" dirty="0"/>
          </a:p>
        </p:txBody>
      </p:sp>
      <p:sp>
        <p:nvSpPr>
          <p:cNvPr id="4" name="Footer Placeholder 3">
            <a:extLst>
              <a:ext uri="{FF2B5EF4-FFF2-40B4-BE49-F238E27FC236}">
                <a16:creationId xmlns:a16="http://schemas.microsoft.com/office/drawing/2014/main" xmlns="" id="{03D34211-3753-4B4E-8671-A45EB453704D}"/>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524BDEFF-BC1B-4443-95D8-31815ECFCD1F}"/>
              </a:ext>
            </a:extLst>
          </p:cNvPr>
          <p:cNvSpPr>
            <a:spLocks noGrp="1"/>
          </p:cNvSpPr>
          <p:nvPr>
            <p:ph type="sldNum" sz="quarter" idx="12"/>
          </p:nvPr>
        </p:nvSpPr>
        <p:spPr/>
        <p:txBody>
          <a:bodyPr/>
          <a:lstStyle/>
          <a:p>
            <a:fld id="{629637A9-119A-49DA-BD12-AAC58B377D80}" type="slidenum">
              <a:rPr lang="en-US" smtClean="0"/>
              <a:t>6</a:t>
            </a:fld>
            <a:endParaRPr lang="en-US" dirty="0"/>
          </a:p>
        </p:txBody>
      </p:sp>
    </p:spTree>
    <p:extLst>
      <p:ext uri="{BB962C8B-B14F-4D97-AF65-F5344CB8AC3E}">
        <p14:creationId xmlns:p14="http://schemas.microsoft.com/office/powerpoint/2010/main" val="2262286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1E6560-E04E-4BC2-A477-34CB5B56D33A}"/>
              </a:ext>
            </a:extLst>
          </p:cNvPr>
          <p:cNvSpPr>
            <a:spLocks noGrp="1"/>
          </p:cNvSpPr>
          <p:nvPr>
            <p:ph type="title"/>
          </p:nvPr>
        </p:nvSpPr>
        <p:spPr/>
        <p:txBody>
          <a:bodyPr/>
          <a:lstStyle/>
          <a:p>
            <a:r>
              <a:rPr lang="en-US" dirty="0">
                <a:latin typeface="+mn-lt"/>
              </a:rPr>
              <a:t>Screening for COVID-19</a:t>
            </a:r>
          </a:p>
        </p:txBody>
      </p:sp>
      <p:sp>
        <p:nvSpPr>
          <p:cNvPr id="3" name="Content Placeholder 2">
            <a:extLst>
              <a:ext uri="{FF2B5EF4-FFF2-40B4-BE49-F238E27FC236}">
                <a16:creationId xmlns:a16="http://schemas.microsoft.com/office/drawing/2014/main" xmlns="" id="{9BA7F7F2-B8A9-48CA-B073-4C140E49BE12}"/>
              </a:ext>
            </a:extLst>
          </p:cNvPr>
          <p:cNvSpPr>
            <a:spLocks noGrp="1"/>
          </p:cNvSpPr>
          <p:nvPr>
            <p:ph idx="1"/>
          </p:nvPr>
        </p:nvSpPr>
        <p:spPr>
          <a:xfrm>
            <a:off x="822960" y="1870365"/>
            <a:ext cx="4950520" cy="3998730"/>
          </a:xfrm>
        </p:spPr>
        <p:txBody>
          <a:bodyPr>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Train staff on symptoms, how it spreads and how to prevent getting infected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Post signage on COVID-19 in the workplace</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Encourage virtual or in-person health checks </a:t>
            </a:r>
          </a:p>
          <a:p>
            <a:pPr marL="800100" marR="0" lvl="1" indent="-342900">
              <a:lnSpc>
                <a:spcPct val="107000"/>
              </a:lnSpc>
              <a:spcBef>
                <a:spcPts val="0"/>
              </a:spcBef>
              <a:spcAft>
                <a:spcPts val="0"/>
              </a:spcAft>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No symptoms of COVID-19</a:t>
            </a:r>
          </a:p>
          <a:p>
            <a:pPr marL="800100" marR="0" lvl="1" indent="-342900">
              <a:lnSpc>
                <a:spcPct val="107000"/>
              </a:lnSpc>
              <a:spcBef>
                <a:spcPts val="0"/>
              </a:spcBef>
              <a:spcAft>
                <a:spcPts val="0"/>
              </a:spcAft>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No fever of 100.4</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o</a:t>
            </a:r>
            <a:r>
              <a:rPr lang="en-US" dirty="0">
                <a:effectLst/>
                <a:latin typeface="Calibri" panose="020F0502020204030204" pitchFamily="34" charset="0"/>
                <a:ea typeface="Calibri" panose="020F0502020204030204" pitchFamily="34" charset="0"/>
                <a:cs typeface="Times New Roman" panose="02020603050405020304" pitchFamily="18" charset="0"/>
              </a:rPr>
              <a:t>F or higher</a:t>
            </a:r>
          </a:p>
          <a:p>
            <a:pPr marL="800100" marR="0" lvl="1" indent="-342900">
              <a:lnSpc>
                <a:spcPct val="107000"/>
              </a:lnSpc>
              <a:spcBef>
                <a:spcPts val="0"/>
              </a:spcBef>
              <a:spcAft>
                <a:spcPts val="0"/>
              </a:spcAft>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Not close contact to someone with COVID-19 in prior 14 days</a:t>
            </a:r>
          </a:p>
          <a:p>
            <a:pPr marL="800100" marR="0" lvl="1" indent="-342900">
              <a:lnSpc>
                <a:spcPct val="107000"/>
              </a:lnSpc>
              <a:spcBef>
                <a:spcPts val="0"/>
              </a:spcBef>
              <a:spcAft>
                <a:spcPts val="800"/>
              </a:spcAft>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Not waiting for a SARS-CoV-2 test</a:t>
            </a:r>
          </a:p>
          <a:p>
            <a:endParaRPr lang="en-US" dirty="0"/>
          </a:p>
        </p:txBody>
      </p:sp>
      <p:sp>
        <p:nvSpPr>
          <p:cNvPr id="4" name="Footer Placeholder 3">
            <a:extLst>
              <a:ext uri="{FF2B5EF4-FFF2-40B4-BE49-F238E27FC236}">
                <a16:creationId xmlns:a16="http://schemas.microsoft.com/office/drawing/2014/main" xmlns="" id="{AFA96C65-DA76-48B7-B471-2A9319B6CB85}"/>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78EFCCC7-8AD6-4536-8B8C-0F6CD02E98BA}"/>
              </a:ext>
            </a:extLst>
          </p:cNvPr>
          <p:cNvSpPr>
            <a:spLocks noGrp="1"/>
          </p:cNvSpPr>
          <p:nvPr>
            <p:ph type="sldNum" sz="quarter" idx="12"/>
          </p:nvPr>
        </p:nvSpPr>
        <p:spPr/>
        <p:txBody>
          <a:bodyPr/>
          <a:lstStyle/>
          <a:p>
            <a:fld id="{629637A9-119A-49DA-BD12-AAC58B377D80}" type="slidenum">
              <a:rPr lang="en-US" smtClean="0"/>
              <a:t>7</a:t>
            </a:fld>
            <a:endParaRPr lang="en-US" dirty="0"/>
          </a:p>
        </p:txBody>
      </p:sp>
      <p:pic>
        <p:nvPicPr>
          <p:cNvPr id="1026" name="Picture 2" descr="Symptoms chart">
            <a:extLst>
              <a:ext uri="{FF2B5EF4-FFF2-40B4-BE49-F238E27FC236}">
                <a16:creationId xmlns:a16="http://schemas.microsoft.com/office/drawing/2014/main" xmlns="" id="{3911FE0D-AD37-4BBE-9697-BFD45FCB0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766" y="1762561"/>
            <a:ext cx="2397597" cy="44018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06361" y="6134649"/>
            <a:ext cx="2608406" cy="246221"/>
          </a:xfrm>
          <a:prstGeom prst="rect">
            <a:avLst/>
          </a:prstGeom>
          <a:noFill/>
        </p:spPr>
        <p:txBody>
          <a:bodyPr wrap="none" rtlCol="0">
            <a:spAutoFit/>
          </a:bodyPr>
          <a:lstStyle/>
          <a:p>
            <a:r>
              <a:rPr lang="en-US" sz="1000" dirty="0">
                <a:solidFill>
                  <a:schemeClr val="accent2"/>
                </a:solidFill>
              </a:rPr>
              <a:t>https://www.bbc.com/news/health-54145299</a:t>
            </a:r>
          </a:p>
        </p:txBody>
      </p:sp>
    </p:spTree>
    <p:extLst>
      <p:ext uri="{BB962C8B-B14F-4D97-AF65-F5344CB8AC3E}">
        <p14:creationId xmlns:p14="http://schemas.microsoft.com/office/powerpoint/2010/main" val="3117031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21924-2827-4B91-B892-B6758551D31F}"/>
              </a:ext>
            </a:extLst>
          </p:cNvPr>
          <p:cNvSpPr>
            <a:spLocks noGrp="1"/>
          </p:cNvSpPr>
          <p:nvPr>
            <p:ph type="title"/>
          </p:nvPr>
        </p:nvSpPr>
        <p:spPr/>
        <p:txBody>
          <a:bodyPr/>
          <a:lstStyle/>
          <a:p>
            <a:r>
              <a:rPr lang="en-US" dirty="0">
                <a:latin typeface="+mn-lt"/>
              </a:rPr>
              <a:t>Staff with COVID-19</a:t>
            </a:r>
          </a:p>
        </p:txBody>
      </p:sp>
      <p:sp>
        <p:nvSpPr>
          <p:cNvPr id="3" name="Content Placeholder 2">
            <a:extLst>
              <a:ext uri="{FF2B5EF4-FFF2-40B4-BE49-F238E27FC236}">
                <a16:creationId xmlns:a16="http://schemas.microsoft.com/office/drawing/2014/main" xmlns="" id="{39D21C8D-02B1-4626-919A-8DC58A3C47A9}"/>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Staff should stay home if they are sick OR if anyone in their home is ill</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Staff that develop symptoms at work will be sent home immediately</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Maintain flexible policies that permit staff to stay home to care for sick family members or take care of children</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If possible, wait 24 hours before cleaning and disinfecting an area to minimize potential for other </a:t>
            </a:r>
            <a:r>
              <a:rPr lang="en-US" sz="2000" dirty="0">
                <a:latin typeface="Calibri" panose="020F0502020204030204" pitchFamily="34" charset="0"/>
                <a:ea typeface="Calibri" panose="020F0502020204030204" pitchFamily="34" charset="0"/>
                <a:cs typeface="Times New Roman" panose="02020603050405020304" pitchFamily="18" charset="0"/>
              </a:rPr>
              <a:t>staff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Determine other staff that may have been exposed and take additional precautions</a:t>
            </a:r>
          </a:p>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Review human resource policies that are consistent with public health recommendations and existing state and federal workplace laws</a:t>
            </a:r>
          </a:p>
        </p:txBody>
      </p:sp>
      <p:sp>
        <p:nvSpPr>
          <p:cNvPr id="4" name="Footer Placeholder 3">
            <a:extLst>
              <a:ext uri="{FF2B5EF4-FFF2-40B4-BE49-F238E27FC236}">
                <a16:creationId xmlns:a16="http://schemas.microsoft.com/office/drawing/2014/main" xmlns="" id="{E86208FA-CE0C-47B3-A6B5-EBED55415D3D}"/>
              </a:ext>
            </a:extLst>
          </p:cNvPr>
          <p:cNvSpPr>
            <a:spLocks noGrp="1"/>
          </p:cNvSpPr>
          <p:nvPr>
            <p:ph type="ftr" sz="quarter" idx="11"/>
          </p:nvPr>
        </p:nvSpPr>
        <p:spPr/>
        <p:txBody>
          <a:bodyPr/>
          <a:lstStyle/>
          <a:p>
            <a:r>
              <a:rPr lang="en-US" dirty="0"/>
              <a:t>Produce Safety during COVID-19</a:t>
            </a:r>
          </a:p>
        </p:txBody>
      </p:sp>
      <p:sp>
        <p:nvSpPr>
          <p:cNvPr id="5" name="Slide Number Placeholder 4">
            <a:extLst>
              <a:ext uri="{FF2B5EF4-FFF2-40B4-BE49-F238E27FC236}">
                <a16:creationId xmlns:a16="http://schemas.microsoft.com/office/drawing/2014/main" xmlns="" id="{F5DA30AD-9494-4968-A6D2-D5D8D63570FC}"/>
              </a:ext>
            </a:extLst>
          </p:cNvPr>
          <p:cNvSpPr>
            <a:spLocks noGrp="1"/>
          </p:cNvSpPr>
          <p:nvPr>
            <p:ph type="sldNum" sz="quarter" idx="12"/>
          </p:nvPr>
        </p:nvSpPr>
        <p:spPr/>
        <p:txBody>
          <a:bodyPr/>
          <a:lstStyle/>
          <a:p>
            <a:fld id="{629637A9-119A-49DA-BD12-AAC58B377D80}" type="slidenum">
              <a:rPr lang="en-US" smtClean="0"/>
              <a:t>8</a:t>
            </a:fld>
            <a:endParaRPr lang="en-US" dirty="0"/>
          </a:p>
        </p:txBody>
      </p:sp>
    </p:spTree>
    <p:extLst>
      <p:ext uri="{BB962C8B-B14F-4D97-AF65-F5344CB8AC3E}">
        <p14:creationId xmlns:p14="http://schemas.microsoft.com/office/powerpoint/2010/main" val="252953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4C69BD-6858-486B-85F3-7C5801E18DBC}"/>
              </a:ext>
            </a:extLst>
          </p:cNvPr>
          <p:cNvSpPr>
            <a:spLocks noGrp="1"/>
          </p:cNvSpPr>
          <p:nvPr>
            <p:ph type="title"/>
          </p:nvPr>
        </p:nvSpPr>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Handwashing</a:t>
            </a:r>
            <a:endParaRPr lang="en-US" dirty="0"/>
          </a:p>
        </p:txBody>
      </p:sp>
      <p:sp>
        <p:nvSpPr>
          <p:cNvPr id="3" name="Content Placeholder 2">
            <a:extLst>
              <a:ext uri="{FF2B5EF4-FFF2-40B4-BE49-F238E27FC236}">
                <a16:creationId xmlns:a16="http://schemas.microsoft.com/office/drawing/2014/main" xmlns="" id="{BDC0FB15-14BD-4362-A381-84FA765EF431}"/>
              </a:ext>
            </a:extLst>
          </p:cNvPr>
          <p:cNvSpPr>
            <a:spLocks noGrp="1"/>
          </p:cNvSpPr>
          <p:nvPr>
            <p:ph idx="1"/>
          </p:nvPr>
        </p:nvSpPr>
        <p:spPr>
          <a:xfrm>
            <a:off x="822959" y="1870365"/>
            <a:ext cx="5531345" cy="3998730"/>
          </a:xfrm>
        </p:spPr>
        <p:txBody>
          <a:bodyPr>
            <a:normAutofit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400" dirty="0">
                <a:solidFill>
                  <a:srgbClr val="000000"/>
                </a:solidFill>
                <a:effectLst/>
                <a:ea typeface="Times New Roman" panose="02020603050405020304" pitchFamily="18" charset="0"/>
                <a:cs typeface="Times New Roman" panose="02020603050405020304" pitchFamily="18" charset="0"/>
              </a:rPr>
              <a:t>Access to hand washing stations</a:t>
            </a:r>
            <a:endParaRPr lang="en-US" sz="24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v"/>
            </a:pPr>
            <a:r>
              <a:rPr lang="en-US" dirty="0">
                <a:solidFill>
                  <a:srgbClr val="000000"/>
                </a:solidFill>
                <a:effectLst/>
                <a:ea typeface="Times New Roman" panose="02020603050405020304" pitchFamily="18" charset="0"/>
                <a:cs typeface="Times New Roman" panose="02020603050405020304" pitchFamily="18" charset="0"/>
              </a:rPr>
              <a:t>Are there enough?</a:t>
            </a:r>
            <a:endParaRPr lang="en-US"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v"/>
            </a:pPr>
            <a:r>
              <a:rPr lang="en-US" dirty="0">
                <a:solidFill>
                  <a:srgbClr val="000000"/>
                </a:solidFill>
                <a:effectLst/>
                <a:ea typeface="Times New Roman" panose="02020603050405020304" pitchFamily="18" charset="0"/>
                <a:cs typeface="Times New Roman" panose="02020603050405020304" pitchFamily="18" charset="0"/>
              </a:rPr>
              <a:t>Add mobile hand wash stations?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solidFill>
                  <a:srgbClr val="000000"/>
                </a:solidFill>
                <a:effectLst/>
                <a:ea typeface="Times New Roman" panose="02020603050405020304" pitchFamily="18" charset="0"/>
                <a:cs typeface="Times New Roman" panose="02020603050405020304" pitchFamily="18" charset="0"/>
              </a:rPr>
              <a:t>When to wash hands</a:t>
            </a:r>
            <a:endParaRPr lang="en-US" sz="24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v"/>
            </a:pPr>
            <a:r>
              <a:rPr lang="en-US" dirty="0">
                <a:solidFill>
                  <a:srgbClr val="000000"/>
                </a:solidFill>
                <a:effectLst/>
                <a:ea typeface="Times New Roman" panose="02020603050405020304" pitchFamily="18" charset="0"/>
                <a:cs typeface="Times New Roman" panose="02020603050405020304" pitchFamily="18" charset="0"/>
              </a:rPr>
              <a:t>Create or revise hand washing policy</a:t>
            </a:r>
            <a:endParaRPr lang="en-US"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v"/>
            </a:pPr>
            <a:r>
              <a:rPr lang="en-US" dirty="0">
                <a:solidFill>
                  <a:srgbClr val="000000"/>
                </a:solidFill>
                <a:effectLst/>
                <a:ea typeface="Times New Roman" panose="02020603050405020304" pitchFamily="18" charset="0"/>
                <a:cs typeface="Times New Roman" panose="02020603050405020304" pitchFamily="18" charset="0"/>
              </a:rPr>
              <a:t>Train or retrain</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solidFill>
                  <a:srgbClr val="000000"/>
                </a:solidFill>
                <a:effectLst/>
                <a:ea typeface="Times New Roman" panose="02020603050405020304" pitchFamily="18" charset="0"/>
                <a:cs typeface="Times New Roman" panose="02020603050405020304" pitchFamily="18" charset="0"/>
              </a:rPr>
              <a:t>Restocking hand washing stations</a:t>
            </a:r>
            <a:endParaRPr lang="en-US" sz="24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v"/>
            </a:pPr>
            <a:r>
              <a:rPr lang="en-US" dirty="0">
                <a:solidFill>
                  <a:srgbClr val="000000"/>
                </a:solidFill>
                <a:effectLst/>
                <a:ea typeface="Times New Roman" panose="02020603050405020304" pitchFamily="18" charset="0"/>
                <a:cs typeface="Times New Roman" panose="02020603050405020304" pitchFamily="18" charset="0"/>
              </a:rPr>
              <a:t>Who is responsible?</a:t>
            </a:r>
            <a:endParaRPr lang="en-US"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Wingdings" panose="05000000000000000000" pitchFamily="2" charset="2"/>
              <a:buChar char="v"/>
            </a:pPr>
            <a:r>
              <a:rPr lang="en-US" dirty="0">
                <a:solidFill>
                  <a:srgbClr val="000000"/>
                </a:solidFill>
                <a:effectLst/>
                <a:ea typeface="Times New Roman" panose="02020603050405020304" pitchFamily="18" charset="0"/>
                <a:cs typeface="Times New Roman" panose="02020603050405020304" pitchFamily="18" charset="0"/>
              </a:rPr>
              <a:t>Responsible for restocking and reordering</a:t>
            </a:r>
            <a:endParaRPr lang="en-US"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3A42B132-BE1F-4C4D-A475-2AAA0EAC9C7C}"/>
              </a:ext>
            </a:extLst>
          </p:cNvPr>
          <p:cNvPicPr>
            <a:picLocks noChangeAspect="1"/>
          </p:cNvPicPr>
          <p:nvPr/>
        </p:nvPicPr>
        <p:blipFill>
          <a:blip r:embed="rId3"/>
          <a:stretch>
            <a:fillRect/>
          </a:stretch>
        </p:blipFill>
        <p:spPr>
          <a:xfrm>
            <a:off x="6501378" y="1870365"/>
            <a:ext cx="1943199" cy="4168237"/>
          </a:xfrm>
          <a:prstGeom prst="rect">
            <a:avLst/>
          </a:prstGeom>
        </p:spPr>
      </p:pic>
      <p:sp>
        <p:nvSpPr>
          <p:cNvPr id="6" name="TextBox 5">
            <a:extLst>
              <a:ext uri="{FF2B5EF4-FFF2-40B4-BE49-F238E27FC236}">
                <a16:creationId xmlns:a16="http://schemas.microsoft.com/office/drawing/2014/main" xmlns="" id="{1042289B-01EB-4C8B-B4C1-AFF40CC1B0E0}"/>
              </a:ext>
            </a:extLst>
          </p:cNvPr>
          <p:cNvSpPr txBox="1"/>
          <p:nvPr/>
        </p:nvSpPr>
        <p:spPr>
          <a:xfrm>
            <a:off x="6300060" y="5968859"/>
            <a:ext cx="2991174" cy="430887"/>
          </a:xfrm>
          <a:prstGeom prst="rect">
            <a:avLst/>
          </a:prstGeom>
          <a:noFill/>
        </p:spPr>
        <p:txBody>
          <a:bodyPr wrap="square" rtlCol="0">
            <a:spAutoFit/>
          </a:bodyPr>
          <a:lstStyle/>
          <a:p>
            <a:r>
              <a:rPr lang="en-US" sz="1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https://drive.google.com/file/d/1T7QxFI-oYf8on6VbhncsMn7o2ixuWHV2/view</a:t>
            </a:r>
            <a:endParaRPr lang="en-US" sz="1100" dirty="0">
              <a:solidFill>
                <a:schemeClr val="accent2"/>
              </a:solidFill>
            </a:endParaRPr>
          </a:p>
        </p:txBody>
      </p:sp>
      <p:sp>
        <p:nvSpPr>
          <p:cNvPr id="4" name="Footer Placeholder 3">
            <a:extLst>
              <a:ext uri="{FF2B5EF4-FFF2-40B4-BE49-F238E27FC236}">
                <a16:creationId xmlns:a16="http://schemas.microsoft.com/office/drawing/2014/main" xmlns="" id="{F366AC72-0232-4AB0-B89E-E0C2531103F7}"/>
              </a:ext>
            </a:extLst>
          </p:cNvPr>
          <p:cNvSpPr>
            <a:spLocks noGrp="1"/>
          </p:cNvSpPr>
          <p:nvPr>
            <p:ph type="ftr" sz="quarter" idx="11"/>
          </p:nvPr>
        </p:nvSpPr>
        <p:spPr/>
        <p:txBody>
          <a:bodyPr/>
          <a:lstStyle/>
          <a:p>
            <a:r>
              <a:rPr lang="en-US" dirty="0"/>
              <a:t>Produce Safety during COVID-19</a:t>
            </a:r>
          </a:p>
        </p:txBody>
      </p:sp>
      <p:sp>
        <p:nvSpPr>
          <p:cNvPr id="7" name="Slide Number Placeholder 6">
            <a:extLst>
              <a:ext uri="{FF2B5EF4-FFF2-40B4-BE49-F238E27FC236}">
                <a16:creationId xmlns:a16="http://schemas.microsoft.com/office/drawing/2014/main" xmlns="" id="{3C84B7A8-6167-4C07-AE63-0F51538F44A4}"/>
              </a:ext>
            </a:extLst>
          </p:cNvPr>
          <p:cNvSpPr>
            <a:spLocks noGrp="1"/>
          </p:cNvSpPr>
          <p:nvPr>
            <p:ph type="sldNum" sz="quarter" idx="12"/>
          </p:nvPr>
        </p:nvSpPr>
        <p:spPr/>
        <p:txBody>
          <a:bodyPr/>
          <a:lstStyle/>
          <a:p>
            <a:fld id="{629637A9-119A-49DA-BD12-AAC58B377D80}" type="slidenum">
              <a:rPr lang="en-US" smtClean="0"/>
              <a:t>9</a:t>
            </a:fld>
            <a:endParaRPr lang="en-US" dirty="0"/>
          </a:p>
        </p:txBody>
      </p:sp>
    </p:spTree>
    <p:extLst>
      <p:ext uri="{BB962C8B-B14F-4D97-AF65-F5344CB8AC3E}">
        <p14:creationId xmlns:p14="http://schemas.microsoft.com/office/powerpoint/2010/main" val="384319555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3356</TotalTime>
  <Words>3877</Words>
  <Application>Microsoft Office PowerPoint</Application>
  <PresentationFormat>On-screen Show (4:3)</PresentationFormat>
  <Paragraphs>517</Paragraphs>
  <Slides>22</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Calibri Light</vt:lpstr>
      <vt:lpstr>Courier New</vt:lpstr>
      <vt:lpstr>Symbol</vt:lpstr>
      <vt:lpstr>Times New Roman</vt:lpstr>
      <vt:lpstr>Wingdings</vt:lpstr>
      <vt:lpstr>Retrospect</vt:lpstr>
      <vt:lpstr>Custom Design</vt:lpstr>
      <vt:lpstr>Module D:  Produce Safety during Production, Harvest and Postharvest during COVID-19</vt:lpstr>
      <vt:lpstr>Learning Outcomes</vt:lpstr>
      <vt:lpstr>General Recommendations for COVID-19</vt:lpstr>
      <vt:lpstr>Implementing Practices to Reduce Risks from SARS-CoV-2</vt:lpstr>
      <vt:lpstr>Evaluate Your Farm</vt:lpstr>
      <vt:lpstr>Creating a Culture of Safety on the Farm</vt:lpstr>
      <vt:lpstr>Screening for COVID-19</vt:lpstr>
      <vt:lpstr>Staff with COVID-19</vt:lpstr>
      <vt:lpstr>Handwashing</vt:lpstr>
      <vt:lpstr>PowerPoint Presentation</vt:lpstr>
      <vt:lpstr>PowerPoint Presentation</vt:lpstr>
      <vt:lpstr>PowerPoint Presentation</vt:lpstr>
      <vt:lpstr>Face Coverings </vt:lpstr>
      <vt:lpstr>Cleaning and Sanitizing </vt:lpstr>
      <vt:lpstr>Social Distancing</vt:lpstr>
      <vt:lpstr>Implementing Practices to Reduce Risks from SARS-CoV-2 Revised</vt:lpstr>
      <vt:lpstr>Implementing Practices to Reduce Risks from SARS-CoV-2 Off the Farm</vt:lpstr>
      <vt:lpstr>Who is Allowed on the Farm</vt:lpstr>
      <vt:lpstr>Deliveries Off the Farm</vt:lpstr>
      <vt:lpstr>Farm Store/Farmers Market</vt:lpstr>
      <vt:lpstr>Summary</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Liedl</dc:creator>
  <cp:lastModifiedBy>Barbara E. Liedl</cp:lastModifiedBy>
  <cp:revision>88</cp:revision>
  <dcterms:created xsi:type="dcterms:W3CDTF">2021-03-19T02:41:09Z</dcterms:created>
  <dcterms:modified xsi:type="dcterms:W3CDTF">2021-05-20T18:57:14Z</dcterms:modified>
</cp:coreProperties>
</file>